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43" r:id="rId2"/>
  </p:sldMasterIdLst>
  <p:notesMasterIdLst>
    <p:notesMasterId r:id="rId33"/>
  </p:notesMasterIdLst>
  <p:handoutMasterIdLst>
    <p:handoutMasterId r:id="rId34"/>
  </p:handoutMasterIdLst>
  <p:sldIdLst>
    <p:sldId id="259" r:id="rId3"/>
    <p:sldId id="492" r:id="rId4"/>
    <p:sldId id="522" r:id="rId5"/>
    <p:sldId id="525" r:id="rId6"/>
    <p:sldId id="407" r:id="rId7"/>
    <p:sldId id="5411" r:id="rId8"/>
    <p:sldId id="5412" r:id="rId9"/>
    <p:sldId id="5413" r:id="rId10"/>
    <p:sldId id="519" r:id="rId11"/>
    <p:sldId id="458" r:id="rId12"/>
    <p:sldId id="389" r:id="rId13"/>
    <p:sldId id="390" r:id="rId14"/>
    <p:sldId id="391" r:id="rId15"/>
    <p:sldId id="392" r:id="rId16"/>
    <p:sldId id="393" r:id="rId17"/>
    <p:sldId id="5414" r:id="rId18"/>
    <p:sldId id="5415" r:id="rId19"/>
    <p:sldId id="431" r:id="rId20"/>
    <p:sldId id="445" r:id="rId21"/>
    <p:sldId id="447" r:id="rId22"/>
    <p:sldId id="5416" r:id="rId23"/>
    <p:sldId id="432" r:id="rId24"/>
    <p:sldId id="5408" r:id="rId25"/>
    <p:sldId id="5409" r:id="rId26"/>
    <p:sldId id="434" r:id="rId27"/>
    <p:sldId id="433" r:id="rId28"/>
    <p:sldId id="435" r:id="rId29"/>
    <p:sldId id="454" r:id="rId30"/>
    <p:sldId id="281" r:id="rId31"/>
    <p:sldId id="495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A149D8-F7BA-4201-90AB-7873EB9CCB1D}">
          <p14:sldIdLst>
            <p14:sldId id="259"/>
            <p14:sldId id="492"/>
            <p14:sldId id="522"/>
            <p14:sldId id="525"/>
            <p14:sldId id="407"/>
            <p14:sldId id="5411"/>
            <p14:sldId id="5412"/>
            <p14:sldId id="5413"/>
            <p14:sldId id="519"/>
            <p14:sldId id="458"/>
            <p14:sldId id="389"/>
            <p14:sldId id="390"/>
            <p14:sldId id="391"/>
            <p14:sldId id="392"/>
            <p14:sldId id="393"/>
            <p14:sldId id="5414"/>
            <p14:sldId id="5415"/>
            <p14:sldId id="431"/>
            <p14:sldId id="445"/>
            <p14:sldId id="447"/>
            <p14:sldId id="5416"/>
            <p14:sldId id="432"/>
            <p14:sldId id="5408"/>
            <p14:sldId id="5409"/>
            <p14:sldId id="434"/>
            <p14:sldId id="433"/>
            <p14:sldId id="435"/>
            <p14:sldId id="454"/>
            <p14:sldId id="281"/>
            <p14:sldId id="4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DA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37B45-E5C3-476D-9B81-D14EAA2D94C0}" v="25" dt="2024-02-14T17:55:25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Top 10 Lawsuits 2010-2019</c:v>
          </c:tx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0-7603-46E7-BC40-B17D33224D9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2F49-4112-A7CF-43F1C1D09F82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603-46E7-BC40-B17D33224D9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603-46E7-BC40-B17D33224D9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603-46E7-BC40-B17D33224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'Top 10 Lawsuits 2010-2019'!$A$2:$A$11</c:f>
              <c:strCache>
                <c:ptCount val="10"/>
                <c:pt idx="0">
                  <c:v>Death</c:v>
                </c:pt>
                <c:pt idx="1">
                  <c:v>Nerve Damage</c:v>
                </c:pt>
                <c:pt idx="2">
                  <c:v>Tissue Injury</c:v>
                </c:pt>
                <c:pt idx="3">
                  <c:v>Brain Damage</c:v>
                </c:pt>
                <c:pt idx="4">
                  <c:v>Surgical Complication</c:v>
                </c:pt>
                <c:pt idx="5">
                  <c:v>Infection</c:v>
                </c:pt>
                <c:pt idx="6">
                  <c:v>Dental</c:v>
                </c:pt>
                <c:pt idx="7">
                  <c:v>Medication Error</c:v>
                </c:pt>
                <c:pt idx="8">
                  <c:v>Retained Instrument</c:v>
                </c:pt>
                <c:pt idx="9">
                  <c:v>Vision Loss</c:v>
                </c:pt>
              </c:strCache>
            </c:strRef>
          </c:cat>
          <c:val>
            <c:numRef>
              <c:f>'Top 10 Lawsuits 2010-2019'!$C$2:$C$11</c:f>
              <c:numCache>
                <c:formatCode>0.00%</c:formatCode>
                <c:ptCount val="10"/>
                <c:pt idx="0">
                  <c:v>0.30566801619433198</c:v>
                </c:pt>
                <c:pt idx="1">
                  <c:v>0.22469635627530365</c:v>
                </c:pt>
                <c:pt idx="2">
                  <c:v>0.13360323886639677</c:v>
                </c:pt>
                <c:pt idx="3">
                  <c:v>0.1214574898785425</c:v>
                </c:pt>
                <c:pt idx="4">
                  <c:v>6.4777327935222673E-2</c:v>
                </c:pt>
                <c:pt idx="5">
                  <c:v>4.4534412955465584E-2</c:v>
                </c:pt>
                <c:pt idx="6">
                  <c:v>3.8461538461538464E-2</c:v>
                </c:pt>
                <c:pt idx="7">
                  <c:v>2.8340080971659919E-2</c:v>
                </c:pt>
                <c:pt idx="8">
                  <c:v>2.8340080971659919E-2</c:v>
                </c:pt>
                <c:pt idx="9">
                  <c:v>2.4291497975708502E-2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5-4FFE-B8E7-31710E035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DFEBC-A315-4822-BB7E-FE4844BE72B8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75E29A-1A15-4240-986A-12161B0F3FA5}">
      <dgm:prSet custT="1"/>
      <dgm:spPr>
        <a:ln>
          <a:solidFill>
            <a:srgbClr val="FFFF00"/>
          </a:solidFill>
        </a:ln>
      </dgm:spPr>
      <dgm:t>
        <a:bodyPr/>
        <a:lstStyle/>
        <a:p>
          <a:r>
            <a:rPr lang="en-US" sz="2400" b="1" dirty="0">
              <a:solidFill>
                <a:srgbClr val="1F497D"/>
              </a:solidFill>
            </a:rPr>
            <a:t>Ignition Source</a:t>
          </a:r>
        </a:p>
        <a:p>
          <a:r>
            <a:rPr lang="en-US" sz="1900" dirty="0"/>
            <a:t> Electrocautery, Laser, Defibrillator</a:t>
          </a:r>
        </a:p>
      </dgm:t>
    </dgm:pt>
    <dgm:pt modelId="{6E356DF7-16DF-4D82-A549-5BA7A1A059D7}" type="parTrans" cxnId="{545E4D1A-F1E9-42CE-A773-5B0E724A129D}">
      <dgm:prSet/>
      <dgm:spPr/>
      <dgm:t>
        <a:bodyPr/>
        <a:lstStyle/>
        <a:p>
          <a:endParaRPr lang="en-US"/>
        </a:p>
      </dgm:t>
    </dgm:pt>
    <dgm:pt modelId="{EF738301-1AB2-4543-8187-57906A662443}" type="sibTrans" cxnId="{545E4D1A-F1E9-42CE-A773-5B0E724A129D}">
      <dgm:prSet/>
      <dgm:spPr/>
      <dgm:t>
        <a:bodyPr/>
        <a:lstStyle/>
        <a:p>
          <a:endParaRPr lang="en-US"/>
        </a:p>
      </dgm:t>
    </dgm:pt>
    <dgm:pt modelId="{1DB6D0CB-0671-466E-A32D-7EF527770DC4}">
      <dgm:prSet custT="1"/>
      <dgm:spPr>
        <a:ln>
          <a:solidFill>
            <a:srgbClr val="FFFF00"/>
          </a:solidFill>
        </a:ln>
      </dgm:spPr>
      <dgm:t>
        <a:bodyPr/>
        <a:lstStyle/>
        <a:p>
          <a:r>
            <a:rPr lang="en-US" sz="2400" b="1" dirty="0">
              <a:solidFill>
                <a:srgbClr val="1F497D"/>
              </a:solidFill>
            </a:rPr>
            <a:t>Fuel</a:t>
          </a:r>
        </a:p>
        <a:p>
          <a:r>
            <a:rPr lang="en-US" sz="1900" dirty="0"/>
            <a:t> Alcohol-Based Prep Solution, Drapes, Towels, Gauze, Sponges, Hair</a:t>
          </a:r>
        </a:p>
      </dgm:t>
    </dgm:pt>
    <dgm:pt modelId="{0932E6AE-21E6-4CCA-BF83-D81116D3B7BA}" type="parTrans" cxnId="{934DED29-BF72-4EA3-9ABB-EEF9018BEFC8}">
      <dgm:prSet/>
      <dgm:spPr/>
      <dgm:t>
        <a:bodyPr/>
        <a:lstStyle/>
        <a:p>
          <a:endParaRPr lang="en-US"/>
        </a:p>
      </dgm:t>
    </dgm:pt>
    <dgm:pt modelId="{8A4A89F9-94CF-4101-B0BE-CAD0459DA4AB}" type="sibTrans" cxnId="{934DED29-BF72-4EA3-9ABB-EEF9018BEFC8}">
      <dgm:prSet/>
      <dgm:spPr/>
      <dgm:t>
        <a:bodyPr/>
        <a:lstStyle/>
        <a:p>
          <a:endParaRPr lang="en-US"/>
        </a:p>
      </dgm:t>
    </dgm:pt>
    <dgm:pt modelId="{0DD48570-C944-41CC-BA93-F03BD6192817}">
      <dgm:prSet custT="1"/>
      <dgm:spPr>
        <a:ln>
          <a:solidFill>
            <a:srgbClr val="FFFF00"/>
          </a:solidFill>
        </a:ln>
      </dgm:spPr>
      <dgm:t>
        <a:bodyPr/>
        <a:lstStyle/>
        <a:p>
          <a:r>
            <a:rPr lang="en-US" sz="2400" b="1" dirty="0">
              <a:solidFill>
                <a:srgbClr val="1F497D"/>
              </a:solidFill>
            </a:rPr>
            <a:t>Oxidizer</a:t>
          </a:r>
        </a:p>
        <a:p>
          <a:r>
            <a:rPr lang="en-US" sz="1900" dirty="0"/>
            <a:t> Supplemental O2 (especially from open sources like nasal cannulas masks), Nitrous Oxide</a:t>
          </a:r>
        </a:p>
      </dgm:t>
    </dgm:pt>
    <dgm:pt modelId="{8570402F-9809-4F7F-A854-C4C97B9CEB29}" type="parTrans" cxnId="{CF13CEF1-2993-4509-A105-9EF01DCC3BE8}">
      <dgm:prSet/>
      <dgm:spPr/>
      <dgm:t>
        <a:bodyPr/>
        <a:lstStyle/>
        <a:p>
          <a:endParaRPr lang="en-US"/>
        </a:p>
      </dgm:t>
    </dgm:pt>
    <dgm:pt modelId="{DDE8C76A-6FBA-42A9-8EBB-B2CAB288F975}" type="sibTrans" cxnId="{CF13CEF1-2993-4509-A105-9EF01DCC3BE8}">
      <dgm:prSet/>
      <dgm:spPr/>
      <dgm:t>
        <a:bodyPr/>
        <a:lstStyle/>
        <a:p>
          <a:endParaRPr lang="en-US"/>
        </a:p>
      </dgm:t>
    </dgm:pt>
    <dgm:pt modelId="{2EEFEEA6-D852-4F28-9FCD-A7BFA36CA799}" type="pres">
      <dgm:prSet presAssocID="{A58DFEBC-A315-4822-BB7E-FE4844BE72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59F5FA-CAD9-4AA0-A54E-572DB6ADA282}" type="pres">
      <dgm:prSet presAssocID="{0A75E29A-1A15-4240-986A-12161B0F3FA5}" presName="hierRoot1" presStyleCnt="0"/>
      <dgm:spPr/>
    </dgm:pt>
    <dgm:pt modelId="{D9BB18A2-A00E-4D53-AAA4-6F22A8F771D0}" type="pres">
      <dgm:prSet presAssocID="{0A75E29A-1A15-4240-986A-12161B0F3FA5}" presName="composite" presStyleCnt="0"/>
      <dgm:spPr/>
    </dgm:pt>
    <dgm:pt modelId="{A23EBF64-5B5F-4056-83C5-25D3728ED3BB}" type="pres">
      <dgm:prSet presAssocID="{0A75E29A-1A15-4240-986A-12161B0F3FA5}" presName="background" presStyleLbl="node0" presStyleIdx="0" presStyleCnt="3"/>
      <dgm:spPr>
        <a:solidFill>
          <a:schemeClr val="bg1">
            <a:lumMod val="85000"/>
          </a:schemeClr>
        </a:solidFill>
      </dgm:spPr>
    </dgm:pt>
    <dgm:pt modelId="{7BEFB313-841B-49B4-99D6-F7CD82E6AD6B}" type="pres">
      <dgm:prSet presAssocID="{0A75E29A-1A15-4240-986A-12161B0F3FA5}" presName="text" presStyleLbl="fgAcc0" presStyleIdx="0" presStyleCnt="3">
        <dgm:presLayoutVars>
          <dgm:chPref val="3"/>
        </dgm:presLayoutVars>
      </dgm:prSet>
      <dgm:spPr/>
    </dgm:pt>
    <dgm:pt modelId="{AB3E23B6-6F5B-4454-A94C-5D5E2461CB92}" type="pres">
      <dgm:prSet presAssocID="{0A75E29A-1A15-4240-986A-12161B0F3FA5}" presName="hierChild2" presStyleCnt="0"/>
      <dgm:spPr/>
    </dgm:pt>
    <dgm:pt modelId="{68B57617-D6DA-4035-A592-23EFB216F149}" type="pres">
      <dgm:prSet presAssocID="{1DB6D0CB-0671-466E-A32D-7EF527770DC4}" presName="hierRoot1" presStyleCnt="0"/>
      <dgm:spPr/>
    </dgm:pt>
    <dgm:pt modelId="{F2C52211-8B64-45DD-98F5-B383112F23C4}" type="pres">
      <dgm:prSet presAssocID="{1DB6D0CB-0671-466E-A32D-7EF527770DC4}" presName="composite" presStyleCnt="0"/>
      <dgm:spPr/>
    </dgm:pt>
    <dgm:pt modelId="{288ED025-967D-405B-B93E-534B587B923F}" type="pres">
      <dgm:prSet presAssocID="{1DB6D0CB-0671-466E-A32D-7EF527770DC4}" presName="background" presStyleLbl="node0" presStyleIdx="1" presStyleCnt="3"/>
      <dgm:spPr>
        <a:solidFill>
          <a:schemeClr val="bg1">
            <a:lumMod val="85000"/>
          </a:schemeClr>
        </a:solidFill>
      </dgm:spPr>
    </dgm:pt>
    <dgm:pt modelId="{68FF57F3-9D2B-4E7A-99C8-4FCCC7456083}" type="pres">
      <dgm:prSet presAssocID="{1DB6D0CB-0671-466E-A32D-7EF527770DC4}" presName="text" presStyleLbl="fgAcc0" presStyleIdx="1" presStyleCnt="3">
        <dgm:presLayoutVars>
          <dgm:chPref val="3"/>
        </dgm:presLayoutVars>
      </dgm:prSet>
      <dgm:spPr/>
    </dgm:pt>
    <dgm:pt modelId="{554E51B0-792E-4D7D-98B0-0712A0A7070B}" type="pres">
      <dgm:prSet presAssocID="{1DB6D0CB-0671-466E-A32D-7EF527770DC4}" presName="hierChild2" presStyleCnt="0"/>
      <dgm:spPr/>
    </dgm:pt>
    <dgm:pt modelId="{3A37E592-F3C2-4045-BE9B-CED3050DEB67}" type="pres">
      <dgm:prSet presAssocID="{0DD48570-C944-41CC-BA93-F03BD6192817}" presName="hierRoot1" presStyleCnt="0"/>
      <dgm:spPr/>
    </dgm:pt>
    <dgm:pt modelId="{0E358C4D-D19C-4F05-B6BB-48CE6F6D5EFC}" type="pres">
      <dgm:prSet presAssocID="{0DD48570-C944-41CC-BA93-F03BD6192817}" presName="composite" presStyleCnt="0"/>
      <dgm:spPr/>
    </dgm:pt>
    <dgm:pt modelId="{5911CFFC-91AA-4DBC-A784-679C92BDED97}" type="pres">
      <dgm:prSet presAssocID="{0DD48570-C944-41CC-BA93-F03BD6192817}" presName="background" presStyleLbl="node0" presStyleIdx="2" presStyleCnt="3"/>
      <dgm:spPr>
        <a:solidFill>
          <a:schemeClr val="bg1">
            <a:lumMod val="85000"/>
          </a:schemeClr>
        </a:solidFill>
      </dgm:spPr>
    </dgm:pt>
    <dgm:pt modelId="{C688D5D2-D709-4AB3-AA4F-A34BAE1588B5}" type="pres">
      <dgm:prSet presAssocID="{0DD48570-C944-41CC-BA93-F03BD6192817}" presName="text" presStyleLbl="fgAcc0" presStyleIdx="2" presStyleCnt="3">
        <dgm:presLayoutVars>
          <dgm:chPref val="3"/>
        </dgm:presLayoutVars>
      </dgm:prSet>
      <dgm:spPr/>
    </dgm:pt>
    <dgm:pt modelId="{F5ADC3D5-F169-4CF8-83F0-763A227E6FBA}" type="pres">
      <dgm:prSet presAssocID="{0DD48570-C944-41CC-BA93-F03BD6192817}" presName="hierChild2" presStyleCnt="0"/>
      <dgm:spPr/>
    </dgm:pt>
  </dgm:ptLst>
  <dgm:cxnLst>
    <dgm:cxn modelId="{545E4D1A-F1E9-42CE-A773-5B0E724A129D}" srcId="{A58DFEBC-A315-4822-BB7E-FE4844BE72B8}" destId="{0A75E29A-1A15-4240-986A-12161B0F3FA5}" srcOrd="0" destOrd="0" parTransId="{6E356DF7-16DF-4D82-A549-5BA7A1A059D7}" sibTransId="{EF738301-1AB2-4543-8187-57906A662443}"/>
    <dgm:cxn modelId="{6E48F623-C727-48FD-8E66-B578294DBBA3}" type="presOf" srcId="{1DB6D0CB-0671-466E-A32D-7EF527770DC4}" destId="{68FF57F3-9D2B-4E7A-99C8-4FCCC7456083}" srcOrd="0" destOrd="0" presId="urn:microsoft.com/office/officeart/2005/8/layout/hierarchy1"/>
    <dgm:cxn modelId="{FA65CD28-139C-44F2-BEED-3B5CDF82B17A}" type="presOf" srcId="{0A75E29A-1A15-4240-986A-12161B0F3FA5}" destId="{7BEFB313-841B-49B4-99D6-F7CD82E6AD6B}" srcOrd="0" destOrd="0" presId="urn:microsoft.com/office/officeart/2005/8/layout/hierarchy1"/>
    <dgm:cxn modelId="{934DED29-BF72-4EA3-9ABB-EEF9018BEFC8}" srcId="{A58DFEBC-A315-4822-BB7E-FE4844BE72B8}" destId="{1DB6D0CB-0671-466E-A32D-7EF527770DC4}" srcOrd="1" destOrd="0" parTransId="{0932E6AE-21E6-4CCA-BF83-D81116D3B7BA}" sibTransId="{8A4A89F9-94CF-4101-B0BE-CAD0459DA4AB}"/>
    <dgm:cxn modelId="{3D7B5438-535A-4A64-9644-2404C30B5455}" type="presOf" srcId="{0DD48570-C944-41CC-BA93-F03BD6192817}" destId="{C688D5D2-D709-4AB3-AA4F-A34BAE1588B5}" srcOrd="0" destOrd="0" presId="urn:microsoft.com/office/officeart/2005/8/layout/hierarchy1"/>
    <dgm:cxn modelId="{C775DC40-2933-4514-A3D9-0C0F0AE57078}" type="presOf" srcId="{A58DFEBC-A315-4822-BB7E-FE4844BE72B8}" destId="{2EEFEEA6-D852-4F28-9FCD-A7BFA36CA799}" srcOrd="0" destOrd="0" presId="urn:microsoft.com/office/officeart/2005/8/layout/hierarchy1"/>
    <dgm:cxn modelId="{CF13CEF1-2993-4509-A105-9EF01DCC3BE8}" srcId="{A58DFEBC-A315-4822-BB7E-FE4844BE72B8}" destId="{0DD48570-C944-41CC-BA93-F03BD6192817}" srcOrd="2" destOrd="0" parTransId="{8570402F-9809-4F7F-A854-C4C97B9CEB29}" sibTransId="{DDE8C76A-6FBA-42A9-8EBB-B2CAB288F975}"/>
    <dgm:cxn modelId="{2F73D7B6-B7BF-4E65-872A-C1A289D439A9}" type="presParOf" srcId="{2EEFEEA6-D852-4F28-9FCD-A7BFA36CA799}" destId="{E459F5FA-CAD9-4AA0-A54E-572DB6ADA282}" srcOrd="0" destOrd="0" presId="urn:microsoft.com/office/officeart/2005/8/layout/hierarchy1"/>
    <dgm:cxn modelId="{E13C16B4-EE1A-48B3-A4E2-F56EBC8F0F57}" type="presParOf" srcId="{E459F5FA-CAD9-4AA0-A54E-572DB6ADA282}" destId="{D9BB18A2-A00E-4D53-AAA4-6F22A8F771D0}" srcOrd="0" destOrd="0" presId="urn:microsoft.com/office/officeart/2005/8/layout/hierarchy1"/>
    <dgm:cxn modelId="{16A5A215-04C2-42FC-A2E6-19C22951F0F8}" type="presParOf" srcId="{D9BB18A2-A00E-4D53-AAA4-6F22A8F771D0}" destId="{A23EBF64-5B5F-4056-83C5-25D3728ED3BB}" srcOrd="0" destOrd="0" presId="urn:microsoft.com/office/officeart/2005/8/layout/hierarchy1"/>
    <dgm:cxn modelId="{A59DCDBB-2D07-4C2A-8E34-26FB8C0DD12D}" type="presParOf" srcId="{D9BB18A2-A00E-4D53-AAA4-6F22A8F771D0}" destId="{7BEFB313-841B-49B4-99D6-F7CD82E6AD6B}" srcOrd="1" destOrd="0" presId="urn:microsoft.com/office/officeart/2005/8/layout/hierarchy1"/>
    <dgm:cxn modelId="{032D65C0-F5F0-44EB-9412-EB90EA519F92}" type="presParOf" srcId="{E459F5FA-CAD9-4AA0-A54E-572DB6ADA282}" destId="{AB3E23B6-6F5B-4454-A94C-5D5E2461CB92}" srcOrd="1" destOrd="0" presId="urn:microsoft.com/office/officeart/2005/8/layout/hierarchy1"/>
    <dgm:cxn modelId="{87A9F802-8631-4164-AEFE-F8EA01535530}" type="presParOf" srcId="{2EEFEEA6-D852-4F28-9FCD-A7BFA36CA799}" destId="{68B57617-D6DA-4035-A592-23EFB216F149}" srcOrd="1" destOrd="0" presId="urn:microsoft.com/office/officeart/2005/8/layout/hierarchy1"/>
    <dgm:cxn modelId="{2B300A54-05E0-4256-9961-D10C12ECD69A}" type="presParOf" srcId="{68B57617-D6DA-4035-A592-23EFB216F149}" destId="{F2C52211-8B64-45DD-98F5-B383112F23C4}" srcOrd="0" destOrd="0" presId="urn:microsoft.com/office/officeart/2005/8/layout/hierarchy1"/>
    <dgm:cxn modelId="{616FD987-9DA2-4B3D-B932-D5693F8640D5}" type="presParOf" srcId="{F2C52211-8B64-45DD-98F5-B383112F23C4}" destId="{288ED025-967D-405B-B93E-534B587B923F}" srcOrd="0" destOrd="0" presId="urn:microsoft.com/office/officeart/2005/8/layout/hierarchy1"/>
    <dgm:cxn modelId="{8A590450-BEE3-4405-B233-03DBC6E95008}" type="presParOf" srcId="{F2C52211-8B64-45DD-98F5-B383112F23C4}" destId="{68FF57F3-9D2B-4E7A-99C8-4FCCC7456083}" srcOrd="1" destOrd="0" presId="urn:microsoft.com/office/officeart/2005/8/layout/hierarchy1"/>
    <dgm:cxn modelId="{207BE0CC-903C-4451-93F5-01270CEB8A70}" type="presParOf" srcId="{68B57617-D6DA-4035-A592-23EFB216F149}" destId="{554E51B0-792E-4D7D-98B0-0712A0A7070B}" srcOrd="1" destOrd="0" presId="urn:microsoft.com/office/officeart/2005/8/layout/hierarchy1"/>
    <dgm:cxn modelId="{B4E76E95-49F3-42D4-A383-37264250ACDE}" type="presParOf" srcId="{2EEFEEA6-D852-4F28-9FCD-A7BFA36CA799}" destId="{3A37E592-F3C2-4045-BE9B-CED3050DEB67}" srcOrd="2" destOrd="0" presId="urn:microsoft.com/office/officeart/2005/8/layout/hierarchy1"/>
    <dgm:cxn modelId="{4D55BF8B-BC28-4BCF-9992-8567A7EECF0A}" type="presParOf" srcId="{3A37E592-F3C2-4045-BE9B-CED3050DEB67}" destId="{0E358C4D-D19C-4F05-B6BB-48CE6F6D5EFC}" srcOrd="0" destOrd="0" presId="urn:microsoft.com/office/officeart/2005/8/layout/hierarchy1"/>
    <dgm:cxn modelId="{8EF635DE-19CB-4DD4-A295-6ECB6F0A0CC1}" type="presParOf" srcId="{0E358C4D-D19C-4F05-B6BB-48CE6F6D5EFC}" destId="{5911CFFC-91AA-4DBC-A784-679C92BDED97}" srcOrd="0" destOrd="0" presId="urn:microsoft.com/office/officeart/2005/8/layout/hierarchy1"/>
    <dgm:cxn modelId="{4CB8BEDF-31AE-41B9-8BC2-00652EE58080}" type="presParOf" srcId="{0E358C4D-D19C-4F05-B6BB-48CE6F6D5EFC}" destId="{C688D5D2-D709-4AB3-AA4F-A34BAE1588B5}" srcOrd="1" destOrd="0" presId="urn:microsoft.com/office/officeart/2005/8/layout/hierarchy1"/>
    <dgm:cxn modelId="{1D24E5B2-E8C1-4E64-A3A3-27D7F971F40C}" type="presParOf" srcId="{3A37E592-F3C2-4045-BE9B-CED3050DEB67}" destId="{F5ADC3D5-F169-4CF8-83F0-763A227E6F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7652D4-9010-4472-8A2C-CF9810B909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FDDD3-6B65-4E18-8E79-6D28FE19521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rgbClr val="1F497D"/>
              </a:solidFill>
            </a:rPr>
            <a:t>Increase in adverse outcomes involving mix-up of </a:t>
          </a:r>
          <a:r>
            <a:rPr lang="en-US" dirty="0" err="1">
              <a:solidFill>
                <a:srgbClr val="1F497D"/>
              </a:solidFill>
            </a:rPr>
            <a:t>Neosynephrine</a:t>
          </a:r>
          <a:r>
            <a:rPr lang="en-US" dirty="0">
              <a:solidFill>
                <a:srgbClr val="1F497D"/>
              </a:solidFill>
            </a:rPr>
            <a:t> and Reglan, Rocuronium and Versed, Rocuronium and Lidocaine</a:t>
          </a:r>
        </a:p>
      </dgm:t>
    </dgm:pt>
    <dgm:pt modelId="{FFB023B0-9B9D-4AFF-A03C-277B4BAB7D99}" type="parTrans" cxnId="{1A2C667C-B1CC-4FD6-88D2-4FA493A52FAB}">
      <dgm:prSet/>
      <dgm:spPr/>
      <dgm:t>
        <a:bodyPr/>
        <a:lstStyle/>
        <a:p>
          <a:endParaRPr lang="en-US"/>
        </a:p>
      </dgm:t>
    </dgm:pt>
    <dgm:pt modelId="{45CB78EF-1F55-4523-8A7D-85B8BA68A10F}" type="sibTrans" cxnId="{1A2C667C-B1CC-4FD6-88D2-4FA493A52FAB}">
      <dgm:prSet/>
      <dgm:spPr/>
      <dgm:t>
        <a:bodyPr/>
        <a:lstStyle/>
        <a:p>
          <a:endParaRPr lang="en-US"/>
        </a:p>
      </dgm:t>
    </dgm:pt>
    <dgm:pt modelId="{164E8471-2478-4DD9-98DA-EDA0E6749A9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rgbClr val="1F497D"/>
              </a:solidFill>
            </a:rPr>
            <a:t>Look-alike and sound-alike drug names</a:t>
          </a:r>
        </a:p>
      </dgm:t>
    </dgm:pt>
    <dgm:pt modelId="{83BF3EFF-EBAE-44E0-B306-B2D0A38C1AB3}" type="parTrans" cxnId="{20E9CAD3-98EB-464C-85E5-1534B0D56BEE}">
      <dgm:prSet/>
      <dgm:spPr/>
      <dgm:t>
        <a:bodyPr/>
        <a:lstStyle/>
        <a:p>
          <a:endParaRPr lang="en-US"/>
        </a:p>
      </dgm:t>
    </dgm:pt>
    <dgm:pt modelId="{4B4763F0-7357-4759-8075-F36B7CAE811A}" type="sibTrans" cxnId="{20E9CAD3-98EB-464C-85E5-1534B0D56BEE}">
      <dgm:prSet/>
      <dgm:spPr/>
      <dgm:t>
        <a:bodyPr/>
        <a:lstStyle/>
        <a:p>
          <a:endParaRPr lang="en-US"/>
        </a:p>
      </dgm:t>
    </dgm:pt>
    <dgm:pt modelId="{719CB727-9983-4F3C-9423-40A0D6CB0A0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>
              <a:solidFill>
                <a:srgbClr val="1F497D"/>
              </a:solidFill>
            </a:rPr>
            <a:t>Incorrect labeling; wrong doses</a:t>
          </a:r>
        </a:p>
      </dgm:t>
    </dgm:pt>
    <dgm:pt modelId="{233A0EE8-4F8E-467B-947E-439A18F38E95}" type="parTrans" cxnId="{76F03560-966A-4379-BA1B-70586940FD33}">
      <dgm:prSet/>
      <dgm:spPr/>
      <dgm:t>
        <a:bodyPr/>
        <a:lstStyle/>
        <a:p>
          <a:endParaRPr lang="en-US"/>
        </a:p>
      </dgm:t>
    </dgm:pt>
    <dgm:pt modelId="{98A87F9E-B5BC-426F-BBC9-38662C27C349}" type="sibTrans" cxnId="{76F03560-966A-4379-BA1B-70586940FD33}">
      <dgm:prSet/>
      <dgm:spPr/>
      <dgm:t>
        <a:bodyPr/>
        <a:lstStyle/>
        <a:p>
          <a:endParaRPr lang="en-US"/>
        </a:p>
      </dgm:t>
    </dgm:pt>
    <dgm:pt modelId="{C75B2378-8F58-48D7-A3F0-B29A94BC1AB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rgbClr val="1F497D"/>
              </a:solidFill>
            </a:rPr>
            <a:t>Lack of knowledge of patient’s history of reactions to drugs and antibiotics</a:t>
          </a:r>
        </a:p>
      </dgm:t>
    </dgm:pt>
    <dgm:pt modelId="{F49EF619-11AD-4BE9-B17F-519578F5B0E9}" type="parTrans" cxnId="{FE08099B-C0BB-4A21-8F51-A816156344D8}">
      <dgm:prSet/>
      <dgm:spPr/>
      <dgm:t>
        <a:bodyPr/>
        <a:lstStyle/>
        <a:p>
          <a:endParaRPr lang="en-US"/>
        </a:p>
      </dgm:t>
    </dgm:pt>
    <dgm:pt modelId="{38CA4EEF-2694-4870-98FF-A246C67B973C}" type="sibTrans" cxnId="{FE08099B-C0BB-4A21-8F51-A816156344D8}">
      <dgm:prSet/>
      <dgm:spPr/>
      <dgm:t>
        <a:bodyPr/>
        <a:lstStyle/>
        <a:p>
          <a:endParaRPr lang="en-US"/>
        </a:p>
      </dgm:t>
    </dgm:pt>
    <dgm:pt modelId="{E04D3766-D42E-4028-A00B-7F28F9D6693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>
              <a:solidFill>
                <a:srgbClr val="1F497D"/>
              </a:solidFill>
            </a:rPr>
            <a:t>Drug shortages</a:t>
          </a:r>
        </a:p>
      </dgm:t>
    </dgm:pt>
    <dgm:pt modelId="{970A8B6D-DA5D-46C8-87FF-A6AA1C44C861}" type="parTrans" cxnId="{C7BE7ECA-9B1B-421F-BF17-54CBB6ED7B99}">
      <dgm:prSet/>
      <dgm:spPr/>
      <dgm:t>
        <a:bodyPr/>
        <a:lstStyle/>
        <a:p>
          <a:endParaRPr lang="en-US"/>
        </a:p>
      </dgm:t>
    </dgm:pt>
    <dgm:pt modelId="{FAC7BBD7-9FBD-4711-A8E1-CA5DC85779DA}" type="sibTrans" cxnId="{C7BE7ECA-9B1B-421F-BF17-54CBB6ED7B99}">
      <dgm:prSet/>
      <dgm:spPr/>
      <dgm:t>
        <a:bodyPr/>
        <a:lstStyle/>
        <a:p>
          <a:endParaRPr lang="en-US"/>
        </a:p>
      </dgm:t>
    </dgm:pt>
    <dgm:pt modelId="{94482716-DCEE-4B2C-A9AE-1D27BDC51CA3}" type="pres">
      <dgm:prSet presAssocID="{8E7652D4-9010-4472-8A2C-CF9810B909D5}" presName="linear" presStyleCnt="0">
        <dgm:presLayoutVars>
          <dgm:animLvl val="lvl"/>
          <dgm:resizeHandles val="exact"/>
        </dgm:presLayoutVars>
      </dgm:prSet>
      <dgm:spPr/>
    </dgm:pt>
    <dgm:pt modelId="{0E2A60D8-C811-4AE1-AFF7-10FCBC49C3CC}" type="pres">
      <dgm:prSet presAssocID="{6D9FDDD3-6B65-4E18-8E79-6D28FE19521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ABFC3B-2045-4E09-9C6B-BA6A9B41A8C5}" type="pres">
      <dgm:prSet presAssocID="{45CB78EF-1F55-4523-8A7D-85B8BA68A10F}" presName="spacer" presStyleCnt="0"/>
      <dgm:spPr/>
    </dgm:pt>
    <dgm:pt modelId="{C9A54413-4134-4BA6-9964-EE59FF3CC21E}" type="pres">
      <dgm:prSet presAssocID="{164E8471-2478-4DD9-98DA-EDA0E6749A9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D20856E-9BEB-4439-99AF-A7F828E4EA14}" type="pres">
      <dgm:prSet presAssocID="{4B4763F0-7357-4759-8075-F36B7CAE811A}" presName="spacer" presStyleCnt="0"/>
      <dgm:spPr/>
    </dgm:pt>
    <dgm:pt modelId="{29B8B883-1159-4FBC-A839-030213FF5EC8}" type="pres">
      <dgm:prSet presAssocID="{719CB727-9983-4F3C-9423-40A0D6CB0A0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E688359-6C5F-401A-AE7E-9A025457A531}" type="pres">
      <dgm:prSet presAssocID="{98A87F9E-B5BC-426F-BBC9-38662C27C349}" presName="spacer" presStyleCnt="0"/>
      <dgm:spPr/>
    </dgm:pt>
    <dgm:pt modelId="{11D8A58E-CD65-4FF7-96C5-8768CADF602C}" type="pres">
      <dgm:prSet presAssocID="{C75B2378-8F58-48D7-A3F0-B29A94BC1AB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CAC4218-11C1-41CA-B2B9-6BC3427759CF}" type="pres">
      <dgm:prSet presAssocID="{38CA4EEF-2694-4870-98FF-A246C67B973C}" presName="spacer" presStyleCnt="0"/>
      <dgm:spPr/>
    </dgm:pt>
    <dgm:pt modelId="{1D00A13D-A76B-49C6-8AAF-C1C47D5930CC}" type="pres">
      <dgm:prSet presAssocID="{E04D3766-D42E-4028-A00B-7F28F9D6693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6F03560-966A-4379-BA1B-70586940FD33}" srcId="{8E7652D4-9010-4472-8A2C-CF9810B909D5}" destId="{719CB727-9983-4F3C-9423-40A0D6CB0A0D}" srcOrd="2" destOrd="0" parTransId="{233A0EE8-4F8E-467B-947E-439A18F38E95}" sibTransId="{98A87F9E-B5BC-426F-BBC9-38662C27C349}"/>
    <dgm:cxn modelId="{7B241F4E-B4A0-4AE4-A78E-82227B8C45F5}" type="presOf" srcId="{164E8471-2478-4DD9-98DA-EDA0E6749A9A}" destId="{C9A54413-4134-4BA6-9964-EE59FF3CC21E}" srcOrd="0" destOrd="0" presId="urn:microsoft.com/office/officeart/2005/8/layout/vList2"/>
    <dgm:cxn modelId="{1A2C667C-B1CC-4FD6-88D2-4FA493A52FAB}" srcId="{8E7652D4-9010-4472-8A2C-CF9810B909D5}" destId="{6D9FDDD3-6B65-4E18-8E79-6D28FE195212}" srcOrd="0" destOrd="0" parTransId="{FFB023B0-9B9D-4AFF-A03C-277B4BAB7D99}" sibTransId="{45CB78EF-1F55-4523-8A7D-85B8BA68A10F}"/>
    <dgm:cxn modelId="{D10C518C-F382-4331-986C-7E291DC26DA8}" type="presOf" srcId="{E04D3766-D42E-4028-A00B-7F28F9D6693B}" destId="{1D00A13D-A76B-49C6-8AAF-C1C47D5930CC}" srcOrd="0" destOrd="0" presId="urn:microsoft.com/office/officeart/2005/8/layout/vList2"/>
    <dgm:cxn modelId="{438C7991-45B7-41F3-80A6-5D766012975A}" type="presOf" srcId="{6D9FDDD3-6B65-4E18-8E79-6D28FE195212}" destId="{0E2A60D8-C811-4AE1-AFF7-10FCBC49C3CC}" srcOrd="0" destOrd="0" presId="urn:microsoft.com/office/officeart/2005/8/layout/vList2"/>
    <dgm:cxn modelId="{FE08099B-C0BB-4A21-8F51-A816156344D8}" srcId="{8E7652D4-9010-4472-8A2C-CF9810B909D5}" destId="{C75B2378-8F58-48D7-A3F0-B29A94BC1ABF}" srcOrd="3" destOrd="0" parTransId="{F49EF619-11AD-4BE9-B17F-519578F5B0E9}" sibTransId="{38CA4EEF-2694-4870-98FF-A246C67B973C}"/>
    <dgm:cxn modelId="{0D5676AE-0F4F-401D-84FE-C16EAC9904C2}" type="presOf" srcId="{719CB727-9983-4F3C-9423-40A0D6CB0A0D}" destId="{29B8B883-1159-4FBC-A839-030213FF5EC8}" srcOrd="0" destOrd="0" presId="urn:microsoft.com/office/officeart/2005/8/layout/vList2"/>
    <dgm:cxn modelId="{C7BE7ECA-9B1B-421F-BF17-54CBB6ED7B99}" srcId="{8E7652D4-9010-4472-8A2C-CF9810B909D5}" destId="{E04D3766-D42E-4028-A00B-7F28F9D6693B}" srcOrd="4" destOrd="0" parTransId="{970A8B6D-DA5D-46C8-87FF-A6AA1C44C861}" sibTransId="{FAC7BBD7-9FBD-4711-A8E1-CA5DC85779DA}"/>
    <dgm:cxn modelId="{20E9CAD3-98EB-464C-85E5-1534B0D56BEE}" srcId="{8E7652D4-9010-4472-8A2C-CF9810B909D5}" destId="{164E8471-2478-4DD9-98DA-EDA0E6749A9A}" srcOrd="1" destOrd="0" parTransId="{83BF3EFF-EBAE-44E0-B306-B2D0A38C1AB3}" sibTransId="{4B4763F0-7357-4759-8075-F36B7CAE811A}"/>
    <dgm:cxn modelId="{9A8EE5E5-BA33-4FBE-9A08-0353FDF9652F}" type="presOf" srcId="{C75B2378-8F58-48D7-A3F0-B29A94BC1ABF}" destId="{11D8A58E-CD65-4FF7-96C5-8768CADF602C}" srcOrd="0" destOrd="0" presId="urn:microsoft.com/office/officeart/2005/8/layout/vList2"/>
    <dgm:cxn modelId="{D297D8F7-3EB6-4E74-8725-6F7E22041F68}" type="presOf" srcId="{8E7652D4-9010-4472-8A2C-CF9810B909D5}" destId="{94482716-DCEE-4B2C-A9AE-1D27BDC51CA3}" srcOrd="0" destOrd="0" presId="urn:microsoft.com/office/officeart/2005/8/layout/vList2"/>
    <dgm:cxn modelId="{3E6BE094-512D-491B-A86C-FBA88372CE90}" type="presParOf" srcId="{94482716-DCEE-4B2C-A9AE-1D27BDC51CA3}" destId="{0E2A60D8-C811-4AE1-AFF7-10FCBC49C3CC}" srcOrd="0" destOrd="0" presId="urn:microsoft.com/office/officeart/2005/8/layout/vList2"/>
    <dgm:cxn modelId="{34D0C14A-C8DD-4EB8-806B-0BB424F1E1A8}" type="presParOf" srcId="{94482716-DCEE-4B2C-A9AE-1D27BDC51CA3}" destId="{24ABFC3B-2045-4E09-9C6B-BA6A9B41A8C5}" srcOrd="1" destOrd="0" presId="urn:microsoft.com/office/officeart/2005/8/layout/vList2"/>
    <dgm:cxn modelId="{8DA9B9D0-87C5-4C41-9510-0BC5365CF3B6}" type="presParOf" srcId="{94482716-DCEE-4B2C-A9AE-1D27BDC51CA3}" destId="{C9A54413-4134-4BA6-9964-EE59FF3CC21E}" srcOrd="2" destOrd="0" presId="urn:microsoft.com/office/officeart/2005/8/layout/vList2"/>
    <dgm:cxn modelId="{D5CC7BC0-5454-4B65-85CF-6C2DFDD1B6E5}" type="presParOf" srcId="{94482716-DCEE-4B2C-A9AE-1D27BDC51CA3}" destId="{4D20856E-9BEB-4439-99AF-A7F828E4EA14}" srcOrd="3" destOrd="0" presId="urn:microsoft.com/office/officeart/2005/8/layout/vList2"/>
    <dgm:cxn modelId="{F5A59E68-BCD3-4E33-94F9-83931520187A}" type="presParOf" srcId="{94482716-DCEE-4B2C-A9AE-1D27BDC51CA3}" destId="{29B8B883-1159-4FBC-A839-030213FF5EC8}" srcOrd="4" destOrd="0" presId="urn:microsoft.com/office/officeart/2005/8/layout/vList2"/>
    <dgm:cxn modelId="{68F7E000-59DE-441C-976E-B150E030878F}" type="presParOf" srcId="{94482716-DCEE-4B2C-A9AE-1D27BDC51CA3}" destId="{3E688359-6C5F-401A-AE7E-9A025457A531}" srcOrd="5" destOrd="0" presId="urn:microsoft.com/office/officeart/2005/8/layout/vList2"/>
    <dgm:cxn modelId="{0EB10639-56F4-4724-9EF3-874E1C9C9778}" type="presParOf" srcId="{94482716-DCEE-4B2C-A9AE-1D27BDC51CA3}" destId="{11D8A58E-CD65-4FF7-96C5-8768CADF602C}" srcOrd="6" destOrd="0" presId="urn:microsoft.com/office/officeart/2005/8/layout/vList2"/>
    <dgm:cxn modelId="{ECBF0972-359D-4F77-969D-A167B3367651}" type="presParOf" srcId="{94482716-DCEE-4B2C-A9AE-1D27BDC51CA3}" destId="{0CAC4218-11C1-41CA-B2B9-6BC3427759CF}" srcOrd="7" destOrd="0" presId="urn:microsoft.com/office/officeart/2005/8/layout/vList2"/>
    <dgm:cxn modelId="{3BFF0616-BE5E-4C85-AF94-8DDD966CDA42}" type="presParOf" srcId="{94482716-DCEE-4B2C-A9AE-1D27BDC51CA3}" destId="{1D00A13D-A76B-49C6-8AAF-C1C47D5930C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0E2169-5AE4-4DCC-882E-9266DE26E5D5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752F13B-0DE5-4F81-8F50-CE05A6034B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Technology</a:t>
          </a:r>
          <a:r>
            <a:rPr lang="en-US" sz="2000" dirty="0"/>
            <a:t> – Facilities should implement systems and processes including bar code scanning systems, computerized physician order entry systems and automated information systems</a:t>
          </a:r>
        </a:p>
      </dgm:t>
    </dgm:pt>
    <dgm:pt modelId="{F4737E0C-FEC3-4E2B-B263-76F1E5AA1834}" type="parTrans" cxnId="{03339609-708A-4D60-BBAB-C029E211A0E7}">
      <dgm:prSet/>
      <dgm:spPr/>
      <dgm:t>
        <a:bodyPr/>
        <a:lstStyle/>
        <a:p>
          <a:endParaRPr lang="en-US"/>
        </a:p>
      </dgm:t>
    </dgm:pt>
    <dgm:pt modelId="{094AB189-545B-4F38-BE80-A86C0045F8E4}" type="sibTrans" cxnId="{03339609-708A-4D60-BBAB-C029E211A0E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79B481C-CDEB-4703-B74D-E007F27A94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Collaborate</a:t>
          </a:r>
          <a:r>
            <a:rPr lang="en-US" sz="2000" dirty="0"/>
            <a:t> – Clinical pharmacists should be part of OR team, prefilled syringes and pre-prepared medication kits should be used whenever possible</a:t>
          </a:r>
        </a:p>
      </dgm:t>
    </dgm:pt>
    <dgm:pt modelId="{DE02C73C-7287-411E-95C7-45545DD0577C}" type="parTrans" cxnId="{0BD4DEF5-748D-46F9-A6DB-8E76C54A542C}">
      <dgm:prSet/>
      <dgm:spPr/>
      <dgm:t>
        <a:bodyPr/>
        <a:lstStyle/>
        <a:p>
          <a:endParaRPr lang="en-US"/>
        </a:p>
      </dgm:t>
    </dgm:pt>
    <dgm:pt modelId="{B439E5B7-A6E7-4849-BE7D-1E0D47FF337A}" type="sibTrans" cxnId="{0BD4DEF5-748D-46F9-A6DB-8E76C54A542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681A4D8-A401-48AC-93FC-198A59BE9F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Culture </a:t>
          </a:r>
          <a:r>
            <a:rPr lang="en-US" sz="2000" dirty="0"/>
            <a:t>– Create a Culture of Safety for reporting errors (including near misses), education, remediation, and accountability</a:t>
          </a:r>
        </a:p>
      </dgm:t>
    </dgm:pt>
    <dgm:pt modelId="{E5AE2569-B8B4-43ED-825A-93E73C6C6EE1}" type="parTrans" cxnId="{F3614A22-1FB5-4A66-B0FE-EFA53D07D145}">
      <dgm:prSet/>
      <dgm:spPr/>
      <dgm:t>
        <a:bodyPr/>
        <a:lstStyle/>
        <a:p>
          <a:endParaRPr lang="en-US"/>
        </a:p>
      </dgm:t>
    </dgm:pt>
    <dgm:pt modelId="{A2B4111E-3CBE-4CEB-B125-0E6C55F79E6F}" type="sibTrans" cxnId="{F3614A22-1FB5-4A66-B0FE-EFA53D07D1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3E02CC-FFA4-4316-9D0A-4180B0E861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READ THE LABEL CAREFULLY</a:t>
          </a:r>
        </a:p>
      </dgm:t>
    </dgm:pt>
    <dgm:pt modelId="{2AF3F2CD-29E0-40DC-B5E3-212F448C6621}" type="parTrans" cxnId="{24B58E4E-A042-43D3-A2CA-0537242EA931}">
      <dgm:prSet/>
      <dgm:spPr/>
      <dgm:t>
        <a:bodyPr/>
        <a:lstStyle/>
        <a:p>
          <a:endParaRPr lang="en-US"/>
        </a:p>
      </dgm:t>
    </dgm:pt>
    <dgm:pt modelId="{BF6E0311-2626-4880-8513-DE4801C6F553}" type="sibTrans" cxnId="{24B58E4E-A042-43D3-A2CA-0537242EA931}">
      <dgm:prSet/>
      <dgm:spPr/>
      <dgm:t>
        <a:bodyPr/>
        <a:lstStyle/>
        <a:p>
          <a:endParaRPr lang="en-US"/>
        </a:p>
      </dgm:t>
    </dgm:pt>
    <dgm:pt modelId="{8F0C4B33-CBCC-4151-9166-D76B7BE0252C}" type="pres">
      <dgm:prSet presAssocID="{BB0E2169-5AE4-4DCC-882E-9266DE26E5D5}" presName="root" presStyleCnt="0">
        <dgm:presLayoutVars>
          <dgm:dir/>
          <dgm:resizeHandles val="exact"/>
        </dgm:presLayoutVars>
      </dgm:prSet>
      <dgm:spPr/>
    </dgm:pt>
    <dgm:pt modelId="{68A706F8-4C6D-47AF-AB38-6EE8F2A2F8A5}" type="pres">
      <dgm:prSet presAssocID="{BB0E2169-5AE4-4DCC-882E-9266DE26E5D5}" presName="container" presStyleCnt="0">
        <dgm:presLayoutVars>
          <dgm:dir/>
          <dgm:resizeHandles val="exact"/>
        </dgm:presLayoutVars>
      </dgm:prSet>
      <dgm:spPr/>
    </dgm:pt>
    <dgm:pt modelId="{58AB7A18-53FC-4171-ADAB-B0D047B48976}" type="pres">
      <dgm:prSet presAssocID="{1752F13B-0DE5-4F81-8F50-CE05A6034B66}" presName="compNode" presStyleCnt="0"/>
      <dgm:spPr/>
    </dgm:pt>
    <dgm:pt modelId="{D3FBF853-76E9-44B7-B618-173CCBE9C923}" type="pres">
      <dgm:prSet presAssocID="{1752F13B-0DE5-4F81-8F50-CE05A6034B66}" presName="iconBgRect" presStyleLbl="bgShp" presStyleIdx="0" presStyleCnt="4"/>
      <dgm:spPr>
        <a:ln w="25400">
          <a:solidFill>
            <a:srgbClr val="FFFF00"/>
          </a:solidFill>
        </a:ln>
      </dgm:spPr>
    </dgm:pt>
    <dgm:pt modelId="{B4BDE83B-AA5E-4AE0-86AE-491032C0612A}" type="pres">
      <dgm:prSet presAssocID="{1752F13B-0DE5-4F81-8F50-CE05A6034B6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 with solid fill"/>
        </a:ext>
      </dgm:extLst>
    </dgm:pt>
    <dgm:pt modelId="{666410D5-67B3-469E-A876-91C3B2A85E09}" type="pres">
      <dgm:prSet presAssocID="{1752F13B-0DE5-4F81-8F50-CE05A6034B66}" presName="spaceRect" presStyleCnt="0"/>
      <dgm:spPr/>
    </dgm:pt>
    <dgm:pt modelId="{2D8701EA-CE7A-41CE-80AA-87A19A2A5B54}" type="pres">
      <dgm:prSet presAssocID="{1752F13B-0DE5-4F81-8F50-CE05A6034B66}" presName="textRect" presStyleLbl="revTx" presStyleIdx="0" presStyleCnt="4">
        <dgm:presLayoutVars>
          <dgm:chMax val="1"/>
          <dgm:chPref val="1"/>
        </dgm:presLayoutVars>
      </dgm:prSet>
      <dgm:spPr/>
    </dgm:pt>
    <dgm:pt modelId="{1A4DA207-BEF3-49F6-BD38-94F9DD0427AF}" type="pres">
      <dgm:prSet presAssocID="{094AB189-545B-4F38-BE80-A86C0045F8E4}" presName="sibTrans" presStyleLbl="sibTrans2D1" presStyleIdx="0" presStyleCnt="0"/>
      <dgm:spPr/>
    </dgm:pt>
    <dgm:pt modelId="{5B3A1738-66BB-4C7E-9BE1-34CCF2C068A4}" type="pres">
      <dgm:prSet presAssocID="{F79B481C-CDEB-4703-B74D-E007F27A94B6}" presName="compNode" presStyleCnt="0"/>
      <dgm:spPr/>
    </dgm:pt>
    <dgm:pt modelId="{E6E16A02-2142-45CD-875D-7CE16D22FAD3}" type="pres">
      <dgm:prSet presAssocID="{F79B481C-CDEB-4703-B74D-E007F27A94B6}" presName="iconBgRect" presStyleLbl="bgShp" presStyleIdx="1" presStyleCnt="4"/>
      <dgm:spPr>
        <a:ln w="25400">
          <a:solidFill>
            <a:schemeClr val="accent1">
              <a:lumMod val="60000"/>
              <a:lumOff val="40000"/>
            </a:schemeClr>
          </a:solidFill>
        </a:ln>
      </dgm:spPr>
    </dgm:pt>
    <dgm:pt modelId="{E9E83ACF-FE6B-4EE5-BAE8-88E0ACD8C856}" type="pres">
      <dgm:prSet presAssocID="{F79B481C-CDEB-4703-B74D-E007F27A94B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75FCE451-756F-499A-B640-D51E9D1395E7}" type="pres">
      <dgm:prSet presAssocID="{F79B481C-CDEB-4703-B74D-E007F27A94B6}" presName="spaceRect" presStyleCnt="0"/>
      <dgm:spPr/>
    </dgm:pt>
    <dgm:pt modelId="{9A726084-F5BF-4D13-88F3-B4184F294306}" type="pres">
      <dgm:prSet presAssocID="{F79B481C-CDEB-4703-B74D-E007F27A94B6}" presName="textRect" presStyleLbl="revTx" presStyleIdx="1" presStyleCnt="4">
        <dgm:presLayoutVars>
          <dgm:chMax val="1"/>
          <dgm:chPref val="1"/>
        </dgm:presLayoutVars>
      </dgm:prSet>
      <dgm:spPr/>
    </dgm:pt>
    <dgm:pt modelId="{EDF56279-3487-4F91-A1FB-5598E0CC396E}" type="pres">
      <dgm:prSet presAssocID="{B439E5B7-A6E7-4849-BE7D-1E0D47FF337A}" presName="sibTrans" presStyleLbl="sibTrans2D1" presStyleIdx="0" presStyleCnt="0"/>
      <dgm:spPr/>
    </dgm:pt>
    <dgm:pt modelId="{7A920BD5-E51E-41A0-9D00-B88628E2DBD9}" type="pres">
      <dgm:prSet presAssocID="{0681A4D8-A401-48AC-93FC-198A59BE9F3F}" presName="compNode" presStyleCnt="0"/>
      <dgm:spPr/>
    </dgm:pt>
    <dgm:pt modelId="{DEFCD0AE-2572-4E01-A300-73DC608A9087}" type="pres">
      <dgm:prSet presAssocID="{0681A4D8-A401-48AC-93FC-198A59BE9F3F}" presName="iconBgRect" presStyleLbl="bgShp" presStyleIdx="2" presStyleCnt="4"/>
      <dgm:spPr>
        <a:ln w="25400">
          <a:solidFill>
            <a:srgbClr val="1F497D"/>
          </a:solidFill>
        </a:ln>
      </dgm:spPr>
    </dgm:pt>
    <dgm:pt modelId="{FDAEFBE3-C189-46E5-AFCB-CE31F6A3B346}" type="pres">
      <dgm:prSet presAssocID="{0681A4D8-A401-48AC-93FC-198A59BE9F3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E9939FE-B51E-4BCC-86CF-87F8508CE937}" type="pres">
      <dgm:prSet presAssocID="{0681A4D8-A401-48AC-93FC-198A59BE9F3F}" presName="spaceRect" presStyleCnt="0"/>
      <dgm:spPr/>
    </dgm:pt>
    <dgm:pt modelId="{553EC805-3305-48A8-A4D4-7CA10BFE797F}" type="pres">
      <dgm:prSet presAssocID="{0681A4D8-A401-48AC-93FC-198A59BE9F3F}" presName="textRect" presStyleLbl="revTx" presStyleIdx="2" presStyleCnt="4" custLinFactNeighborX="-303" custLinFactNeighborY="14284">
        <dgm:presLayoutVars>
          <dgm:chMax val="1"/>
          <dgm:chPref val="1"/>
        </dgm:presLayoutVars>
      </dgm:prSet>
      <dgm:spPr/>
    </dgm:pt>
    <dgm:pt modelId="{EEBECFA5-9851-4899-AEF9-27389E74C953}" type="pres">
      <dgm:prSet presAssocID="{A2B4111E-3CBE-4CEB-B125-0E6C55F79E6F}" presName="sibTrans" presStyleLbl="sibTrans2D1" presStyleIdx="0" presStyleCnt="0"/>
      <dgm:spPr/>
    </dgm:pt>
    <dgm:pt modelId="{93380936-8CE4-40CB-A545-97D73CB69C89}" type="pres">
      <dgm:prSet presAssocID="{203E02CC-FFA4-4316-9D0A-4180B0E8612A}" presName="compNode" presStyleCnt="0"/>
      <dgm:spPr/>
    </dgm:pt>
    <dgm:pt modelId="{6A1F3D6A-9EA9-449F-A63E-4C167E044D50}" type="pres">
      <dgm:prSet presAssocID="{203E02CC-FFA4-4316-9D0A-4180B0E8612A}" presName="iconBgRect" presStyleLbl="bgShp" presStyleIdx="3" presStyleCnt="4"/>
      <dgm:spPr>
        <a:ln w="25400">
          <a:solidFill>
            <a:schemeClr val="accent6"/>
          </a:solidFill>
        </a:ln>
      </dgm:spPr>
    </dgm:pt>
    <dgm:pt modelId="{D6AD7C7B-8218-41CC-B11D-73F42C7C2D9C}" type="pres">
      <dgm:prSet presAssocID="{203E02CC-FFA4-4316-9D0A-4180B0E8612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bel outline"/>
        </a:ext>
      </dgm:extLst>
    </dgm:pt>
    <dgm:pt modelId="{7F7BF5B4-B7BA-43D9-8C98-916BDABAEA11}" type="pres">
      <dgm:prSet presAssocID="{203E02CC-FFA4-4316-9D0A-4180B0E8612A}" presName="spaceRect" presStyleCnt="0"/>
      <dgm:spPr/>
    </dgm:pt>
    <dgm:pt modelId="{5DF8589C-2B90-4043-897B-7EA11672A408}" type="pres">
      <dgm:prSet presAssocID="{203E02CC-FFA4-4316-9D0A-4180B0E8612A}" presName="textRect" presStyleLbl="revTx" presStyleIdx="3" presStyleCnt="4" custLinFactNeighborX="-1862" custLinFactNeighborY="5000">
        <dgm:presLayoutVars>
          <dgm:chMax val="1"/>
          <dgm:chPref val="1"/>
        </dgm:presLayoutVars>
      </dgm:prSet>
      <dgm:spPr/>
    </dgm:pt>
  </dgm:ptLst>
  <dgm:cxnLst>
    <dgm:cxn modelId="{03339609-708A-4D60-BBAB-C029E211A0E7}" srcId="{BB0E2169-5AE4-4DCC-882E-9266DE26E5D5}" destId="{1752F13B-0DE5-4F81-8F50-CE05A6034B66}" srcOrd="0" destOrd="0" parTransId="{F4737E0C-FEC3-4E2B-B263-76F1E5AA1834}" sibTransId="{094AB189-545B-4F38-BE80-A86C0045F8E4}"/>
    <dgm:cxn modelId="{338A2A19-2240-43BA-9528-E18B1E5D5FA6}" type="presOf" srcId="{1752F13B-0DE5-4F81-8F50-CE05A6034B66}" destId="{2D8701EA-CE7A-41CE-80AA-87A19A2A5B54}" srcOrd="0" destOrd="0" presId="urn:microsoft.com/office/officeart/2018/2/layout/IconCircleList"/>
    <dgm:cxn modelId="{F3614A22-1FB5-4A66-B0FE-EFA53D07D145}" srcId="{BB0E2169-5AE4-4DCC-882E-9266DE26E5D5}" destId="{0681A4D8-A401-48AC-93FC-198A59BE9F3F}" srcOrd="2" destOrd="0" parTransId="{E5AE2569-B8B4-43ED-825A-93E73C6C6EE1}" sibTransId="{A2B4111E-3CBE-4CEB-B125-0E6C55F79E6F}"/>
    <dgm:cxn modelId="{E9F9E622-751B-4509-8D77-1DAE224DD9D0}" type="presOf" srcId="{0681A4D8-A401-48AC-93FC-198A59BE9F3F}" destId="{553EC805-3305-48A8-A4D4-7CA10BFE797F}" srcOrd="0" destOrd="0" presId="urn:microsoft.com/office/officeart/2018/2/layout/IconCircleList"/>
    <dgm:cxn modelId="{AF742843-0D69-4070-A617-F896817A56A3}" type="presOf" srcId="{203E02CC-FFA4-4316-9D0A-4180B0E8612A}" destId="{5DF8589C-2B90-4043-897B-7EA11672A408}" srcOrd="0" destOrd="0" presId="urn:microsoft.com/office/officeart/2018/2/layout/IconCircleList"/>
    <dgm:cxn modelId="{24B58E4E-A042-43D3-A2CA-0537242EA931}" srcId="{BB0E2169-5AE4-4DCC-882E-9266DE26E5D5}" destId="{203E02CC-FFA4-4316-9D0A-4180B0E8612A}" srcOrd="3" destOrd="0" parTransId="{2AF3F2CD-29E0-40DC-B5E3-212F448C6621}" sibTransId="{BF6E0311-2626-4880-8513-DE4801C6F553}"/>
    <dgm:cxn modelId="{7EAA2551-F633-4831-A55F-1C0D038039F7}" type="presOf" srcId="{BB0E2169-5AE4-4DCC-882E-9266DE26E5D5}" destId="{8F0C4B33-CBCC-4151-9166-D76B7BE0252C}" srcOrd="0" destOrd="0" presId="urn:microsoft.com/office/officeart/2018/2/layout/IconCircleList"/>
    <dgm:cxn modelId="{19120C79-7EED-4B6E-942F-61E6EB9529DB}" type="presOf" srcId="{094AB189-545B-4F38-BE80-A86C0045F8E4}" destId="{1A4DA207-BEF3-49F6-BD38-94F9DD0427AF}" srcOrd="0" destOrd="0" presId="urn:microsoft.com/office/officeart/2018/2/layout/IconCircleList"/>
    <dgm:cxn modelId="{1F2221B5-1C1C-4DC7-8CAD-78AF07BD8E0E}" type="presOf" srcId="{A2B4111E-3CBE-4CEB-B125-0E6C55F79E6F}" destId="{EEBECFA5-9851-4899-AEF9-27389E74C953}" srcOrd="0" destOrd="0" presId="urn:microsoft.com/office/officeart/2018/2/layout/IconCircleList"/>
    <dgm:cxn modelId="{0886ECCE-29DD-4677-A6B7-A7134836208C}" type="presOf" srcId="{B439E5B7-A6E7-4849-BE7D-1E0D47FF337A}" destId="{EDF56279-3487-4F91-A1FB-5598E0CC396E}" srcOrd="0" destOrd="0" presId="urn:microsoft.com/office/officeart/2018/2/layout/IconCircleList"/>
    <dgm:cxn modelId="{8C25A6D0-1385-4AA2-B9F1-69DBCCD8517A}" type="presOf" srcId="{F79B481C-CDEB-4703-B74D-E007F27A94B6}" destId="{9A726084-F5BF-4D13-88F3-B4184F294306}" srcOrd="0" destOrd="0" presId="urn:microsoft.com/office/officeart/2018/2/layout/IconCircleList"/>
    <dgm:cxn modelId="{0BD4DEF5-748D-46F9-A6DB-8E76C54A542C}" srcId="{BB0E2169-5AE4-4DCC-882E-9266DE26E5D5}" destId="{F79B481C-CDEB-4703-B74D-E007F27A94B6}" srcOrd="1" destOrd="0" parTransId="{DE02C73C-7287-411E-95C7-45545DD0577C}" sibTransId="{B439E5B7-A6E7-4849-BE7D-1E0D47FF337A}"/>
    <dgm:cxn modelId="{8CBBA786-5D9C-4291-8B48-66EDD2CCFF48}" type="presParOf" srcId="{8F0C4B33-CBCC-4151-9166-D76B7BE0252C}" destId="{68A706F8-4C6D-47AF-AB38-6EE8F2A2F8A5}" srcOrd="0" destOrd="0" presId="urn:microsoft.com/office/officeart/2018/2/layout/IconCircleList"/>
    <dgm:cxn modelId="{21F7DE9C-61FD-4021-9EA8-EE0C85BB4C36}" type="presParOf" srcId="{68A706F8-4C6D-47AF-AB38-6EE8F2A2F8A5}" destId="{58AB7A18-53FC-4171-ADAB-B0D047B48976}" srcOrd="0" destOrd="0" presId="urn:microsoft.com/office/officeart/2018/2/layout/IconCircleList"/>
    <dgm:cxn modelId="{5C543F96-02D7-4D19-A8A7-C8EA4DBB9DCD}" type="presParOf" srcId="{58AB7A18-53FC-4171-ADAB-B0D047B48976}" destId="{D3FBF853-76E9-44B7-B618-173CCBE9C923}" srcOrd="0" destOrd="0" presId="urn:microsoft.com/office/officeart/2018/2/layout/IconCircleList"/>
    <dgm:cxn modelId="{5B10AEB2-70E1-4852-85C2-8C044624FD05}" type="presParOf" srcId="{58AB7A18-53FC-4171-ADAB-B0D047B48976}" destId="{B4BDE83B-AA5E-4AE0-86AE-491032C0612A}" srcOrd="1" destOrd="0" presId="urn:microsoft.com/office/officeart/2018/2/layout/IconCircleList"/>
    <dgm:cxn modelId="{B1E86DD9-0205-45A4-8D80-22322E432ED0}" type="presParOf" srcId="{58AB7A18-53FC-4171-ADAB-B0D047B48976}" destId="{666410D5-67B3-469E-A876-91C3B2A85E09}" srcOrd="2" destOrd="0" presId="urn:microsoft.com/office/officeart/2018/2/layout/IconCircleList"/>
    <dgm:cxn modelId="{3A7891BF-7A7F-45C5-B2AC-7042D795B3FC}" type="presParOf" srcId="{58AB7A18-53FC-4171-ADAB-B0D047B48976}" destId="{2D8701EA-CE7A-41CE-80AA-87A19A2A5B54}" srcOrd="3" destOrd="0" presId="urn:microsoft.com/office/officeart/2018/2/layout/IconCircleList"/>
    <dgm:cxn modelId="{E6E98DCD-25FF-4546-91EB-232CB866B099}" type="presParOf" srcId="{68A706F8-4C6D-47AF-AB38-6EE8F2A2F8A5}" destId="{1A4DA207-BEF3-49F6-BD38-94F9DD0427AF}" srcOrd="1" destOrd="0" presId="urn:microsoft.com/office/officeart/2018/2/layout/IconCircleList"/>
    <dgm:cxn modelId="{06047CE5-CD7A-423F-9B48-C519EB4F1300}" type="presParOf" srcId="{68A706F8-4C6D-47AF-AB38-6EE8F2A2F8A5}" destId="{5B3A1738-66BB-4C7E-9BE1-34CCF2C068A4}" srcOrd="2" destOrd="0" presId="urn:microsoft.com/office/officeart/2018/2/layout/IconCircleList"/>
    <dgm:cxn modelId="{EF54F358-3E49-463D-86BD-356BAF9FBADE}" type="presParOf" srcId="{5B3A1738-66BB-4C7E-9BE1-34CCF2C068A4}" destId="{E6E16A02-2142-45CD-875D-7CE16D22FAD3}" srcOrd="0" destOrd="0" presId="urn:microsoft.com/office/officeart/2018/2/layout/IconCircleList"/>
    <dgm:cxn modelId="{4DE559D0-FCF3-428A-8CEB-40358FB613EE}" type="presParOf" srcId="{5B3A1738-66BB-4C7E-9BE1-34CCF2C068A4}" destId="{E9E83ACF-FE6B-4EE5-BAE8-88E0ACD8C856}" srcOrd="1" destOrd="0" presId="urn:microsoft.com/office/officeart/2018/2/layout/IconCircleList"/>
    <dgm:cxn modelId="{51CC2BB3-8C0C-4586-9152-91A91B176D79}" type="presParOf" srcId="{5B3A1738-66BB-4C7E-9BE1-34CCF2C068A4}" destId="{75FCE451-756F-499A-B640-D51E9D1395E7}" srcOrd="2" destOrd="0" presId="urn:microsoft.com/office/officeart/2018/2/layout/IconCircleList"/>
    <dgm:cxn modelId="{23CEFA39-995E-4395-970F-F9B396989A07}" type="presParOf" srcId="{5B3A1738-66BB-4C7E-9BE1-34CCF2C068A4}" destId="{9A726084-F5BF-4D13-88F3-B4184F294306}" srcOrd="3" destOrd="0" presId="urn:microsoft.com/office/officeart/2018/2/layout/IconCircleList"/>
    <dgm:cxn modelId="{51F6B8BB-AE8C-451F-959E-4186EBBE59E7}" type="presParOf" srcId="{68A706F8-4C6D-47AF-AB38-6EE8F2A2F8A5}" destId="{EDF56279-3487-4F91-A1FB-5598E0CC396E}" srcOrd="3" destOrd="0" presId="urn:microsoft.com/office/officeart/2018/2/layout/IconCircleList"/>
    <dgm:cxn modelId="{88AA9E22-D16B-44F2-9F3D-14C221B855A8}" type="presParOf" srcId="{68A706F8-4C6D-47AF-AB38-6EE8F2A2F8A5}" destId="{7A920BD5-E51E-41A0-9D00-B88628E2DBD9}" srcOrd="4" destOrd="0" presId="urn:microsoft.com/office/officeart/2018/2/layout/IconCircleList"/>
    <dgm:cxn modelId="{64A4B81B-13BE-4E3E-B811-80EEC2E86F5F}" type="presParOf" srcId="{7A920BD5-E51E-41A0-9D00-B88628E2DBD9}" destId="{DEFCD0AE-2572-4E01-A300-73DC608A9087}" srcOrd="0" destOrd="0" presId="urn:microsoft.com/office/officeart/2018/2/layout/IconCircleList"/>
    <dgm:cxn modelId="{ACB0ED29-ED6B-4BC4-B2A9-BCECF6772193}" type="presParOf" srcId="{7A920BD5-E51E-41A0-9D00-B88628E2DBD9}" destId="{FDAEFBE3-C189-46E5-AFCB-CE31F6A3B346}" srcOrd="1" destOrd="0" presId="urn:microsoft.com/office/officeart/2018/2/layout/IconCircleList"/>
    <dgm:cxn modelId="{64798EDA-E62A-4373-AE95-AFED7B5C3C35}" type="presParOf" srcId="{7A920BD5-E51E-41A0-9D00-B88628E2DBD9}" destId="{BE9939FE-B51E-4BCC-86CF-87F8508CE937}" srcOrd="2" destOrd="0" presId="urn:microsoft.com/office/officeart/2018/2/layout/IconCircleList"/>
    <dgm:cxn modelId="{1425DCA3-A66A-4F2E-AD18-8474DFBF2DE1}" type="presParOf" srcId="{7A920BD5-E51E-41A0-9D00-B88628E2DBD9}" destId="{553EC805-3305-48A8-A4D4-7CA10BFE797F}" srcOrd="3" destOrd="0" presId="urn:microsoft.com/office/officeart/2018/2/layout/IconCircleList"/>
    <dgm:cxn modelId="{1DF7771E-9FF9-4192-92C6-9F3ECCA85ADF}" type="presParOf" srcId="{68A706F8-4C6D-47AF-AB38-6EE8F2A2F8A5}" destId="{EEBECFA5-9851-4899-AEF9-27389E74C953}" srcOrd="5" destOrd="0" presId="urn:microsoft.com/office/officeart/2018/2/layout/IconCircleList"/>
    <dgm:cxn modelId="{386DD097-F730-4789-BD43-DBE962191509}" type="presParOf" srcId="{68A706F8-4C6D-47AF-AB38-6EE8F2A2F8A5}" destId="{93380936-8CE4-40CB-A545-97D73CB69C89}" srcOrd="6" destOrd="0" presId="urn:microsoft.com/office/officeart/2018/2/layout/IconCircleList"/>
    <dgm:cxn modelId="{D8A7F92B-C900-4BD4-8EE8-36793E55E164}" type="presParOf" srcId="{93380936-8CE4-40CB-A545-97D73CB69C89}" destId="{6A1F3D6A-9EA9-449F-A63E-4C167E044D50}" srcOrd="0" destOrd="0" presId="urn:microsoft.com/office/officeart/2018/2/layout/IconCircleList"/>
    <dgm:cxn modelId="{7352ACC6-3611-423F-94B3-883B40B6F6F2}" type="presParOf" srcId="{93380936-8CE4-40CB-A545-97D73CB69C89}" destId="{D6AD7C7B-8218-41CC-B11D-73F42C7C2D9C}" srcOrd="1" destOrd="0" presId="urn:microsoft.com/office/officeart/2018/2/layout/IconCircleList"/>
    <dgm:cxn modelId="{38F22DB4-B512-4919-88E0-3E90F1B5427F}" type="presParOf" srcId="{93380936-8CE4-40CB-A545-97D73CB69C89}" destId="{7F7BF5B4-B7BA-43D9-8C98-916BDABAEA11}" srcOrd="2" destOrd="0" presId="urn:microsoft.com/office/officeart/2018/2/layout/IconCircleList"/>
    <dgm:cxn modelId="{4F8F8883-E8E4-4435-87E7-9DFA20DC6773}" type="presParOf" srcId="{93380936-8CE4-40CB-A545-97D73CB69C89}" destId="{5DF8589C-2B90-4043-897B-7EA11672A40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83420C-8466-48FC-BE43-42A1AAFBEA86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481A70E-BA5B-48B7-AF45-22B84AB8E6E1}">
      <dgm:prSet/>
      <dgm:spPr>
        <a:solidFill>
          <a:srgbClr val="1F497D"/>
        </a:solidFill>
      </dgm:spPr>
      <dgm:t>
        <a:bodyPr/>
        <a:lstStyle/>
        <a:p>
          <a:pPr>
            <a:lnSpc>
              <a:spcPct val="125000"/>
            </a:lnSpc>
          </a:pPr>
          <a:r>
            <a:rPr lang="en-US" dirty="0"/>
            <a:t>Failure to secure airway with LMA or intubate due to high risk</a:t>
          </a:r>
        </a:p>
      </dgm:t>
    </dgm:pt>
    <dgm:pt modelId="{C113A647-6486-4F95-928B-0376DB743BE5}" type="parTrans" cxnId="{B0A976F7-032F-432E-A267-163B355C5109}">
      <dgm:prSet/>
      <dgm:spPr/>
      <dgm:t>
        <a:bodyPr/>
        <a:lstStyle/>
        <a:p>
          <a:endParaRPr lang="en-US"/>
        </a:p>
      </dgm:t>
    </dgm:pt>
    <dgm:pt modelId="{BD61AA9D-04A4-4323-9D1C-850F6A2E2FC0}" type="sibTrans" cxnId="{B0A976F7-032F-432E-A267-163B355C5109}">
      <dgm:prSet/>
      <dgm:spPr/>
      <dgm:t>
        <a:bodyPr/>
        <a:lstStyle/>
        <a:p>
          <a:endParaRPr lang="en-US"/>
        </a:p>
      </dgm:t>
    </dgm:pt>
    <dgm:pt modelId="{84735F60-52BE-4DEC-B24E-7128E424CF94}">
      <dgm:prSet/>
      <dgm:spPr>
        <a:solidFill>
          <a:srgbClr val="1F497D"/>
        </a:solidFill>
      </dgm:spPr>
      <dgm:t>
        <a:bodyPr/>
        <a:lstStyle/>
        <a:p>
          <a:pPr>
            <a:lnSpc>
              <a:spcPct val="125000"/>
            </a:lnSpc>
          </a:pPr>
          <a:r>
            <a:rPr lang="en-US" dirty="0"/>
            <a:t>Failure to use capnography or chart ETCO2</a:t>
          </a:r>
        </a:p>
      </dgm:t>
    </dgm:pt>
    <dgm:pt modelId="{C26EC174-864A-48F7-A8ED-025C3B1BBACB}" type="parTrans" cxnId="{382FA50B-741F-455E-8CE6-211FE14FBB62}">
      <dgm:prSet/>
      <dgm:spPr/>
      <dgm:t>
        <a:bodyPr/>
        <a:lstStyle/>
        <a:p>
          <a:endParaRPr lang="en-US"/>
        </a:p>
      </dgm:t>
    </dgm:pt>
    <dgm:pt modelId="{E00AD652-3804-487F-A63B-C9FFE93D0E85}" type="sibTrans" cxnId="{382FA50B-741F-455E-8CE6-211FE14FBB62}">
      <dgm:prSet/>
      <dgm:spPr/>
      <dgm:t>
        <a:bodyPr/>
        <a:lstStyle/>
        <a:p>
          <a:endParaRPr lang="en-US"/>
        </a:p>
      </dgm:t>
    </dgm:pt>
    <dgm:pt modelId="{AC0A6C79-2BB3-4B84-A36B-E9161BE5B61A}">
      <dgm:prSet/>
      <dgm:spPr>
        <a:solidFill>
          <a:srgbClr val="1F497D"/>
        </a:solidFill>
      </dgm:spPr>
      <dgm:t>
        <a:bodyPr/>
        <a:lstStyle/>
        <a:p>
          <a:pPr>
            <a:lnSpc>
              <a:spcPct val="125000"/>
            </a:lnSpc>
          </a:pPr>
          <a:r>
            <a:rPr lang="en-US" dirty="0"/>
            <a:t>Failure to recognize and treat hypoventilation</a:t>
          </a:r>
        </a:p>
      </dgm:t>
    </dgm:pt>
    <dgm:pt modelId="{487F4283-5902-4D1A-89CB-C9F6F0F2C202}" type="parTrans" cxnId="{B120C0E1-9E6D-4CBB-A558-B8479BAE4248}">
      <dgm:prSet/>
      <dgm:spPr/>
      <dgm:t>
        <a:bodyPr/>
        <a:lstStyle/>
        <a:p>
          <a:endParaRPr lang="en-US"/>
        </a:p>
      </dgm:t>
    </dgm:pt>
    <dgm:pt modelId="{D8268068-9B8A-4D17-942E-910A0255D673}" type="sibTrans" cxnId="{B120C0E1-9E6D-4CBB-A558-B8479BAE4248}">
      <dgm:prSet/>
      <dgm:spPr/>
      <dgm:t>
        <a:bodyPr/>
        <a:lstStyle/>
        <a:p>
          <a:endParaRPr lang="en-US"/>
        </a:p>
      </dgm:t>
    </dgm:pt>
    <dgm:pt modelId="{4D065DB2-9658-4450-92A9-4007D5AA402E}">
      <dgm:prSet/>
      <dgm:spPr>
        <a:solidFill>
          <a:srgbClr val="1F497D"/>
        </a:solidFill>
      </dgm:spPr>
      <dgm:t>
        <a:bodyPr/>
        <a:lstStyle/>
        <a:p>
          <a:r>
            <a:rPr lang="en-US"/>
            <a:t>Lack of vigilance</a:t>
          </a:r>
        </a:p>
      </dgm:t>
    </dgm:pt>
    <dgm:pt modelId="{7388F8F1-FAC6-4738-A8E3-A882EF104863}" type="parTrans" cxnId="{6894C53D-7F7B-4A39-B132-691573343E99}">
      <dgm:prSet/>
      <dgm:spPr/>
      <dgm:t>
        <a:bodyPr/>
        <a:lstStyle/>
        <a:p>
          <a:endParaRPr lang="en-US"/>
        </a:p>
      </dgm:t>
    </dgm:pt>
    <dgm:pt modelId="{686AE36D-097A-4FFE-8196-D3DB5F80FDBE}" type="sibTrans" cxnId="{6894C53D-7F7B-4A39-B132-691573343E99}">
      <dgm:prSet/>
      <dgm:spPr/>
      <dgm:t>
        <a:bodyPr/>
        <a:lstStyle/>
        <a:p>
          <a:endParaRPr lang="en-US"/>
        </a:p>
      </dgm:t>
    </dgm:pt>
    <dgm:pt modelId="{EF04D99A-7B8E-4BC3-A39B-B82D9E215C18}">
      <dgm:prSet/>
      <dgm:spPr>
        <a:solidFill>
          <a:srgbClr val="1F497D"/>
        </a:solidFill>
      </dgm:spPr>
      <dgm:t>
        <a:bodyPr/>
        <a:lstStyle/>
        <a:p>
          <a:pPr>
            <a:lnSpc>
              <a:spcPct val="125000"/>
            </a:lnSpc>
          </a:pPr>
          <a:r>
            <a:rPr lang="en-US" dirty="0"/>
            <a:t>Gastroenterologist’s anticipated deposition testimony:  Anesthesiologist was “not paying attention, talking too much, showing pictures of his grandchildren on his cell phone”</a:t>
          </a:r>
        </a:p>
      </dgm:t>
    </dgm:pt>
    <dgm:pt modelId="{96EB6624-6590-4F00-A6C3-9F45F05235A7}" type="parTrans" cxnId="{C3D23AE4-51E4-452D-8FFD-683BCC696F81}">
      <dgm:prSet/>
      <dgm:spPr/>
      <dgm:t>
        <a:bodyPr/>
        <a:lstStyle/>
        <a:p>
          <a:endParaRPr lang="en-US"/>
        </a:p>
      </dgm:t>
    </dgm:pt>
    <dgm:pt modelId="{62CE0B7F-1E6F-4C68-B49E-33707F0E9C53}" type="sibTrans" cxnId="{C3D23AE4-51E4-452D-8FFD-683BCC696F81}">
      <dgm:prSet/>
      <dgm:spPr/>
      <dgm:t>
        <a:bodyPr/>
        <a:lstStyle/>
        <a:p>
          <a:endParaRPr lang="en-US"/>
        </a:p>
      </dgm:t>
    </dgm:pt>
    <dgm:pt modelId="{EA6BE728-1CA7-4C61-A212-E19F68877AEC}" type="pres">
      <dgm:prSet presAssocID="{3183420C-8466-48FC-BE43-42A1AAFBEA86}" presName="diagram" presStyleCnt="0">
        <dgm:presLayoutVars>
          <dgm:dir/>
          <dgm:resizeHandles val="exact"/>
        </dgm:presLayoutVars>
      </dgm:prSet>
      <dgm:spPr/>
    </dgm:pt>
    <dgm:pt modelId="{3583AED9-6608-4846-B6B1-19B9839D69B0}" type="pres">
      <dgm:prSet presAssocID="{C481A70E-BA5B-48B7-AF45-22B84AB8E6E1}" presName="node" presStyleLbl="node1" presStyleIdx="0" presStyleCnt="5" custScaleX="105456">
        <dgm:presLayoutVars>
          <dgm:bulletEnabled val="1"/>
        </dgm:presLayoutVars>
      </dgm:prSet>
      <dgm:spPr/>
    </dgm:pt>
    <dgm:pt modelId="{D17081C5-D44D-4E82-BD5F-4016572B6213}" type="pres">
      <dgm:prSet presAssocID="{BD61AA9D-04A4-4323-9D1C-850F6A2E2FC0}" presName="sibTrans" presStyleCnt="0"/>
      <dgm:spPr/>
    </dgm:pt>
    <dgm:pt modelId="{EC3981C0-D927-43BF-99FC-65F31C373D2E}" type="pres">
      <dgm:prSet presAssocID="{84735F60-52BE-4DEC-B24E-7128E424CF94}" presName="node" presStyleLbl="node1" presStyleIdx="1" presStyleCnt="5" custScaleX="105577">
        <dgm:presLayoutVars>
          <dgm:bulletEnabled val="1"/>
        </dgm:presLayoutVars>
      </dgm:prSet>
      <dgm:spPr/>
    </dgm:pt>
    <dgm:pt modelId="{D6DD3C96-E277-4D1A-8228-8DEB3945509E}" type="pres">
      <dgm:prSet presAssocID="{E00AD652-3804-487F-A63B-C9FFE93D0E85}" presName="sibTrans" presStyleCnt="0"/>
      <dgm:spPr/>
    </dgm:pt>
    <dgm:pt modelId="{9967F597-970C-4D6A-A6FE-5A60982DF73D}" type="pres">
      <dgm:prSet presAssocID="{AC0A6C79-2BB3-4B84-A36B-E9161BE5B61A}" presName="node" presStyleLbl="node1" presStyleIdx="2" presStyleCnt="5">
        <dgm:presLayoutVars>
          <dgm:bulletEnabled val="1"/>
        </dgm:presLayoutVars>
      </dgm:prSet>
      <dgm:spPr/>
    </dgm:pt>
    <dgm:pt modelId="{4B6581FB-582D-496D-96B8-E62848911A7D}" type="pres">
      <dgm:prSet presAssocID="{D8268068-9B8A-4D17-942E-910A0255D673}" presName="sibTrans" presStyleCnt="0"/>
      <dgm:spPr/>
    </dgm:pt>
    <dgm:pt modelId="{E297B94B-4CED-46BB-B86D-B6D2CE142BBC}" type="pres">
      <dgm:prSet presAssocID="{4D065DB2-9658-4450-92A9-4007D5AA402E}" presName="node" presStyleLbl="node1" presStyleIdx="3" presStyleCnt="5">
        <dgm:presLayoutVars>
          <dgm:bulletEnabled val="1"/>
        </dgm:presLayoutVars>
      </dgm:prSet>
      <dgm:spPr/>
    </dgm:pt>
    <dgm:pt modelId="{D6E34B6C-26FE-43E6-90D7-D0FF350F5318}" type="pres">
      <dgm:prSet presAssocID="{686AE36D-097A-4FFE-8196-D3DB5F80FDBE}" presName="sibTrans" presStyleCnt="0"/>
      <dgm:spPr/>
    </dgm:pt>
    <dgm:pt modelId="{7A105173-74B1-43FC-8AE0-D277C178CC37}" type="pres">
      <dgm:prSet presAssocID="{EF04D99A-7B8E-4BC3-A39B-B82D9E215C18}" presName="node" presStyleLbl="node1" presStyleIdx="4" presStyleCnt="5" custScaleX="103240">
        <dgm:presLayoutVars>
          <dgm:bulletEnabled val="1"/>
        </dgm:presLayoutVars>
      </dgm:prSet>
      <dgm:spPr/>
    </dgm:pt>
  </dgm:ptLst>
  <dgm:cxnLst>
    <dgm:cxn modelId="{382FA50B-741F-455E-8CE6-211FE14FBB62}" srcId="{3183420C-8466-48FC-BE43-42A1AAFBEA86}" destId="{84735F60-52BE-4DEC-B24E-7128E424CF94}" srcOrd="1" destOrd="0" parTransId="{C26EC174-864A-48F7-A8ED-025C3B1BBACB}" sibTransId="{E00AD652-3804-487F-A63B-C9FFE93D0E85}"/>
    <dgm:cxn modelId="{169D151A-B1D1-4C89-BEBC-67939F131B76}" type="presOf" srcId="{AC0A6C79-2BB3-4B84-A36B-E9161BE5B61A}" destId="{9967F597-970C-4D6A-A6FE-5A60982DF73D}" srcOrd="0" destOrd="0" presId="urn:microsoft.com/office/officeart/2005/8/layout/default"/>
    <dgm:cxn modelId="{8A0F0221-49BC-4007-A3B6-3DBB25F12515}" type="presOf" srcId="{4D065DB2-9658-4450-92A9-4007D5AA402E}" destId="{E297B94B-4CED-46BB-B86D-B6D2CE142BBC}" srcOrd="0" destOrd="0" presId="urn:microsoft.com/office/officeart/2005/8/layout/default"/>
    <dgm:cxn modelId="{B36A2432-3A52-4533-BC9A-94FA4C73335F}" type="presOf" srcId="{C481A70E-BA5B-48B7-AF45-22B84AB8E6E1}" destId="{3583AED9-6608-4846-B6B1-19B9839D69B0}" srcOrd="0" destOrd="0" presId="urn:microsoft.com/office/officeart/2005/8/layout/default"/>
    <dgm:cxn modelId="{6894C53D-7F7B-4A39-B132-691573343E99}" srcId="{3183420C-8466-48FC-BE43-42A1AAFBEA86}" destId="{4D065DB2-9658-4450-92A9-4007D5AA402E}" srcOrd="3" destOrd="0" parTransId="{7388F8F1-FAC6-4738-A8E3-A882EF104863}" sibTransId="{686AE36D-097A-4FFE-8196-D3DB5F80FDBE}"/>
    <dgm:cxn modelId="{8C66623E-ABB3-404B-923D-4C189FA7ED44}" type="presOf" srcId="{EF04D99A-7B8E-4BC3-A39B-B82D9E215C18}" destId="{7A105173-74B1-43FC-8AE0-D277C178CC37}" srcOrd="0" destOrd="0" presId="urn:microsoft.com/office/officeart/2005/8/layout/default"/>
    <dgm:cxn modelId="{40A02172-AEBF-4CF3-AAC1-2F7AFFC4AAF2}" type="presOf" srcId="{3183420C-8466-48FC-BE43-42A1AAFBEA86}" destId="{EA6BE728-1CA7-4C61-A212-E19F68877AEC}" srcOrd="0" destOrd="0" presId="urn:microsoft.com/office/officeart/2005/8/layout/default"/>
    <dgm:cxn modelId="{624C38B2-DBE3-4F7F-ADB0-0B88E4B919E0}" type="presOf" srcId="{84735F60-52BE-4DEC-B24E-7128E424CF94}" destId="{EC3981C0-D927-43BF-99FC-65F31C373D2E}" srcOrd="0" destOrd="0" presId="urn:microsoft.com/office/officeart/2005/8/layout/default"/>
    <dgm:cxn modelId="{B120C0E1-9E6D-4CBB-A558-B8479BAE4248}" srcId="{3183420C-8466-48FC-BE43-42A1AAFBEA86}" destId="{AC0A6C79-2BB3-4B84-A36B-E9161BE5B61A}" srcOrd="2" destOrd="0" parTransId="{487F4283-5902-4D1A-89CB-C9F6F0F2C202}" sibTransId="{D8268068-9B8A-4D17-942E-910A0255D673}"/>
    <dgm:cxn modelId="{C3D23AE4-51E4-452D-8FFD-683BCC696F81}" srcId="{3183420C-8466-48FC-BE43-42A1AAFBEA86}" destId="{EF04D99A-7B8E-4BC3-A39B-B82D9E215C18}" srcOrd="4" destOrd="0" parTransId="{96EB6624-6590-4F00-A6C3-9F45F05235A7}" sibTransId="{62CE0B7F-1E6F-4C68-B49E-33707F0E9C53}"/>
    <dgm:cxn modelId="{B0A976F7-032F-432E-A267-163B355C5109}" srcId="{3183420C-8466-48FC-BE43-42A1AAFBEA86}" destId="{C481A70E-BA5B-48B7-AF45-22B84AB8E6E1}" srcOrd="0" destOrd="0" parTransId="{C113A647-6486-4F95-928B-0376DB743BE5}" sibTransId="{BD61AA9D-04A4-4323-9D1C-850F6A2E2FC0}"/>
    <dgm:cxn modelId="{49547DA8-C3B1-49BD-B66C-5EC2D78585F0}" type="presParOf" srcId="{EA6BE728-1CA7-4C61-A212-E19F68877AEC}" destId="{3583AED9-6608-4846-B6B1-19B9839D69B0}" srcOrd="0" destOrd="0" presId="urn:microsoft.com/office/officeart/2005/8/layout/default"/>
    <dgm:cxn modelId="{7432F973-038D-4D28-9B88-A50D4F13F64F}" type="presParOf" srcId="{EA6BE728-1CA7-4C61-A212-E19F68877AEC}" destId="{D17081C5-D44D-4E82-BD5F-4016572B6213}" srcOrd="1" destOrd="0" presId="urn:microsoft.com/office/officeart/2005/8/layout/default"/>
    <dgm:cxn modelId="{FFCF4FD5-30C7-482A-A6C9-9BD493DB10C6}" type="presParOf" srcId="{EA6BE728-1CA7-4C61-A212-E19F68877AEC}" destId="{EC3981C0-D927-43BF-99FC-65F31C373D2E}" srcOrd="2" destOrd="0" presId="urn:microsoft.com/office/officeart/2005/8/layout/default"/>
    <dgm:cxn modelId="{2B1EF3C3-7911-4587-A283-F55FD195BDCF}" type="presParOf" srcId="{EA6BE728-1CA7-4C61-A212-E19F68877AEC}" destId="{D6DD3C96-E277-4D1A-8228-8DEB3945509E}" srcOrd="3" destOrd="0" presId="urn:microsoft.com/office/officeart/2005/8/layout/default"/>
    <dgm:cxn modelId="{AA0FA72D-CDB5-47AD-9138-1466B38C8DF3}" type="presParOf" srcId="{EA6BE728-1CA7-4C61-A212-E19F68877AEC}" destId="{9967F597-970C-4D6A-A6FE-5A60982DF73D}" srcOrd="4" destOrd="0" presId="urn:microsoft.com/office/officeart/2005/8/layout/default"/>
    <dgm:cxn modelId="{8B16A7D1-D741-4986-BEC1-8F572EAE7628}" type="presParOf" srcId="{EA6BE728-1CA7-4C61-A212-E19F68877AEC}" destId="{4B6581FB-582D-496D-96B8-E62848911A7D}" srcOrd="5" destOrd="0" presId="urn:microsoft.com/office/officeart/2005/8/layout/default"/>
    <dgm:cxn modelId="{2CFCBD06-B74F-4C27-9C2D-7BFF13296726}" type="presParOf" srcId="{EA6BE728-1CA7-4C61-A212-E19F68877AEC}" destId="{E297B94B-4CED-46BB-B86D-B6D2CE142BBC}" srcOrd="6" destOrd="0" presId="urn:microsoft.com/office/officeart/2005/8/layout/default"/>
    <dgm:cxn modelId="{547260E9-AD18-4432-8D2B-ABC483EEE366}" type="presParOf" srcId="{EA6BE728-1CA7-4C61-A212-E19F68877AEC}" destId="{D6E34B6C-26FE-43E6-90D7-D0FF350F5318}" srcOrd="7" destOrd="0" presId="urn:microsoft.com/office/officeart/2005/8/layout/default"/>
    <dgm:cxn modelId="{D49B6E5E-F46B-4FD7-8EAA-433973055D41}" type="presParOf" srcId="{EA6BE728-1CA7-4C61-A212-E19F68877AEC}" destId="{7A105173-74B1-43FC-8AE0-D277C178CC3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65A88F-40A4-4C17-9DED-283ABCE6FB3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784AF83-73F4-4DFC-97E0-48565BF9139D}">
      <dgm:prSet/>
      <dgm:spPr/>
      <dgm:t>
        <a:bodyPr/>
        <a:lstStyle/>
        <a:p>
          <a:r>
            <a:rPr lang="en-US"/>
            <a:t>Suspension and non-renewal of privileges</a:t>
          </a:r>
        </a:p>
      </dgm:t>
    </dgm:pt>
    <dgm:pt modelId="{48888660-2E65-4290-92DE-EFB4F83E2E0F}" type="parTrans" cxnId="{F303DB7C-872E-4013-B3A5-32B607CE9900}">
      <dgm:prSet/>
      <dgm:spPr/>
      <dgm:t>
        <a:bodyPr/>
        <a:lstStyle/>
        <a:p>
          <a:endParaRPr lang="en-US"/>
        </a:p>
      </dgm:t>
    </dgm:pt>
    <dgm:pt modelId="{EAF49CCF-E0D2-4253-81D7-0E5B33A50C9C}" type="sibTrans" cxnId="{F303DB7C-872E-4013-B3A5-32B607CE9900}">
      <dgm:prSet/>
      <dgm:spPr/>
      <dgm:t>
        <a:bodyPr/>
        <a:lstStyle/>
        <a:p>
          <a:endParaRPr lang="en-US"/>
        </a:p>
      </dgm:t>
    </dgm:pt>
    <dgm:pt modelId="{CA038BF5-BDDD-463E-B381-122C3E803660}">
      <dgm:prSet/>
      <dgm:spPr/>
      <dgm:t>
        <a:bodyPr/>
        <a:lstStyle/>
        <a:p>
          <a:r>
            <a:rPr lang="en-US"/>
            <a:t>State medical licensing board investigations/sanctions</a:t>
          </a:r>
        </a:p>
      </dgm:t>
    </dgm:pt>
    <dgm:pt modelId="{05B4C524-C9EB-454D-9561-237A6571B68E}" type="parTrans" cxnId="{A889E926-0566-4982-8A04-53D5A0A6C39F}">
      <dgm:prSet/>
      <dgm:spPr/>
      <dgm:t>
        <a:bodyPr/>
        <a:lstStyle/>
        <a:p>
          <a:endParaRPr lang="en-US"/>
        </a:p>
      </dgm:t>
    </dgm:pt>
    <dgm:pt modelId="{22C03646-B3D5-42CF-BEA9-6B3DE8486F52}" type="sibTrans" cxnId="{A889E926-0566-4982-8A04-53D5A0A6C39F}">
      <dgm:prSet/>
      <dgm:spPr/>
      <dgm:t>
        <a:bodyPr/>
        <a:lstStyle/>
        <a:p>
          <a:endParaRPr lang="en-US"/>
        </a:p>
      </dgm:t>
    </dgm:pt>
    <dgm:pt modelId="{9F103859-5B17-401B-AFFE-278D558418DC}">
      <dgm:prSet/>
      <dgm:spPr/>
      <dgm:t>
        <a:bodyPr/>
        <a:lstStyle/>
        <a:p>
          <a:r>
            <a:rPr lang="en-US"/>
            <a:t>National Practitioner Data Bank reporting</a:t>
          </a:r>
        </a:p>
      </dgm:t>
    </dgm:pt>
    <dgm:pt modelId="{CE9D7060-B984-4899-A5AE-098B10911717}" type="parTrans" cxnId="{7C7CBA54-5658-41B1-8F77-0FEC287F170A}">
      <dgm:prSet/>
      <dgm:spPr/>
      <dgm:t>
        <a:bodyPr/>
        <a:lstStyle/>
        <a:p>
          <a:endParaRPr lang="en-US"/>
        </a:p>
      </dgm:t>
    </dgm:pt>
    <dgm:pt modelId="{40BF618D-9592-4F7E-B4A4-D3FBBA773752}" type="sibTrans" cxnId="{7C7CBA54-5658-41B1-8F77-0FEC287F170A}">
      <dgm:prSet/>
      <dgm:spPr/>
      <dgm:t>
        <a:bodyPr/>
        <a:lstStyle/>
        <a:p>
          <a:endParaRPr lang="en-US"/>
        </a:p>
      </dgm:t>
    </dgm:pt>
    <dgm:pt modelId="{53042558-EAC3-423E-882E-4AADD13F45B2}">
      <dgm:prSet/>
      <dgm:spPr/>
      <dgm:t>
        <a:bodyPr/>
        <a:lstStyle/>
        <a:p>
          <a:r>
            <a:rPr lang="en-US"/>
            <a:t>Significant negative media coverage</a:t>
          </a:r>
        </a:p>
      </dgm:t>
    </dgm:pt>
    <dgm:pt modelId="{F3911D75-D388-4C42-9F61-21A30024E161}" type="parTrans" cxnId="{04947E80-28E0-4000-B4BB-F5BEFC997E0E}">
      <dgm:prSet/>
      <dgm:spPr/>
      <dgm:t>
        <a:bodyPr/>
        <a:lstStyle/>
        <a:p>
          <a:endParaRPr lang="en-US"/>
        </a:p>
      </dgm:t>
    </dgm:pt>
    <dgm:pt modelId="{5914E9F4-30D9-4818-8711-70B1582716C0}" type="sibTrans" cxnId="{04947E80-28E0-4000-B4BB-F5BEFC997E0E}">
      <dgm:prSet/>
      <dgm:spPr/>
      <dgm:t>
        <a:bodyPr/>
        <a:lstStyle/>
        <a:p>
          <a:endParaRPr lang="en-US"/>
        </a:p>
      </dgm:t>
    </dgm:pt>
    <dgm:pt modelId="{75AAA58D-F4E8-42DE-9D54-1B173E7E5887}">
      <dgm:prSet/>
      <dgm:spPr/>
      <dgm:t>
        <a:bodyPr/>
        <a:lstStyle/>
        <a:p>
          <a:r>
            <a:rPr lang="en-US"/>
            <a:t>Public relations challenges</a:t>
          </a:r>
        </a:p>
      </dgm:t>
    </dgm:pt>
    <dgm:pt modelId="{2891B056-F74F-4BCF-AA57-084F1BC34DA1}" type="parTrans" cxnId="{08F827C5-A7A3-479D-993A-23B87F07C9CC}">
      <dgm:prSet/>
      <dgm:spPr/>
      <dgm:t>
        <a:bodyPr/>
        <a:lstStyle/>
        <a:p>
          <a:endParaRPr lang="en-US"/>
        </a:p>
      </dgm:t>
    </dgm:pt>
    <dgm:pt modelId="{45E0B376-4BD4-4B1D-9F72-2AF1DD04CDEC}" type="sibTrans" cxnId="{08F827C5-A7A3-479D-993A-23B87F07C9CC}">
      <dgm:prSet/>
      <dgm:spPr/>
      <dgm:t>
        <a:bodyPr/>
        <a:lstStyle/>
        <a:p>
          <a:endParaRPr lang="en-US"/>
        </a:p>
      </dgm:t>
    </dgm:pt>
    <dgm:pt modelId="{67E04D04-0D7C-4DD3-8540-EFD3C06494D6}">
      <dgm:prSet/>
      <dgm:spPr/>
      <dgm:t>
        <a:bodyPr/>
        <a:lstStyle/>
        <a:p>
          <a:r>
            <a:rPr lang="en-US"/>
            <a:t>HIPAA violations</a:t>
          </a:r>
        </a:p>
      </dgm:t>
    </dgm:pt>
    <dgm:pt modelId="{74200DF2-4227-4D20-ADFD-C2F03C07A560}" type="parTrans" cxnId="{5C4E2E58-38D0-4D20-8350-9F3A1921FE06}">
      <dgm:prSet/>
      <dgm:spPr/>
      <dgm:t>
        <a:bodyPr/>
        <a:lstStyle/>
        <a:p>
          <a:endParaRPr lang="en-US"/>
        </a:p>
      </dgm:t>
    </dgm:pt>
    <dgm:pt modelId="{AE52371F-9BD0-4996-A2F2-E8843F1E212A}" type="sibTrans" cxnId="{5C4E2E58-38D0-4D20-8350-9F3A1921FE06}">
      <dgm:prSet/>
      <dgm:spPr/>
      <dgm:t>
        <a:bodyPr/>
        <a:lstStyle/>
        <a:p>
          <a:endParaRPr lang="en-US"/>
        </a:p>
      </dgm:t>
    </dgm:pt>
    <dgm:pt modelId="{2F18B67B-40BE-4436-A95B-5818C24AA06C}" type="pres">
      <dgm:prSet presAssocID="{8965A88F-40A4-4C17-9DED-283ABCE6FB3A}" presName="linear" presStyleCnt="0">
        <dgm:presLayoutVars>
          <dgm:animLvl val="lvl"/>
          <dgm:resizeHandles val="exact"/>
        </dgm:presLayoutVars>
      </dgm:prSet>
      <dgm:spPr/>
    </dgm:pt>
    <dgm:pt modelId="{440CED00-1EAF-47D6-A92C-8FFED2E84F9A}" type="pres">
      <dgm:prSet presAssocID="{C784AF83-73F4-4DFC-97E0-48565BF9139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0961524-80F8-4670-95BB-EC2922236752}" type="pres">
      <dgm:prSet presAssocID="{EAF49CCF-E0D2-4253-81D7-0E5B33A50C9C}" presName="spacer" presStyleCnt="0"/>
      <dgm:spPr/>
    </dgm:pt>
    <dgm:pt modelId="{E0B47683-B6F0-4681-86AF-BCE43842316D}" type="pres">
      <dgm:prSet presAssocID="{CA038BF5-BDDD-463E-B381-122C3E80366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7ED6016-57B5-4803-BB4B-520F344C16E3}" type="pres">
      <dgm:prSet presAssocID="{22C03646-B3D5-42CF-BEA9-6B3DE8486F52}" presName="spacer" presStyleCnt="0"/>
      <dgm:spPr/>
    </dgm:pt>
    <dgm:pt modelId="{86CD18D0-878A-46BF-B9A3-36B133EE9B49}" type="pres">
      <dgm:prSet presAssocID="{9F103859-5B17-401B-AFFE-278D558418D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249806F-560F-46CB-B4AD-B64691ED7E96}" type="pres">
      <dgm:prSet presAssocID="{40BF618D-9592-4F7E-B4A4-D3FBBA773752}" presName="spacer" presStyleCnt="0"/>
      <dgm:spPr/>
    </dgm:pt>
    <dgm:pt modelId="{006C2865-D596-4E5C-B1D9-9C1B235EA6E4}" type="pres">
      <dgm:prSet presAssocID="{53042558-EAC3-423E-882E-4AADD13F45B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34CA653-2275-4465-A372-A5976A2C2848}" type="pres">
      <dgm:prSet presAssocID="{5914E9F4-30D9-4818-8711-70B1582716C0}" presName="spacer" presStyleCnt="0"/>
      <dgm:spPr/>
    </dgm:pt>
    <dgm:pt modelId="{3C0A812E-A4E6-4563-AD9A-126F23C80309}" type="pres">
      <dgm:prSet presAssocID="{75AAA58D-F4E8-42DE-9D54-1B173E7E588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06A3FB4-7F27-44C9-B95E-A9C474AEB008}" type="pres">
      <dgm:prSet presAssocID="{45E0B376-4BD4-4B1D-9F72-2AF1DD04CDEC}" presName="spacer" presStyleCnt="0"/>
      <dgm:spPr/>
    </dgm:pt>
    <dgm:pt modelId="{EE65A6F7-B18B-484F-B00F-88DDFDFACD65}" type="pres">
      <dgm:prSet presAssocID="{67E04D04-0D7C-4DD3-8540-EFD3C06494D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1256022-2455-4568-9495-EBCA5D854DD3}" type="presOf" srcId="{C784AF83-73F4-4DFC-97E0-48565BF9139D}" destId="{440CED00-1EAF-47D6-A92C-8FFED2E84F9A}" srcOrd="0" destOrd="0" presId="urn:microsoft.com/office/officeart/2005/8/layout/vList2"/>
    <dgm:cxn modelId="{A889E926-0566-4982-8A04-53D5A0A6C39F}" srcId="{8965A88F-40A4-4C17-9DED-283ABCE6FB3A}" destId="{CA038BF5-BDDD-463E-B381-122C3E803660}" srcOrd="1" destOrd="0" parTransId="{05B4C524-C9EB-454D-9561-237A6571B68E}" sibTransId="{22C03646-B3D5-42CF-BEA9-6B3DE8486F52}"/>
    <dgm:cxn modelId="{D23ACC68-A4D4-48CC-82C7-1442CE55447A}" type="presOf" srcId="{67E04D04-0D7C-4DD3-8540-EFD3C06494D6}" destId="{EE65A6F7-B18B-484F-B00F-88DDFDFACD65}" srcOrd="0" destOrd="0" presId="urn:microsoft.com/office/officeart/2005/8/layout/vList2"/>
    <dgm:cxn modelId="{E3A9264F-F57A-41E8-A561-73C59D22BBB0}" type="presOf" srcId="{8965A88F-40A4-4C17-9DED-283ABCE6FB3A}" destId="{2F18B67B-40BE-4436-A95B-5818C24AA06C}" srcOrd="0" destOrd="0" presId="urn:microsoft.com/office/officeart/2005/8/layout/vList2"/>
    <dgm:cxn modelId="{5B612773-95B0-456F-8183-672D2063F43B}" type="presOf" srcId="{CA038BF5-BDDD-463E-B381-122C3E803660}" destId="{E0B47683-B6F0-4681-86AF-BCE43842316D}" srcOrd="0" destOrd="0" presId="urn:microsoft.com/office/officeart/2005/8/layout/vList2"/>
    <dgm:cxn modelId="{7C7CBA54-5658-41B1-8F77-0FEC287F170A}" srcId="{8965A88F-40A4-4C17-9DED-283ABCE6FB3A}" destId="{9F103859-5B17-401B-AFFE-278D558418DC}" srcOrd="2" destOrd="0" parTransId="{CE9D7060-B984-4899-A5AE-098B10911717}" sibTransId="{40BF618D-9592-4F7E-B4A4-D3FBBA773752}"/>
    <dgm:cxn modelId="{2F8A2B77-66BD-44DB-8944-908A315E759A}" type="presOf" srcId="{9F103859-5B17-401B-AFFE-278D558418DC}" destId="{86CD18D0-878A-46BF-B9A3-36B133EE9B49}" srcOrd="0" destOrd="0" presId="urn:microsoft.com/office/officeart/2005/8/layout/vList2"/>
    <dgm:cxn modelId="{5C4E2E58-38D0-4D20-8350-9F3A1921FE06}" srcId="{8965A88F-40A4-4C17-9DED-283ABCE6FB3A}" destId="{67E04D04-0D7C-4DD3-8540-EFD3C06494D6}" srcOrd="5" destOrd="0" parTransId="{74200DF2-4227-4D20-ADFD-C2F03C07A560}" sibTransId="{AE52371F-9BD0-4996-A2F2-E8843F1E212A}"/>
    <dgm:cxn modelId="{F303DB7C-872E-4013-B3A5-32B607CE9900}" srcId="{8965A88F-40A4-4C17-9DED-283ABCE6FB3A}" destId="{C784AF83-73F4-4DFC-97E0-48565BF9139D}" srcOrd="0" destOrd="0" parTransId="{48888660-2E65-4290-92DE-EFB4F83E2E0F}" sibTransId="{EAF49CCF-E0D2-4253-81D7-0E5B33A50C9C}"/>
    <dgm:cxn modelId="{04947E80-28E0-4000-B4BB-F5BEFC997E0E}" srcId="{8965A88F-40A4-4C17-9DED-283ABCE6FB3A}" destId="{53042558-EAC3-423E-882E-4AADD13F45B2}" srcOrd="3" destOrd="0" parTransId="{F3911D75-D388-4C42-9F61-21A30024E161}" sibTransId="{5914E9F4-30D9-4818-8711-70B1582716C0}"/>
    <dgm:cxn modelId="{AF636E93-D8BC-46E7-BC89-4C0C85808C33}" type="presOf" srcId="{75AAA58D-F4E8-42DE-9D54-1B173E7E5887}" destId="{3C0A812E-A4E6-4563-AD9A-126F23C80309}" srcOrd="0" destOrd="0" presId="urn:microsoft.com/office/officeart/2005/8/layout/vList2"/>
    <dgm:cxn modelId="{08F827C5-A7A3-479D-993A-23B87F07C9CC}" srcId="{8965A88F-40A4-4C17-9DED-283ABCE6FB3A}" destId="{75AAA58D-F4E8-42DE-9D54-1B173E7E5887}" srcOrd="4" destOrd="0" parTransId="{2891B056-F74F-4BCF-AA57-084F1BC34DA1}" sibTransId="{45E0B376-4BD4-4B1D-9F72-2AF1DD04CDEC}"/>
    <dgm:cxn modelId="{F4D47CD5-EB45-437E-8525-00A4CAE97D60}" type="presOf" srcId="{53042558-EAC3-423E-882E-4AADD13F45B2}" destId="{006C2865-D596-4E5C-B1D9-9C1B235EA6E4}" srcOrd="0" destOrd="0" presId="urn:microsoft.com/office/officeart/2005/8/layout/vList2"/>
    <dgm:cxn modelId="{1FE9E7C7-0E85-4D56-BCD4-156DA15F80EC}" type="presParOf" srcId="{2F18B67B-40BE-4436-A95B-5818C24AA06C}" destId="{440CED00-1EAF-47D6-A92C-8FFED2E84F9A}" srcOrd="0" destOrd="0" presId="urn:microsoft.com/office/officeart/2005/8/layout/vList2"/>
    <dgm:cxn modelId="{A914389D-33F6-4D3C-94F9-B22D3E42FF05}" type="presParOf" srcId="{2F18B67B-40BE-4436-A95B-5818C24AA06C}" destId="{70961524-80F8-4670-95BB-EC2922236752}" srcOrd="1" destOrd="0" presId="urn:microsoft.com/office/officeart/2005/8/layout/vList2"/>
    <dgm:cxn modelId="{E3CBA456-8053-422B-860D-DAAF54279716}" type="presParOf" srcId="{2F18B67B-40BE-4436-A95B-5818C24AA06C}" destId="{E0B47683-B6F0-4681-86AF-BCE43842316D}" srcOrd="2" destOrd="0" presId="urn:microsoft.com/office/officeart/2005/8/layout/vList2"/>
    <dgm:cxn modelId="{E5DD8A53-371C-414F-AC76-C4A4D197C1F7}" type="presParOf" srcId="{2F18B67B-40BE-4436-A95B-5818C24AA06C}" destId="{97ED6016-57B5-4803-BB4B-520F344C16E3}" srcOrd="3" destOrd="0" presId="urn:microsoft.com/office/officeart/2005/8/layout/vList2"/>
    <dgm:cxn modelId="{1530C567-028D-4A1C-B1B8-4A1CEC29DB42}" type="presParOf" srcId="{2F18B67B-40BE-4436-A95B-5818C24AA06C}" destId="{86CD18D0-878A-46BF-B9A3-36B133EE9B49}" srcOrd="4" destOrd="0" presId="urn:microsoft.com/office/officeart/2005/8/layout/vList2"/>
    <dgm:cxn modelId="{5BE95D34-A8CB-49EF-8D36-3DA0E0B1C8EC}" type="presParOf" srcId="{2F18B67B-40BE-4436-A95B-5818C24AA06C}" destId="{6249806F-560F-46CB-B4AD-B64691ED7E96}" srcOrd="5" destOrd="0" presId="urn:microsoft.com/office/officeart/2005/8/layout/vList2"/>
    <dgm:cxn modelId="{0CC10C50-EE7B-4A60-999A-037CF2540348}" type="presParOf" srcId="{2F18B67B-40BE-4436-A95B-5818C24AA06C}" destId="{006C2865-D596-4E5C-B1D9-9C1B235EA6E4}" srcOrd="6" destOrd="0" presId="urn:microsoft.com/office/officeart/2005/8/layout/vList2"/>
    <dgm:cxn modelId="{90C69C62-0EDD-4A2D-8A6B-58DE4B516E61}" type="presParOf" srcId="{2F18B67B-40BE-4436-A95B-5818C24AA06C}" destId="{F34CA653-2275-4465-A372-A5976A2C2848}" srcOrd="7" destOrd="0" presId="urn:microsoft.com/office/officeart/2005/8/layout/vList2"/>
    <dgm:cxn modelId="{E9ED9696-01C7-48E7-9F8B-697CF4228DBD}" type="presParOf" srcId="{2F18B67B-40BE-4436-A95B-5818C24AA06C}" destId="{3C0A812E-A4E6-4563-AD9A-126F23C80309}" srcOrd="8" destOrd="0" presId="urn:microsoft.com/office/officeart/2005/8/layout/vList2"/>
    <dgm:cxn modelId="{59485096-12B3-4F12-BB12-592A4A7E28B7}" type="presParOf" srcId="{2F18B67B-40BE-4436-A95B-5818C24AA06C}" destId="{206A3FB4-7F27-44C9-B95E-A9C474AEB008}" srcOrd="9" destOrd="0" presId="urn:microsoft.com/office/officeart/2005/8/layout/vList2"/>
    <dgm:cxn modelId="{F655B7D0-B2CD-4B6E-9EA5-F620CADCADED}" type="presParOf" srcId="{2F18B67B-40BE-4436-A95B-5818C24AA06C}" destId="{EE65A6F7-B18B-484F-B00F-88DDFDFACD6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EBF64-5B5F-4056-83C5-25D3728ED3BB}">
      <dsp:nvSpPr>
        <dsp:cNvPr id="0" name=""/>
        <dsp:cNvSpPr/>
      </dsp:nvSpPr>
      <dsp:spPr>
        <a:xfrm>
          <a:off x="0" y="482338"/>
          <a:ext cx="2886075" cy="183265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EFB313-841B-49B4-99D6-F7CD82E6AD6B}">
      <dsp:nvSpPr>
        <dsp:cNvPr id="0" name=""/>
        <dsp:cNvSpPr/>
      </dsp:nvSpPr>
      <dsp:spPr>
        <a:xfrm>
          <a:off x="320675" y="786979"/>
          <a:ext cx="2886075" cy="1832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F497D"/>
              </a:solidFill>
            </a:rPr>
            <a:t>Ignition Source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Electrocautery, Laser, Defibrillator</a:t>
          </a:r>
        </a:p>
      </dsp:txBody>
      <dsp:txXfrm>
        <a:off x="374352" y="840656"/>
        <a:ext cx="2778721" cy="1725303"/>
      </dsp:txXfrm>
    </dsp:sp>
    <dsp:sp modelId="{288ED025-967D-405B-B93E-534B587B923F}">
      <dsp:nvSpPr>
        <dsp:cNvPr id="0" name=""/>
        <dsp:cNvSpPr/>
      </dsp:nvSpPr>
      <dsp:spPr>
        <a:xfrm>
          <a:off x="3527425" y="482338"/>
          <a:ext cx="2886075" cy="183265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FF57F3-9D2B-4E7A-99C8-4FCCC7456083}">
      <dsp:nvSpPr>
        <dsp:cNvPr id="0" name=""/>
        <dsp:cNvSpPr/>
      </dsp:nvSpPr>
      <dsp:spPr>
        <a:xfrm>
          <a:off x="3848099" y="786979"/>
          <a:ext cx="2886075" cy="1832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F497D"/>
              </a:solidFill>
            </a:rPr>
            <a:t>Fuel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Alcohol-Based Prep Solution, Drapes, Towels, Gauze, Sponges, Hair</a:t>
          </a:r>
        </a:p>
      </dsp:txBody>
      <dsp:txXfrm>
        <a:off x="3901776" y="840656"/>
        <a:ext cx="2778721" cy="1725303"/>
      </dsp:txXfrm>
    </dsp:sp>
    <dsp:sp modelId="{5911CFFC-91AA-4DBC-A784-679C92BDED97}">
      <dsp:nvSpPr>
        <dsp:cNvPr id="0" name=""/>
        <dsp:cNvSpPr/>
      </dsp:nvSpPr>
      <dsp:spPr>
        <a:xfrm>
          <a:off x="7054850" y="482338"/>
          <a:ext cx="2886075" cy="183265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88D5D2-D709-4AB3-AA4F-A34BAE1588B5}">
      <dsp:nvSpPr>
        <dsp:cNvPr id="0" name=""/>
        <dsp:cNvSpPr/>
      </dsp:nvSpPr>
      <dsp:spPr>
        <a:xfrm>
          <a:off x="7375524" y="786979"/>
          <a:ext cx="2886075" cy="1832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F497D"/>
              </a:solidFill>
            </a:rPr>
            <a:t>Oxidizer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Supplemental O2 (especially from open sources like nasal cannulas masks), Nitrous Oxide</a:t>
          </a:r>
        </a:p>
      </dsp:txBody>
      <dsp:txXfrm>
        <a:off x="7429201" y="840656"/>
        <a:ext cx="2778721" cy="1725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A60D8-C811-4AE1-AFF7-10FCBC49C3CC}">
      <dsp:nvSpPr>
        <dsp:cNvPr id="0" name=""/>
        <dsp:cNvSpPr/>
      </dsp:nvSpPr>
      <dsp:spPr>
        <a:xfrm>
          <a:off x="0" y="70604"/>
          <a:ext cx="10332720" cy="88803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1F497D"/>
              </a:solidFill>
            </a:rPr>
            <a:t>Increase in adverse outcomes involving mix-up of </a:t>
          </a:r>
          <a:r>
            <a:rPr lang="en-US" sz="2300" kern="1200" dirty="0" err="1">
              <a:solidFill>
                <a:srgbClr val="1F497D"/>
              </a:solidFill>
            </a:rPr>
            <a:t>Neosynephrine</a:t>
          </a:r>
          <a:r>
            <a:rPr lang="en-US" sz="2300" kern="1200" dirty="0">
              <a:solidFill>
                <a:srgbClr val="1F497D"/>
              </a:solidFill>
            </a:rPr>
            <a:t> and Reglan, Rocuronium and Versed, Rocuronium and Lidocaine</a:t>
          </a:r>
        </a:p>
      </dsp:txBody>
      <dsp:txXfrm>
        <a:off x="43350" y="113954"/>
        <a:ext cx="10246020" cy="801330"/>
      </dsp:txXfrm>
    </dsp:sp>
    <dsp:sp modelId="{C9A54413-4134-4BA6-9964-EE59FF3CC21E}">
      <dsp:nvSpPr>
        <dsp:cNvPr id="0" name=""/>
        <dsp:cNvSpPr/>
      </dsp:nvSpPr>
      <dsp:spPr>
        <a:xfrm>
          <a:off x="0" y="1024874"/>
          <a:ext cx="10332720" cy="88803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1F497D"/>
              </a:solidFill>
            </a:rPr>
            <a:t>Look-alike and sound-alike drug names</a:t>
          </a:r>
        </a:p>
      </dsp:txBody>
      <dsp:txXfrm>
        <a:off x="43350" y="1068224"/>
        <a:ext cx="10246020" cy="801330"/>
      </dsp:txXfrm>
    </dsp:sp>
    <dsp:sp modelId="{29B8B883-1159-4FBC-A839-030213FF5EC8}">
      <dsp:nvSpPr>
        <dsp:cNvPr id="0" name=""/>
        <dsp:cNvSpPr/>
      </dsp:nvSpPr>
      <dsp:spPr>
        <a:xfrm>
          <a:off x="0" y="1979144"/>
          <a:ext cx="10332720" cy="88803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rgbClr val="1F497D"/>
              </a:solidFill>
            </a:rPr>
            <a:t>Incorrect labeling; wrong doses</a:t>
          </a:r>
        </a:p>
      </dsp:txBody>
      <dsp:txXfrm>
        <a:off x="43350" y="2022494"/>
        <a:ext cx="10246020" cy="801330"/>
      </dsp:txXfrm>
    </dsp:sp>
    <dsp:sp modelId="{11D8A58E-CD65-4FF7-96C5-8768CADF602C}">
      <dsp:nvSpPr>
        <dsp:cNvPr id="0" name=""/>
        <dsp:cNvSpPr/>
      </dsp:nvSpPr>
      <dsp:spPr>
        <a:xfrm>
          <a:off x="0" y="2933415"/>
          <a:ext cx="10332720" cy="88803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1F497D"/>
              </a:solidFill>
            </a:rPr>
            <a:t>Lack of knowledge of patient’s history of reactions to drugs and antibiotics</a:t>
          </a:r>
        </a:p>
      </dsp:txBody>
      <dsp:txXfrm>
        <a:off x="43350" y="2976765"/>
        <a:ext cx="10246020" cy="801330"/>
      </dsp:txXfrm>
    </dsp:sp>
    <dsp:sp modelId="{1D00A13D-A76B-49C6-8AAF-C1C47D5930CC}">
      <dsp:nvSpPr>
        <dsp:cNvPr id="0" name=""/>
        <dsp:cNvSpPr/>
      </dsp:nvSpPr>
      <dsp:spPr>
        <a:xfrm>
          <a:off x="0" y="3887685"/>
          <a:ext cx="10332720" cy="88803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rgbClr val="1F497D"/>
              </a:solidFill>
            </a:rPr>
            <a:t>Drug shortages</a:t>
          </a:r>
        </a:p>
      </dsp:txBody>
      <dsp:txXfrm>
        <a:off x="43350" y="3931035"/>
        <a:ext cx="10246020" cy="801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BF853-76E9-44B7-B618-173CCBE9C923}">
      <dsp:nvSpPr>
        <dsp:cNvPr id="0" name=""/>
        <dsp:cNvSpPr/>
      </dsp:nvSpPr>
      <dsp:spPr>
        <a:xfrm>
          <a:off x="181331" y="744422"/>
          <a:ext cx="1319913" cy="131991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DE83B-AA5E-4AE0-86AE-491032C0612A}">
      <dsp:nvSpPr>
        <dsp:cNvPr id="0" name=""/>
        <dsp:cNvSpPr/>
      </dsp:nvSpPr>
      <dsp:spPr>
        <a:xfrm>
          <a:off x="458513" y="1021604"/>
          <a:ext cx="765549" cy="7655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701EA-CE7A-41CE-80AA-87A19A2A5B54}">
      <dsp:nvSpPr>
        <dsp:cNvPr id="0" name=""/>
        <dsp:cNvSpPr/>
      </dsp:nvSpPr>
      <dsp:spPr>
        <a:xfrm>
          <a:off x="1784082" y="744422"/>
          <a:ext cx="3111223" cy="131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Technology</a:t>
          </a:r>
          <a:r>
            <a:rPr lang="en-US" sz="2000" kern="1200" dirty="0"/>
            <a:t> – Facilities should implement systems and processes including bar code scanning systems, computerized physician order entry systems and automated information systems</a:t>
          </a:r>
        </a:p>
      </dsp:txBody>
      <dsp:txXfrm>
        <a:off x="1784082" y="744422"/>
        <a:ext cx="3111223" cy="1319913"/>
      </dsp:txXfrm>
    </dsp:sp>
    <dsp:sp modelId="{E6E16A02-2142-45CD-875D-7CE16D22FAD3}">
      <dsp:nvSpPr>
        <dsp:cNvPr id="0" name=""/>
        <dsp:cNvSpPr/>
      </dsp:nvSpPr>
      <dsp:spPr>
        <a:xfrm>
          <a:off x="5437413" y="744422"/>
          <a:ext cx="1319913" cy="131991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83ACF-FE6B-4EE5-BAE8-88E0ACD8C856}">
      <dsp:nvSpPr>
        <dsp:cNvPr id="0" name=""/>
        <dsp:cNvSpPr/>
      </dsp:nvSpPr>
      <dsp:spPr>
        <a:xfrm>
          <a:off x="5714595" y="1021604"/>
          <a:ext cx="765549" cy="7655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26084-F5BF-4D13-88F3-B4184F294306}">
      <dsp:nvSpPr>
        <dsp:cNvPr id="0" name=""/>
        <dsp:cNvSpPr/>
      </dsp:nvSpPr>
      <dsp:spPr>
        <a:xfrm>
          <a:off x="7040165" y="744422"/>
          <a:ext cx="3111223" cy="131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Collaborate</a:t>
          </a:r>
          <a:r>
            <a:rPr lang="en-US" sz="2000" kern="1200" dirty="0"/>
            <a:t> – Clinical pharmacists should be part of OR team, prefilled syringes and pre-prepared medication kits should be used whenever possible</a:t>
          </a:r>
        </a:p>
      </dsp:txBody>
      <dsp:txXfrm>
        <a:off x="7040165" y="744422"/>
        <a:ext cx="3111223" cy="1319913"/>
      </dsp:txXfrm>
    </dsp:sp>
    <dsp:sp modelId="{DEFCD0AE-2572-4E01-A300-73DC608A9087}">
      <dsp:nvSpPr>
        <dsp:cNvPr id="0" name=""/>
        <dsp:cNvSpPr/>
      </dsp:nvSpPr>
      <dsp:spPr>
        <a:xfrm>
          <a:off x="181331" y="2909967"/>
          <a:ext cx="1319913" cy="131991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>
          <a:solidFill>
            <a:srgbClr val="1F497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EFBE3-C189-46E5-AFCB-CE31F6A3B346}">
      <dsp:nvSpPr>
        <dsp:cNvPr id="0" name=""/>
        <dsp:cNvSpPr/>
      </dsp:nvSpPr>
      <dsp:spPr>
        <a:xfrm>
          <a:off x="458513" y="3187148"/>
          <a:ext cx="765549" cy="7655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EC805-3305-48A8-A4D4-7CA10BFE797F}">
      <dsp:nvSpPr>
        <dsp:cNvPr id="0" name=""/>
        <dsp:cNvSpPr/>
      </dsp:nvSpPr>
      <dsp:spPr>
        <a:xfrm>
          <a:off x="1774655" y="3098503"/>
          <a:ext cx="3111223" cy="131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Culture </a:t>
          </a:r>
          <a:r>
            <a:rPr lang="en-US" sz="2000" kern="1200" dirty="0"/>
            <a:t>– Create a Culture of Safety for reporting errors (including near misses), education, remediation, and accountability</a:t>
          </a:r>
        </a:p>
      </dsp:txBody>
      <dsp:txXfrm>
        <a:off x="1774655" y="3098503"/>
        <a:ext cx="3111223" cy="1319913"/>
      </dsp:txXfrm>
    </dsp:sp>
    <dsp:sp modelId="{6A1F3D6A-9EA9-449F-A63E-4C167E044D50}">
      <dsp:nvSpPr>
        <dsp:cNvPr id="0" name=""/>
        <dsp:cNvSpPr/>
      </dsp:nvSpPr>
      <dsp:spPr>
        <a:xfrm>
          <a:off x="5437413" y="2909967"/>
          <a:ext cx="1319913" cy="131991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D7C7B-8218-41CC-B11D-73F42C7C2D9C}">
      <dsp:nvSpPr>
        <dsp:cNvPr id="0" name=""/>
        <dsp:cNvSpPr/>
      </dsp:nvSpPr>
      <dsp:spPr>
        <a:xfrm>
          <a:off x="5714595" y="3187148"/>
          <a:ext cx="765549" cy="7655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8589C-2B90-4043-897B-7EA11672A408}">
      <dsp:nvSpPr>
        <dsp:cNvPr id="0" name=""/>
        <dsp:cNvSpPr/>
      </dsp:nvSpPr>
      <dsp:spPr>
        <a:xfrm>
          <a:off x="6982234" y="2975962"/>
          <a:ext cx="3111223" cy="131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READ THE LABEL CAREFULLY</a:t>
          </a:r>
        </a:p>
      </dsp:txBody>
      <dsp:txXfrm>
        <a:off x="6982234" y="2975962"/>
        <a:ext cx="3111223" cy="13199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3AED9-6608-4846-B6B1-19B9839D69B0}">
      <dsp:nvSpPr>
        <dsp:cNvPr id="0" name=""/>
        <dsp:cNvSpPr/>
      </dsp:nvSpPr>
      <dsp:spPr>
        <a:xfrm>
          <a:off x="1775597" y="73904"/>
          <a:ext cx="3653404" cy="2078632"/>
        </a:xfrm>
        <a:prstGeom prst="rect">
          <a:avLst/>
        </a:prstGeom>
        <a:solidFill>
          <a:srgbClr val="1F497D"/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2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Failure to secure airway with LMA or intubate due to high risk</a:t>
          </a:r>
        </a:p>
      </dsp:txBody>
      <dsp:txXfrm>
        <a:off x="1775597" y="73904"/>
        <a:ext cx="3653404" cy="2078632"/>
      </dsp:txXfrm>
    </dsp:sp>
    <dsp:sp modelId="{EC3981C0-D927-43BF-99FC-65F31C373D2E}">
      <dsp:nvSpPr>
        <dsp:cNvPr id="0" name=""/>
        <dsp:cNvSpPr/>
      </dsp:nvSpPr>
      <dsp:spPr>
        <a:xfrm>
          <a:off x="5775440" y="73904"/>
          <a:ext cx="3657596" cy="2078632"/>
        </a:xfrm>
        <a:prstGeom prst="rect">
          <a:avLst/>
        </a:prstGeom>
        <a:solidFill>
          <a:srgbClr val="1F497D"/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2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Failure to use capnography or chart ETCO2</a:t>
          </a:r>
        </a:p>
      </dsp:txBody>
      <dsp:txXfrm>
        <a:off x="5775440" y="73904"/>
        <a:ext cx="3657596" cy="2078632"/>
      </dsp:txXfrm>
    </dsp:sp>
    <dsp:sp modelId="{9967F597-970C-4D6A-A6FE-5A60982DF73D}">
      <dsp:nvSpPr>
        <dsp:cNvPr id="0" name=""/>
        <dsp:cNvSpPr/>
      </dsp:nvSpPr>
      <dsp:spPr>
        <a:xfrm>
          <a:off x="5174" y="2498975"/>
          <a:ext cx="3464387" cy="2078632"/>
        </a:xfrm>
        <a:prstGeom prst="rect">
          <a:avLst/>
        </a:prstGeom>
        <a:solidFill>
          <a:srgbClr val="1F497D"/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2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Failure to recognize and treat hypoventilation</a:t>
          </a:r>
        </a:p>
      </dsp:txBody>
      <dsp:txXfrm>
        <a:off x="5174" y="2498975"/>
        <a:ext cx="3464387" cy="2078632"/>
      </dsp:txXfrm>
    </dsp:sp>
    <dsp:sp modelId="{E297B94B-4CED-46BB-B86D-B6D2CE142BBC}">
      <dsp:nvSpPr>
        <dsp:cNvPr id="0" name=""/>
        <dsp:cNvSpPr/>
      </dsp:nvSpPr>
      <dsp:spPr>
        <a:xfrm>
          <a:off x="3816000" y="2498975"/>
          <a:ext cx="3464387" cy="2078632"/>
        </a:xfrm>
        <a:prstGeom prst="rect">
          <a:avLst/>
        </a:prstGeom>
        <a:solidFill>
          <a:srgbClr val="1F497D"/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Lack of vigilance</a:t>
          </a:r>
        </a:p>
      </dsp:txBody>
      <dsp:txXfrm>
        <a:off x="3816000" y="2498975"/>
        <a:ext cx="3464387" cy="2078632"/>
      </dsp:txXfrm>
    </dsp:sp>
    <dsp:sp modelId="{7A105173-74B1-43FC-8AE0-D277C178CC37}">
      <dsp:nvSpPr>
        <dsp:cNvPr id="0" name=""/>
        <dsp:cNvSpPr/>
      </dsp:nvSpPr>
      <dsp:spPr>
        <a:xfrm>
          <a:off x="7626827" y="2498975"/>
          <a:ext cx="3576633" cy="2078632"/>
        </a:xfrm>
        <a:prstGeom prst="rect">
          <a:avLst/>
        </a:prstGeom>
        <a:solidFill>
          <a:srgbClr val="1F497D"/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2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Gastroenterologist’s anticipated deposition testimony:  Anesthesiologist was “not paying attention, talking too much, showing pictures of his grandchildren on his cell phone”</a:t>
          </a:r>
        </a:p>
      </dsp:txBody>
      <dsp:txXfrm>
        <a:off x="7626827" y="2498975"/>
        <a:ext cx="3576633" cy="20786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CED00-1EAF-47D6-A92C-8FFED2E84F9A}">
      <dsp:nvSpPr>
        <dsp:cNvPr id="0" name=""/>
        <dsp:cNvSpPr/>
      </dsp:nvSpPr>
      <dsp:spPr>
        <a:xfrm>
          <a:off x="0" y="38299"/>
          <a:ext cx="5607051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Suspension and non-renewal of privileges</a:t>
          </a:r>
        </a:p>
      </dsp:txBody>
      <dsp:txXfrm>
        <a:off x="37125" y="75424"/>
        <a:ext cx="5532801" cy="686250"/>
      </dsp:txXfrm>
    </dsp:sp>
    <dsp:sp modelId="{E0B47683-B6F0-4681-86AF-BCE43842316D}">
      <dsp:nvSpPr>
        <dsp:cNvPr id="0" name=""/>
        <dsp:cNvSpPr/>
      </dsp:nvSpPr>
      <dsp:spPr>
        <a:xfrm>
          <a:off x="0" y="856400"/>
          <a:ext cx="5607051" cy="760500"/>
        </a:xfrm>
        <a:prstGeom prst="roundRect">
          <a:avLst/>
        </a:prstGeom>
        <a:gradFill rotWithShape="0">
          <a:gsLst>
            <a:gs pos="0">
              <a:schemeClr val="accent2">
                <a:hueOff val="-2070378"/>
                <a:satOff val="9172"/>
                <a:lumOff val="-337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070378"/>
                <a:satOff val="9172"/>
                <a:lumOff val="-337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070378"/>
                <a:satOff val="9172"/>
                <a:lumOff val="-337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State medical licensing board investigations/sanctions</a:t>
          </a:r>
        </a:p>
      </dsp:txBody>
      <dsp:txXfrm>
        <a:off x="37125" y="893525"/>
        <a:ext cx="5532801" cy="686250"/>
      </dsp:txXfrm>
    </dsp:sp>
    <dsp:sp modelId="{86CD18D0-878A-46BF-B9A3-36B133EE9B49}">
      <dsp:nvSpPr>
        <dsp:cNvPr id="0" name=""/>
        <dsp:cNvSpPr/>
      </dsp:nvSpPr>
      <dsp:spPr>
        <a:xfrm>
          <a:off x="0" y="1674500"/>
          <a:ext cx="5607051" cy="760500"/>
        </a:xfrm>
        <a:prstGeom prst="roundRect">
          <a:avLst/>
        </a:prstGeom>
        <a:gradFill rotWithShape="0">
          <a:gsLst>
            <a:gs pos="0">
              <a:schemeClr val="accent2">
                <a:hueOff val="-4140755"/>
                <a:satOff val="18344"/>
                <a:lumOff val="-674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140755"/>
                <a:satOff val="18344"/>
                <a:lumOff val="-674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140755"/>
                <a:satOff val="18344"/>
                <a:lumOff val="-674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National Practitioner Data Bank reporting</a:t>
          </a:r>
        </a:p>
      </dsp:txBody>
      <dsp:txXfrm>
        <a:off x="37125" y="1711625"/>
        <a:ext cx="5532801" cy="686250"/>
      </dsp:txXfrm>
    </dsp:sp>
    <dsp:sp modelId="{006C2865-D596-4E5C-B1D9-9C1B235EA6E4}">
      <dsp:nvSpPr>
        <dsp:cNvPr id="0" name=""/>
        <dsp:cNvSpPr/>
      </dsp:nvSpPr>
      <dsp:spPr>
        <a:xfrm>
          <a:off x="0" y="2492600"/>
          <a:ext cx="5607051" cy="760500"/>
        </a:xfrm>
        <a:prstGeom prst="roundRect">
          <a:avLst/>
        </a:prstGeom>
        <a:gradFill rotWithShape="0">
          <a:gsLst>
            <a:gs pos="0">
              <a:schemeClr val="accent2">
                <a:hueOff val="-6211133"/>
                <a:satOff val="27515"/>
                <a:lumOff val="-1011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211133"/>
                <a:satOff val="27515"/>
                <a:lumOff val="-1011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211133"/>
                <a:satOff val="27515"/>
                <a:lumOff val="-1011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Significant negative media coverage</a:t>
          </a:r>
        </a:p>
      </dsp:txBody>
      <dsp:txXfrm>
        <a:off x="37125" y="2529725"/>
        <a:ext cx="5532801" cy="686250"/>
      </dsp:txXfrm>
    </dsp:sp>
    <dsp:sp modelId="{3C0A812E-A4E6-4563-AD9A-126F23C80309}">
      <dsp:nvSpPr>
        <dsp:cNvPr id="0" name=""/>
        <dsp:cNvSpPr/>
      </dsp:nvSpPr>
      <dsp:spPr>
        <a:xfrm>
          <a:off x="0" y="3310700"/>
          <a:ext cx="5607051" cy="760500"/>
        </a:xfrm>
        <a:prstGeom prst="roundRect">
          <a:avLst/>
        </a:prstGeom>
        <a:gradFill rotWithShape="0">
          <a:gsLst>
            <a:gs pos="0">
              <a:schemeClr val="accent2">
                <a:hueOff val="-8281511"/>
                <a:satOff val="36687"/>
                <a:lumOff val="-1349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281511"/>
                <a:satOff val="36687"/>
                <a:lumOff val="-1349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281511"/>
                <a:satOff val="36687"/>
                <a:lumOff val="-1349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Public relations challenges</a:t>
          </a:r>
        </a:p>
      </dsp:txBody>
      <dsp:txXfrm>
        <a:off x="37125" y="3347825"/>
        <a:ext cx="5532801" cy="686250"/>
      </dsp:txXfrm>
    </dsp:sp>
    <dsp:sp modelId="{EE65A6F7-B18B-484F-B00F-88DDFDFACD65}">
      <dsp:nvSpPr>
        <dsp:cNvPr id="0" name=""/>
        <dsp:cNvSpPr/>
      </dsp:nvSpPr>
      <dsp:spPr>
        <a:xfrm>
          <a:off x="0" y="4128800"/>
          <a:ext cx="5607051" cy="76050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HIPAA violations</a:t>
          </a:r>
        </a:p>
      </dsp:txBody>
      <dsp:txXfrm>
        <a:off x="37125" y="4165925"/>
        <a:ext cx="5532801" cy="68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03216A-CCD1-3463-448C-D3747B590B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F554D-CB31-F634-4ED0-E86E2E71DF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980220-5CCE-4BDE-AFA1-78B422E87F3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7D488-0055-2BD1-BA13-9F03F7BF26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B91F5-7BFF-9EA9-0D65-AE1FE0D38F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A8E7E1-AC6E-45D8-8BA8-F2435D6FE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028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6D62B9E-43A5-41E8-A01A-6E8F4522485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8CC5135-BEEB-42F7-9943-09378C5A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97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B9B83-56F2-25B5-6054-6B74BA5177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45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308B6-026D-4170-B37F-490AA323ED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76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2824D-7C4C-0A89-F028-3BF2F9D819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63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45861-4216-1BB4-90EC-B4252C72F1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4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5E5A-7275-0E3F-1C7F-F025D34F79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0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886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B0130-1865-18F2-4F07-A56838BA94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97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0004A-513A-869B-DDB5-5C695ADB74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44721-D777-45B0-53AF-CE48BB1A2A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D0950-2A1D-3DD7-7744-4277124831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4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70E91-0859-2128-9381-30E2E55B6A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9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#7364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41838-2429-84FB-F8F1-047021FB22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1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43B7D-6E93-930D-5AEA-09343477B7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4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3144E-34A2-5634-A5E4-D6664E20FB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61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4B340-9345-ADC8-127D-6B52E42473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8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4111-124C-CE75-8A34-0D28BB09CB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15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363F2-803E-D614-94C5-328CB178F4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4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" y="447"/>
            <a:ext cx="12196852" cy="1371600"/>
            <a:chOff x="0" y="447"/>
            <a:chExt cx="9147639" cy="1371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3"/>
            <p:cNvSpPr/>
            <p:nvPr userDrawn="1"/>
          </p:nvSpPr>
          <p:spPr>
            <a:xfrm>
              <a:off x="0" y="447"/>
              <a:ext cx="9147639" cy="1371600"/>
            </a:xfrm>
            <a:custGeom>
              <a:avLst/>
              <a:gdLst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606 w 1946606"/>
                <a:gd name="connsiteY2" fmla="*/ 54415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57826"/>
                <a:gd name="connsiteY0" fmla="*/ 0 h 544152"/>
                <a:gd name="connsiteX1" fmla="*/ 1946606 w 1957826"/>
                <a:gd name="connsiteY1" fmla="*/ 0 h 544152"/>
                <a:gd name="connsiteX2" fmla="*/ 1957826 w 1957826"/>
                <a:gd name="connsiteY2" fmla="*/ 190734 h 544152"/>
                <a:gd name="connsiteX3" fmla="*/ 0 w 1957826"/>
                <a:gd name="connsiteY3" fmla="*/ 544152 h 544152"/>
                <a:gd name="connsiteX4" fmla="*/ 0 w 195782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3538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4191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497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242009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025 w 1946606"/>
                <a:gd name="connsiteY2" fmla="*/ 357617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025 w 1946606"/>
                <a:gd name="connsiteY2" fmla="*/ 35562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659 w 1946606"/>
                <a:gd name="connsiteY2" fmla="*/ 354443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606" h="544152">
                  <a:moveTo>
                    <a:pt x="0" y="0"/>
                  </a:moveTo>
                  <a:lnTo>
                    <a:pt x="1946606" y="0"/>
                  </a:lnTo>
                  <a:cubicBezTo>
                    <a:pt x="1945583" y="81041"/>
                    <a:pt x="1946682" y="273402"/>
                    <a:pt x="1945659" y="354443"/>
                  </a:cubicBezTo>
                  <a:lnTo>
                    <a:pt x="0" y="544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6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3"/>
            <p:cNvSpPr/>
            <p:nvPr userDrawn="1"/>
          </p:nvSpPr>
          <p:spPr>
            <a:xfrm flipH="1">
              <a:off x="0" y="447"/>
              <a:ext cx="9147639" cy="1371600"/>
            </a:xfrm>
            <a:custGeom>
              <a:avLst/>
              <a:gdLst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606 w 1946606"/>
                <a:gd name="connsiteY2" fmla="*/ 54415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57826"/>
                <a:gd name="connsiteY0" fmla="*/ 0 h 544152"/>
                <a:gd name="connsiteX1" fmla="*/ 1946606 w 1957826"/>
                <a:gd name="connsiteY1" fmla="*/ 0 h 544152"/>
                <a:gd name="connsiteX2" fmla="*/ 1957826 w 1957826"/>
                <a:gd name="connsiteY2" fmla="*/ 190734 h 544152"/>
                <a:gd name="connsiteX3" fmla="*/ 0 w 1957826"/>
                <a:gd name="connsiteY3" fmla="*/ 544152 h 544152"/>
                <a:gd name="connsiteX4" fmla="*/ 0 w 195782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3538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4191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497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242009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150321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477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703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9295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606" h="544152">
                  <a:moveTo>
                    <a:pt x="0" y="0"/>
                  </a:moveTo>
                  <a:lnTo>
                    <a:pt x="1946606" y="0"/>
                  </a:lnTo>
                  <a:cubicBezTo>
                    <a:pt x="1945583" y="81041"/>
                    <a:pt x="1947117" y="8254"/>
                    <a:pt x="1946094" y="89295"/>
                  </a:cubicBezTo>
                  <a:lnTo>
                    <a:pt x="0" y="544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Rectangle 74"/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100" baseline="0" dirty="0">
                <a:solidFill>
                  <a:schemeClr val="accent1">
                    <a:lumMod val="40000"/>
                    <a:lumOff val="60000"/>
                  </a:schemeClr>
                </a:solidFill>
                <a:sym typeface="Symbol"/>
              </a:rPr>
              <a:t>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</a:t>
            </a:r>
            <a:endParaRPr lang="en-US" sz="1000" spc="100" baseline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BF7-0A2A-4672-848D-1B53F26C100B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7084FE-9D89-F3B9-336B-CE4BC5020E72}"/>
              </a:ext>
            </a:extLst>
          </p:cNvPr>
          <p:cNvGrpSpPr/>
          <p:nvPr userDrawn="1"/>
        </p:nvGrpSpPr>
        <p:grpSpPr>
          <a:xfrm>
            <a:off x="2" y="447"/>
            <a:ext cx="12196852" cy="1371600"/>
            <a:chOff x="0" y="447"/>
            <a:chExt cx="9147639" cy="1371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60369282-B33B-0CBF-DB73-889A783C5A94}"/>
                </a:ext>
              </a:extLst>
            </p:cNvPr>
            <p:cNvSpPr/>
            <p:nvPr userDrawn="1"/>
          </p:nvSpPr>
          <p:spPr>
            <a:xfrm>
              <a:off x="0" y="447"/>
              <a:ext cx="9147639" cy="1371600"/>
            </a:xfrm>
            <a:custGeom>
              <a:avLst/>
              <a:gdLst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606 w 1946606"/>
                <a:gd name="connsiteY2" fmla="*/ 54415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57826"/>
                <a:gd name="connsiteY0" fmla="*/ 0 h 544152"/>
                <a:gd name="connsiteX1" fmla="*/ 1946606 w 1957826"/>
                <a:gd name="connsiteY1" fmla="*/ 0 h 544152"/>
                <a:gd name="connsiteX2" fmla="*/ 1957826 w 1957826"/>
                <a:gd name="connsiteY2" fmla="*/ 190734 h 544152"/>
                <a:gd name="connsiteX3" fmla="*/ 0 w 1957826"/>
                <a:gd name="connsiteY3" fmla="*/ 544152 h 544152"/>
                <a:gd name="connsiteX4" fmla="*/ 0 w 195782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3538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4191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497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242009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025 w 1946606"/>
                <a:gd name="connsiteY2" fmla="*/ 357617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025 w 1946606"/>
                <a:gd name="connsiteY2" fmla="*/ 35562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659 w 1946606"/>
                <a:gd name="connsiteY2" fmla="*/ 354443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606" h="544152">
                  <a:moveTo>
                    <a:pt x="0" y="0"/>
                  </a:moveTo>
                  <a:lnTo>
                    <a:pt x="1946606" y="0"/>
                  </a:lnTo>
                  <a:cubicBezTo>
                    <a:pt x="1945583" y="81041"/>
                    <a:pt x="1946682" y="273402"/>
                    <a:pt x="1945659" y="354443"/>
                  </a:cubicBezTo>
                  <a:lnTo>
                    <a:pt x="0" y="544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6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8A30D1E1-23A1-284C-F9B0-853C5C63AD46}"/>
                </a:ext>
              </a:extLst>
            </p:cNvPr>
            <p:cNvSpPr/>
            <p:nvPr userDrawn="1"/>
          </p:nvSpPr>
          <p:spPr>
            <a:xfrm flipH="1">
              <a:off x="0" y="447"/>
              <a:ext cx="9147639" cy="1371600"/>
            </a:xfrm>
            <a:custGeom>
              <a:avLst/>
              <a:gdLst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606 w 1946606"/>
                <a:gd name="connsiteY2" fmla="*/ 54415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57826"/>
                <a:gd name="connsiteY0" fmla="*/ 0 h 544152"/>
                <a:gd name="connsiteX1" fmla="*/ 1946606 w 1957826"/>
                <a:gd name="connsiteY1" fmla="*/ 0 h 544152"/>
                <a:gd name="connsiteX2" fmla="*/ 1957826 w 1957826"/>
                <a:gd name="connsiteY2" fmla="*/ 190734 h 544152"/>
                <a:gd name="connsiteX3" fmla="*/ 0 w 1957826"/>
                <a:gd name="connsiteY3" fmla="*/ 544152 h 544152"/>
                <a:gd name="connsiteX4" fmla="*/ 0 w 195782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3538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4191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497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242009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150321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477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703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9295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606" h="544152">
                  <a:moveTo>
                    <a:pt x="0" y="0"/>
                  </a:moveTo>
                  <a:lnTo>
                    <a:pt x="1946606" y="0"/>
                  </a:lnTo>
                  <a:cubicBezTo>
                    <a:pt x="1945583" y="81041"/>
                    <a:pt x="1947117" y="8254"/>
                    <a:pt x="1946094" y="89295"/>
                  </a:cubicBezTo>
                  <a:lnTo>
                    <a:pt x="0" y="544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Rectangle 74">
            <a:extLst>
              <a:ext uri="{FF2B5EF4-FFF2-40B4-BE49-F238E27FC236}">
                <a16:creationId xmlns:a16="http://schemas.microsoft.com/office/drawing/2014/main" id="{993D5936-F753-A171-A5BD-AFADA6B33A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100" baseline="0" dirty="0">
                <a:solidFill>
                  <a:schemeClr val="accent1">
                    <a:lumMod val="40000"/>
                    <a:lumOff val="60000"/>
                  </a:schemeClr>
                </a:solidFill>
                <a:sym typeface="Symbol"/>
              </a:rPr>
              <a:t>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</a:t>
            </a:r>
            <a:endParaRPr lang="en-US" sz="1000" spc="100" baseline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1A4E-D628-49D2-8CCC-4155D664D632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A271-084B-4BAD-9BE7-A6DD813023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19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6386-F970-4E5A-862B-96730B1F8054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96B-D7C8-476B-922C-D9E71EDA50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00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D880-5148-4A3F-AC3C-39847D7D55F9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F170B4-4614-658C-C919-97960979B2F9}"/>
              </a:ext>
            </a:extLst>
          </p:cNvPr>
          <p:cNvGrpSpPr/>
          <p:nvPr userDrawn="1"/>
        </p:nvGrpSpPr>
        <p:grpSpPr>
          <a:xfrm>
            <a:off x="0" y="-1"/>
            <a:ext cx="12201808" cy="421419"/>
            <a:chOff x="0" y="1828800"/>
            <a:chExt cx="9151356" cy="7315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40E160E5-C5F5-D454-40EF-ADE180A8EB04}"/>
                </a:ext>
              </a:extLst>
            </p:cNvPr>
            <p:cNvSpPr/>
            <p:nvPr userDrawn="1"/>
          </p:nvSpPr>
          <p:spPr>
            <a:xfrm flipH="1">
              <a:off x="0" y="1828800"/>
              <a:ext cx="9147639" cy="731520"/>
            </a:xfrm>
            <a:custGeom>
              <a:avLst/>
              <a:gdLst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606 w 1946606"/>
                <a:gd name="connsiteY2" fmla="*/ 54415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57826"/>
                <a:gd name="connsiteY0" fmla="*/ 0 h 544152"/>
                <a:gd name="connsiteX1" fmla="*/ 1946606 w 1957826"/>
                <a:gd name="connsiteY1" fmla="*/ 0 h 544152"/>
                <a:gd name="connsiteX2" fmla="*/ 1957826 w 1957826"/>
                <a:gd name="connsiteY2" fmla="*/ 190734 h 544152"/>
                <a:gd name="connsiteX3" fmla="*/ 0 w 1957826"/>
                <a:gd name="connsiteY3" fmla="*/ 544152 h 544152"/>
                <a:gd name="connsiteX4" fmla="*/ 0 w 195782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3538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4191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497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242009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025 w 1946606"/>
                <a:gd name="connsiteY2" fmla="*/ 357617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025 w 1946606"/>
                <a:gd name="connsiteY2" fmla="*/ 35562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659 w 1946606"/>
                <a:gd name="connsiteY2" fmla="*/ 354443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659 w 1946606"/>
                <a:gd name="connsiteY2" fmla="*/ 268150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606" h="544152">
                  <a:moveTo>
                    <a:pt x="0" y="0"/>
                  </a:moveTo>
                  <a:lnTo>
                    <a:pt x="1946606" y="0"/>
                  </a:lnTo>
                  <a:cubicBezTo>
                    <a:pt x="1945583" y="81041"/>
                    <a:pt x="1946682" y="187109"/>
                    <a:pt x="1945659" y="268150"/>
                  </a:cubicBezTo>
                  <a:lnTo>
                    <a:pt x="0" y="544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6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E329D910-9EB4-9A58-4D38-F95D68D0DFDF}"/>
                </a:ext>
              </a:extLst>
            </p:cNvPr>
            <p:cNvSpPr/>
            <p:nvPr userDrawn="1"/>
          </p:nvSpPr>
          <p:spPr>
            <a:xfrm>
              <a:off x="0" y="1828800"/>
              <a:ext cx="9151356" cy="731520"/>
            </a:xfrm>
            <a:custGeom>
              <a:avLst/>
              <a:gdLst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606 w 1946606"/>
                <a:gd name="connsiteY2" fmla="*/ 54415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57826"/>
                <a:gd name="connsiteY0" fmla="*/ 0 h 544152"/>
                <a:gd name="connsiteX1" fmla="*/ 1946606 w 1957826"/>
                <a:gd name="connsiteY1" fmla="*/ 0 h 544152"/>
                <a:gd name="connsiteX2" fmla="*/ 1957826 w 1957826"/>
                <a:gd name="connsiteY2" fmla="*/ 190734 h 544152"/>
                <a:gd name="connsiteX3" fmla="*/ 0 w 1957826"/>
                <a:gd name="connsiteY3" fmla="*/ 544152 h 544152"/>
                <a:gd name="connsiteX4" fmla="*/ 0 w 195782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3538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4191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497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242009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150321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477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703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9295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4642 w 1946606"/>
                <a:gd name="connsiteY2" fmla="*/ 287261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9152"/>
                <a:gd name="connsiteY0" fmla="*/ 0 h 544152"/>
                <a:gd name="connsiteX1" fmla="*/ 1946606 w 1949152"/>
                <a:gd name="connsiteY1" fmla="*/ 0 h 544152"/>
                <a:gd name="connsiteX2" fmla="*/ 1948998 w 1949152"/>
                <a:gd name="connsiteY2" fmla="*/ 282185 h 544152"/>
                <a:gd name="connsiteX3" fmla="*/ 0 w 1949152"/>
                <a:gd name="connsiteY3" fmla="*/ 544152 h 544152"/>
                <a:gd name="connsiteX4" fmla="*/ 0 w 1949152"/>
                <a:gd name="connsiteY4" fmla="*/ 0 h 544152"/>
                <a:gd name="connsiteX0" fmla="*/ 0 w 1949152"/>
                <a:gd name="connsiteY0" fmla="*/ 0 h 544152"/>
                <a:gd name="connsiteX1" fmla="*/ 1946606 w 1949152"/>
                <a:gd name="connsiteY1" fmla="*/ 0 h 544152"/>
                <a:gd name="connsiteX2" fmla="*/ 1948998 w 1949152"/>
                <a:gd name="connsiteY2" fmla="*/ 297414 h 544152"/>
                <a:gd name="connsiteX3" fmla="*/ 0 w 1949152"/>
                <a:gd name="connsiteY3" fmla="*/ 544152 h 544152"/>
                <a:gd name="connsiteX4" fmla="*/ 0 w 1949152"/>
                <a:gd name="connsiteY4" fmla="*/ 0 h 544152"/>
                <a:gd name="connsiteX0" fmla="*/ 0 w 1949152"/>
                <a:gd name="connsiteY0" fmla="*/ 0 h 544152"/>
                <a:gd name="connsiteX1" fmla="*/ 1946606 w 1949152"/>
                <a:gd name="connsiteY1" fmla="*/ 0 h 544152"/>
                <a:gd name="connsiteX2" fmla="*/ 1948998 w 1949152"/>
                <a:gd name="connsiteY2" fmla="*/ 256806 h 544152"/>
                <a:gd name="connsiteX3" fmla="*/ 0 w 1949152"/>
                <a:gd name="connsiteY3" fmla="*/ 544152 h 544152"/>
                <a:gd name="connsiteX4" fmla="*/ 0 w 1949152"/>
                <a:gd name="connsiteY4" fmla="*/ 0 h 544152"/>
                <a:gd name="connsiteX0" fmla="*/ 0 w 1947397"/>
                <a:gd name="connsiteY0" fmla="*/ 0 h 544152"/>
                <a:gd name="connsiteX1" fmla="*/ 1946606 w 1947397"/>
                <a:gd name="connsiteY1" fmla="*/ 0 h 544152"/>
                <a:gd name="connsiteX2" fmla="*/ 1947154 w 1947397"/>
                <a:gd name="connsiteY2" fmla="*/ 256806 h 544152"/>
                <a:gd name="connsiteX3" fmla="*/ 0 w 1947397"/>
                <a:gd name="connsiteY3" fmla="*/ 544152 h 544152"/>
                <a:gd name="connsiteX4" fmla="*/ 0 w 1947397"/>
                <a:gd name="connsiteY4" fmla="*/ 0 h 5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97" h="544152">
                  <a:moveTo>
                    <a:pt x="0" y="0"/>
                  </a:moveTo>
                  <a:lnTo>
                    <a:pt x="1946606" y="0"/>
                  </a:lnTo>
                  <a:cubicBezTo>
                    <a:pt x="1945583" y="81041"/>
                    <a:pt x="1948177" y="175765"/>
                    <a:pt x="1947154" y="256806"/>
                  </a:cubicBezTo>
                  <a:lnTo>
                    <a:pt x="0" y="544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5152B0-1B11-A6EF-0E85-A4510703821D}"/>
              </a:ext>
            </a:extLst>
          </p:cNvPr>
          <p:cNvCxnSpPr/>
          <p:nvPr userDrawn="1"/>
        </p:nvCxnSpPr>
        <p:spPr>
          <a:xfrm>
            <a:off x="609600" y="846813"/>
            <a:ext cx="109728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83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BF1C-35E6-414B-AB17-A71AF20D27E1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6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30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E544-0ECD-4656-AF7B-7B7352091571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96B-D7C8-476B-922C-D9E71EDA50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2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9B59237-4835-414B-97E4-7965D6BA403A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96B-D7C8-476B-922C-D9E71EDA50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58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5AA1-F349-4455-9185-B9E1753690E0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96B-D7C8-476B-922C-D9E71EDA50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71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7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E212-96AA-47C2-866A-125FFC561617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96B-D7C8-476B-922C-D9E71EDA50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5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025714"/>
            <a:ext cx="10972800" cy="54864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600"/>
              </a:spcBef>
              <a:defRPr lang="en-US" sz="2400" dirty="0" smtClean="0"/>
            </a:lvl1pPr>
            <a:lvl2pPr marL="288918" indent="-285744">
              <a:buClr>
                <a:srgbClr val="000080"/>
              </a:buClr>
              <a:buSzPct val="90000"/>
              <a:buFont typeface="Arial" panose="020B0604020202020204" pitchFamily="34" charset="0"/>
              <a:buChar char="●"/>
              <a:defRPr lang="en-US" sz="2400" dirty="0" smtClean="0"/>
            </a:lvl2pPr>
            <a:lvl3pPr marL="682608" indent="-228594">
              <a:buClr>
                <a:srgbClr val="A6A6A6"/>
              </a:buClr>
              <a:buSzPct val="90000"/>
              <a:buFont typeface="Wingdings" panose="05000000000000000000" pitchFamily="2" charset="2"/>
              <a:buChar char="§"/>
              <a:defRPr lang="en-US" sz="2400" dirty="0" smtClean="0"/>
            </a:lvl3pPr>
            <a:lvl4pPr marL="1146146" indent="-228594">
              <a:buClr>
                <a:schemeClr val="accent3">
                  <a:lumMod val="75000"/>
                </a:schemeClr>
              </a:buClr>
              <a:buSzPct val="90000"/>
              <a:buFont typeface="Arial" panose="020B0604020202020204" pitchFamily="34" charset="0"/>
              <a:buChar char="●"/>
              <a:defRPr lang="en-US" dirty="0" smtClean="0"/>
            </a:lvl4pPr>
            <a:lvl5pPr marL="1596985" indent="-228594">
              <a:buSzPct val="90000"/>
              <a:buFont typeface="Arial" panose="020B0604020202020204" pitchFamily="34" charset="0"/>
              <a:buChar char="●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"/>
            <a:ext cx="12201808" cy="421419"/>
            <a:chOff x="0" y="1828800"/>
            <a:chExt cx="9151356" cy="7315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Rectangle 3"/>
            <p:cNvSpPr/>
            <p:nvPr userDrawn="1"/>
          </p:nvSpPr>
          <p:spPr>
            <a:xfrm flipH="1">
              <a:off x="0" y="1828800"/>
              <a:ext cx="9147639" cy="731520"/>
            </a:xfrm>
            <a:custGeom>
              <a:avLst/>
              <a:gdLst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606 w 1946606"/>
                <a:gd name="connsiteY2" fmla="*/ 54415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57826"/>
                <a:gd name="connsiteY0" fmla="*/ 0 h 544152"/>
                <a:gd name="connsiteX1" fmla="*/ 1946606 w 1957826"/>
                <a:gd name="connsiteY1" fmla="*/ 0 h 544152"/>
                <a:gd name="connsiteX2" fmla="*/ 1957826 w 1957826"/>
                <a:gd name="connsiteY2" fmla="*/ 190734 h 544152"/>
                <a:gd name="connsiteX3" fmla="*/ 0 w 1957826"/>
                <a:gd name="connsiteY3" fmla="*/ 544152 h 544152"/>
                <a:gd name="connsiteX4" fmla="*/ 0 w 195782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3538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4191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497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242009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025 w 1946606"/>
                <a:gd name="connsiteY2" fmla="*/ 357617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025 w 1946606"/>
                <a:gd name="connsiteY2" fmla="*/ 35562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659 w 1946606"/>
                <a:gd name="connsiteY2" fmla="*/ 354443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659 w 1946606"/>
                <a:gd name="connsiteY2" fmla="*/ 268150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606" h="544152">
                  <a:moveTo>
                    <a:pt x="0" y="0"/>
                  </a:moveTo>
                  <a:lnTo>
                    <a:pt x="1946606" y="0"/>
                  </a:lnTo>
                  <a:cubicBezTo>
                    <a:pt x="1945583" y="81041"/>
                    <a:pt x="1946682" y="187109"/>
                    <a:pt x="1945659" y="268150"/>
                  </a:cubicBezTo>
                  <a:lnTo>
                    <a:pt x="0" y="544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6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3"/>
            <p:cNvSpPr/>
            <p:nvPr userDrawn="1"/>
          </p:nvSpPr>
          <p:spPr>
            <a:xfrm>
              <a:off x="0" y="1828800"/>
              <a:ext cx="9151356" cy="731520"/>
            </a:xfrm>
            <a:custGeom>
              <a:avLst/>
              <a:gdLst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606 w 1946606"/>
                <a:gd name="connsiteY2" fmla="*/ 54415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57826"/>
                <a:gd name="connsiteY0" fmla="*/ 0 h 544152"/>
                <a:gd name="connsiteX1" fmla="*/ 1946606 w 1957826"/>
                <a:gd name="connsiteY1" fmla="*/ 0 h 544152"/>
                <a:gd name="connsiteX2" fmla="*/ 1957826 w 1957826"/>
                <a:gd name="connsiteY2" fmla="*/ 190734 h 544152"/>
                <a:gd name="connsiteX3" fmla="*/ 0 w 1957826"/>
                <a:gd name="connsiteY3" fmla="*/ 544152 h 544152"/>
                <a:gd name="connsiteX4" fmla="*/ 0 w 195782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3538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4191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497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242009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150321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477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703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9295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4642 w 1946606"/>
                <a:gd name="connsiteY2" fmla="*/ 287261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9152"/>
                <a:gd name="connsiteY0" fmla="*/ 0 h 544152"/>
                <a:gd name="connsiteX1" fmla="*/ 1946606 w 1949152"/>
                <a:gd name="connsiteY1" fmla="*/ 0 h 544152"/>
                <a:gd name="connsiteX2" fmla="*/ 1948998 w 1949152"/>
                <a:gd name="connsiteY2" fmla="*/ 282185 h 544152"/>
                <a:gd name="connsiteX3" fmla="*/ 0 w 1949152"/>
                <a:gd name="connsiteY3" fmla="*/ 544152 h 544152"/>
                <a:gd name="connsiteX4" fmla="*/ 0 w 1949152"/>
                <a:gd name="connsiteY4" fmla="*/ 0 h 544152"/>
                <a:gd name="connsiteX0" fmla="*/ 0 w 1949152"/>
                <a:gd name="connsiteY0" fmla="*/ 0 h 544152"/>
                <a:gd name="connsiteX1" fmla="*/ 1946606 w 1949152"/>
                <a:gd name="connsiteY1" fmla="*/ 0 h 544152"/>
                <a:gd name="connsiteX2" fmla="*/ 1948998 w 1949152"/>
                <a:gd name="connsiteY2" fmla="*/ 297414 h 544152"/>
                <a:gd name="connsiteX3" fmla="*/ 0 w 1949152"/>
                <a:gd name="connsiteY3" fmla="*/ 544152 h 544152"/>
                <a:gd name="connsiteX4" fmla="*/ 0 w 1949152"/>
                <a:gd name="connsiteY4" fmla="*/ 0 h 544152"/>
                <a:gd name="connsiteX0" fmla="*/ 0 w 1949152"/>
                <a:gd name="connsiteY0" fmla="*/ 0 h 544152"/>
                <a:gd name="connsiteX1" fmla="*/ 1946606 w 1949152"/>
                <a:gd name="connsiteY1" fmla="*/ 0 h 544152"/>
                <a:gd name="connsiteX2" fmla="*/ 1948998 w 1949152"/>
                <a:gd name="connsiteY2" fmla="*/ 256806 h 544152"/>
                <a:gd name="connsiteX3" fmla="*/ 0 w 1949152"/>
                <a:gd name="connsiteY3" fmla="*/ 544152 h 544152"/>
                <a:gd name="connsiteX4" fmla="*/ 0 w 1949152"/>
                <a:gd name="connsiteY4" fmla="*/ 0 h 544152"/>
                <a:gd name="connsiteX0" fmla="*/ 0 w 1947397"/>
                <a:gd name="connsiteY0" fmla="*/ 0 h 544152"/>
                <a:gd name="connsiteX1" fmla="*/ 1946606 w 1947397"/>
                <a:gd name="connsiteY1" fmla="*/ 0 h 544152"/>
                <a:gd name="connsiteX2" fmla="*/ 1947154 w 1947397"/>
                <a:gd name="connsiteY2" fmla="*/ 256806 h 544152"/>
                <a:gd name="connsiteX3" fmla="*/ 0 w 1947397"/>
                <a:gd name="connsiteY3" fmla="*/ 544152 h 544152"/>
                <a:gd name="connsiteX4" fmla="*/ 0 w 1947397"/>
                <a:gd name="connsiteY4" fmla="*/ 0 h 5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97" h="544152">
                  <a:moveTo>
                    <a:pt x="0" y="0"/>
                  </a:moveTo>
                  <a:lnTo>
                    <a:pt x="1946606" y="0"/>
                  </a:lnTo>
                  <a:cubicBezTo>
                    <a:pt x="1945583" y="81041"/>
                    <a:pt x="1948177" y="175765"/>
                    <a:pt x="1947154" y="256806"/>
                  </a:cubicBezTo>
                  <a:lnTo>
                    <a:pt x="0" y="544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365760"/>
            <a:ext cx="10972800" cy="457200"/>
          </a:xfrm>
        </p:spPr>
        <p:txBody>
          <a:bodyPr anchor="b" anchorCtr="0">
            <a:norm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846813"/>
            <a:ext cx="109728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74"/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100" baseline="0" dirty="0">
                <a:solidFill>
                  <a:schemeClr val="accent1">
                    <a:lumMod val="40000"/>
                    <a:lumOff val="60000"/>
                  </a:schemeClr>
                </a:solidFill>
                <a:sym typeface="Symbol"/>
              </a:rPr>
              <a:t>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</a:t>
            </a:r>
            <a:endParaRPr lang="en-US" sz="1000" spc="100" baseline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29000"/>
            <a:ext cx="10363200" cy="2286000"/>
          </a:xfrm>
        </p:spPr>
        <p:txBody>
          <a:bodyPr anchor="t">
            <a:normAutofit/>
          </a:bodyPr>
          <a:lstStyle>
            <a:lvl1pPr algn="l">
              <a:defRPr sz="2000" b="0" cap="none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31720"/>
            <a:ext cx="10363200" cy="109728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" y="447"/>
            <a:ext cx="12196852" cy="1371600"/>
            <a:chOff x="0" y="447"/>
            <a:chExt cx="9147639" cy="1371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"/>
            <p:cNvSpPr/>
            <p:nvPr userDrawn="1"/>
          </p:nvSpPr>
          <p:spPr>
            <a:xfrm>
              <a:off x="0" y="447"/>
              <a:ext cx="9147639" cy="1371600"/>
            </a:xfrm>
            <a:custGeom>
              <a:avLst/>
              <a:gdLst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606 w 1946606"/>
                <a:gd name="connsiteY2" fmla="*/ 54415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57826"/>
                <a:gd name="connsiteY0" fmla="*/ 0 h 544152"/>
                <a:gd name="connsiteX1" fmla="*/ 1946606 w 1957826"/>
                <a:gd name="connsiteY1" fmla="*/ 0 h 544152"/>
                <a:gd name="connsiteX2" fmla="*/ 1957826 w 1957826"/>
                <a:gd name="connsiteY2" fmla="*/ 190734 h 544152"/>
                <a:gd name="connsiteX3" fmla="*/ 0 w 1957826"/>
                <a:gd name="connsiteY3" fmla="*/ 544152 h 544152"/>
                <a:gd name="connsiteX4" fmla="*/ 0 w 195782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3538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4191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497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242009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025 w 1946606"/>
                <a:gd name="connsiteY2" fmla="*/ 357617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025 w 1946606"/>
                <a:gd name="connsiteY2" fmla="*/ 35562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659 w 1946606"/>
                <a:gd name="connsiteY2" fmla="*/ 354443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606" h="544152">
                  <a:moveTo>
                    <a:pt x="0" y="0"/>
                  </a:moveTo>
                  <a:lnTo>
                    <a:pt x="1946606" y="0"/>
                  </a:lnTo>
                  <a:cubicBezTo>
                    <a:pt x="1945583" y="81041"/>
                    <a:pt x="1946682" y="273402"/>
                    <a:pt x="1945659" y="354443"/>
                  </a:cubicBezTo>
                  <a:lnTo>
                    <a:pt x="0" y="544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6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3"/>
            <p:cNvSpPr/>
            <p:nvPr userDrawn="1"/>
          </p:nvSpPr>
          <p:spPr>
            <a:xfrm flipH="1">
              <a:off x="0" y="447"/>
              <a:ext cx="9147639" cy="1371600"/>
            </a:xfrm>
            <a:custGeom>
              <a:avLst/>
              <a:gdLst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606 w 1946606"/>
                <a:gd name="connsiteY2" fmla="*/ 54415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57826"/>
                <a:gd name="connsiteY0" fmla="*/ 0 h 544152"/>
                <a:gd name="connsiteX1" fmla="*/ 1946606 w 1957826"/>
                <a:gd name="connsiteY1" fmla="*/ 0 h 544152"/>
                <a:gd name="connsiteX2" fmla="*/ 1957826 w 1957826"/>
                <a:gd name="connsiteY2" fmla="*/ 190734 h 544152"/>
                <a:gd name="connsiteX3" fmla="*/ 0 w 1957826"/>
                <a:gd name="connsiteY3" fmla="*/ 544152 h 544152"/>
                <a:gd name="connsiteX4" fmla="*/ 0 w 195782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3538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4191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497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242009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150321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477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703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9295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606" h="544152">
                  <a:moveTo>
                    <a:pt x="0" y="0"/>
                  </a:moveTo>
                  <a:lnTo>
                    <a:pt x="1946606" y="0"/>
                  </a:lnTo>
                  <a:cubicBezTo>
                    <a:pt x="1945583" y="81041"/>
                    <a:pt x="1947117" y="8254"/>
                    <a:pt x="1946094" y="89295"/>
                  </a:cubicBezTo>
                  <a:lnTo>
                    <a:pt x="0" y="544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Rectangle 74"/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100" baseline="0" dirty="0">
                <a:solidFill>
                  <a:schemeClr val="accent1">
                    <a:lumMod val="40000"/>
                    <a:lumOff val="60000"/>
                  </a:schemeClr>
                </a:solidFill>
                <a:sym typeface="Symbol"/>
              </a:rPr>
              <a:t>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 </a:t>
            </a:r>
            <a:endParaRPr lang="en-US" sz="1000" spc="100" baseline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8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576"/>
            <a:ext cx="10485120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23544"/>
            <a:ext cx="5384800" cy="52029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23544"/>
            <a:ext cx="5384800" cy="52029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75120"/>
            <a:ext cx="816864" cy="182880"/>
          </a:xfrm>
          <a:prstGeom prst="rect">
            <a:avLst/>
          </a:prstGeom>
        </p:spPr>
        <p:txBody>
          <a:bodyPr/>
          <a:lstStyle/>
          <a:p>
            <a:fld id="{A5D2A271-084B-4BAD-9BE7-A6DD813023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-1"/>
            <a:ext cx="12201808" cy="421419"/>
            <a:chOff x="0" y="1828800"/>
            <a:chExt cx="9151356" cy="7315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 3"/>
            <p:cNvSpPr/>
            <p:nvPr userDrawn="1"/>
          </p:nvSpPr>
          <p:spPr>
            <a:xfrm flipH="1">
              <a:off x="0" y="1828800"/>
              <a:ext cx="9147639" cy="731520"/>
            </a:xfrm>
            <a:custGeom>
              <a:avLst/>
              <a:gdLst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606 w 1946606"/>
                <a:gd name="connsiteY2" fmla="*/ 54415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57826"/>
                <a:gd name="connsiteY0" fmla="*/ 0 h 544152"/>
                <a:gd name="connsiteX1" fmla="*/ 1946606 w 1957826"/>
                <a:gd name="connsiteY1" fmla="*/ 0 h 544152"/>
                <a:gd name="connsiteX2" fmla="*/ 1957826 w 1957826"/>
                <a:gd name="connsiteY2" fmla="*/ 190734 h 544152"/>
                <a:gd name="connsiteX3" fmla="*/ 0 w 1957826"/>
                <a:gd name="connsiteY3" fmla="*/ 544152 h 544152"/>
                <a:gd name="connsiteX4" fmla="*/ 0 w 195782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3538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4191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497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242009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025 w 1946606"/>
                <a:gd name="connsiteY2" fmla="*/ 357617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025 w 1946606"/>
                <a:gd name="connsiteY2" fmla="*/ 35562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659 w 1946606"/>
                <a:gd name="connsiteY2" fmla="*/ 354443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659 w 1946606"/>
                <a:gd name="connsiteY2" fmla="*/ 268150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606" h="544152">
                  <a:moveTo>
                    <a:pt x="0" y="0"/>
                  </a:moveTo>
                  <a:lnTo>
                    <a:pt x="1946606" y="0"/>
                  </a:lnTo>
                  <a:cubicBezTo>
                    <a:pt x="1945583" y="81041"/>
                    <a:pt x="1946682" y="187109"/>
                    <a:pt x="1945659" y="268150"/>
                  </a:cubicBezTo>
                  <a:lnTo>
                    <a:pt x="0" y="544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6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3"/>
            <p:cNvSpPr/>
            <p:nvPr userDrawn="1"/>
          </p:nvSpPr>
          <p:spPr>
            <a:xfrm>
              <a:off x="0" y="1828800"/>
              <a:ext cx="9151356" cy="731520"/>
            </a:xfrm>
            <a:custGeom>
              <a:avLst/>
              <a:gdLst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606 w 1946606"/>
                <a:gd name="connsiteY2" fmla="*/ 54415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57826"/>
                <a:gd name="connsiteY0" fmla="*/ 0 h 544152"/>
                <a:gd name="connsiteX1" fmla="*/ 1946606 w 1957826"/>
                <a:gd name="connsiteY1" fmla="*/ 0 h 544152"/>
                <a:gd name="connsiteX2" fmla="*/ 1957826 w 1957826"/>
                <a:gd name="connsiteY2" fmla="*/ 190734 h 544152"/>
                <a:gd name="connsiteX3" fmla="*/ 0 w 1957826"/>
                <a:gd name="connsiteY3" fmla="*/ 544152 h 544152"/>
                <a:gd name="connsiteX4" fmla="*/ 0 w 195782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3538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4191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5497 w 1946606"/>
                <a:gd name="connsiteY2" fmla="*/ 243122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242009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150321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477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7034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6094 w 1946606"/>
                <a:gd name="connsiteY2" fmla="*/ 89295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6606"/>
                <a:gd name="connsiteY0" fmla="*/ 0 h 544152"/>
                <a:gd name="connsiteX1" fmla="*/ 1946606 w 1946606"/>
                <a:gd name="connsiteY1" fmla="*/ 0 h 544152"/>
                <a:gd name="connsiteX2" fmla="*/ 1944642 w 1946606"/>
                <a:gd name="connsiteY2" fmla="*/ 287261 h 544152"/>
                <a:gd name="connsiteX3" fmla="*/ 0 w 1946606"/>
                <a:gd name="connsiteY3" fmla="*/ 544152 h 544152"/>
                <a:gd name="connsiteX4" fmla="*/ 0 w 1946606"/>
                <a:gd name="connsiteY4" fmla="*/ 0 h 544152"/>
                <a:gd name="connsiteX0" fmla="*/ 0 w 1949152"/>
                <a:gd name="connsiteY0" fmla="*/ 0 h 544152"/>
                <a:gd name="connsiteX1" fmla="*/ 1946606 w 1949152"/>
                <a:gd name="connsiteY1" fmla="*/ 0 h 544152"/>
                <a:gd name="connsiteX2" fmla="*/ 1948998 w 1949152"/>
                <a:gd name="connsiteY2" fmla="*/ 282185 h 544152"/>
                <a:gd name="connsiteX3" fmla="*/ 0 w 1949152"/>
                <a:gd name="connsiteY3" fmla="*/ 544152 h 544152"/>
                <a:gd name="connsiteX4" fmla="*/ 0 w 1949152"/>
                <a:gd name="connsiteY4" fmla="*/ 0 h 544152"/>
                <a:gd name="connsiteX0" fmla="*/ 0 w 1949152"/>
                <a:gd name="connsiteY0" fmla="*/ 0 h 544152"/>
                <a:gd name="connsiteX1" fmla="*/ 1946606 w 1949152"/>
                <a:gd name="connsiteY1" fmla="*/ 0 h 544152"/>
                <a:gd name="connsiteX2" fmla="*/ 1948998 w 1949152"/>
                <a:gd name="connsiteY2" fmla="*/ 297414 h 544152"/>
                <a:gd name="connsiteX3" fmla="*/ 0 w 1949152"/>
                <a:gd name="connsiteY3" fmla="*/ 544152 h 544152"/>
                <a:gd name="connsiteX4" fmla="*/ 0 w 1949152"/>
                <a:gd name="connsiteY4" fmla="*/ 0 h 544152"/>
                <a:gd name="connsiteX0" fmla="*/ 0 w 1949152"/>
                <a:gd name="connsiteY0" fmla="*/ 0 h 544152"/>
                <a:gd name="connsiteX1" fmla="*/ 1946606 w 1949152"/>
                <a:gd name="connsiteY1" fmla="*/ 0 h 544152"/>
                <a:gd name="connsiteX2" fmla="*/ 1948998 w 1949152"/>
                <a:gd name="connsiteY2" fmla="*/ 256806 h 544152"/>
                <a:gd name="connsiteX3" fmla="*/ 0 w 1949152"/>
                <a:gd name="connsiteY3" fmla="*/ 544152 h 544152"/>
                <a:gd name="connsiteX4" fmla="*/ 0 w 1949152"/>
                <a:gd name="connsiteY4" fmla="*/ 0 h 544152"/>
                <a:gd name="connsiteX0" fmla="*/ 0 w 1947397"/>
                <a:gd name="connsiteY0" fmla="*/ 0 h 544152"/>
                <a:gd name="connsiteX1" fmla="*/ 1946606 w 1947397"/>
                <a:gd name="connsiteY1" fmla="*/ 0 h 544152"/>
                <a:gd name="connsiteX2" fmla="*/ 1947154 w 1947397"/>
                <a:gd name="connsiteY2" fmla="*/ 256806 h 544152"/>
                <a:gd name="connsiteX3" fmla="*/ 0 w 1947397"/>
                <a:gd name="connsiteY3" fmla="*/ 544152 h 544152"/>
                <a:gd name="connsiteX4" fmla="*/ 0 w 1947397"/>
                <a:gd name="connsiteY4" fmla="*/ 0 h 5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97" h="544152">
                  <a:moveTo>
                    <a:pt x="0" y="0"/>
                  </a:moveTo>
                  <a:lnTo>
                    <a:pt x="1946606" y="0"/>
                  </a:lnTo>
                  <a:cubicBezTo>
                    <a:pt x="1945583" y="81041"/>
                    <a:pt x="1948177" y="175765"/>
                    <a:pt x="1947154" y="256806"/>
                  </a:cubicBezTo>
                  <a:lnTo>
                    <a:pt x="0" y="544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72800" cy="457200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846813"/>
            <a:ext cx="109728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81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10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456-8FEE-4D6F-8C50-DBDB31796D2B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8098-65B7-4DFD-AF90-7942CEDB5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4862-A3EE-470A-971A-6F3D730524F0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96B-D7C8-476B-922C-D9E71EDA50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0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22A5-266C-4ECA-91F4-FDE485F7FC35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96B-D7C8-476B-922C-D9E71EDA50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2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"/>
            <a:ext cx="104851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10972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742932" lvl="1" indent="-285744" algn="l" defTabSz="914377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en-US" dirty="0"/>
              <a:t>Second level</a:t>
            </a:r>
          </a:p>
          <a:p>
            <a:pPr marL="1142971" lvl="2" indent="-228594" algn="l" defTabSz="914377" rtl="0" eaLnBrk="1" latinLnBrk="0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en-US" dirty="0"/>
              <a:t>Third level</a:t>
            </a:r>
          </a:p>
          <a:p>
            <a:pPr marL="1600160" lvl="3" indent="-228594" algn="l" defTabSz="914377" rtl="0" eaLnBrk="1" latinLnBrk="0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●"/>
            </a:pPr>
            <a:r>
              <a:rPr lang="en-US" dirty="0"/>
              <a:t>Fourth level</a:t>
            </a:r>
          </a:p>
          <a:p>
            <a:pPr marL="2057349" lvl="4" indent="-228594" algn="l" defTabSz="914377" rtl="0" eaLnBrk="1" latinLnBrk="0" hangingPunct="1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US" dirty="0"/>
              <a:t>Fifth level</a:t>
            </a:r>
          </a:p>
        </p:txBody>
      </p:sp>
      <p:sp>
        <p:nvSpPr>
          <p:cNvPr id="8" name="Footer Placeholder 9"/>
          <p:cNvSpPr txBox="1">
            <a:spLocks/>
          </p:cNvSpPr>
          <p:nvPr/>
        </p:nvSpPr>
        <p:spPr>
          <a:xfrm>
            <a:off x="3962400" y="6675120"/>
            <a:ext cx="4267200" cy="18288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dirty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4"/>
          </p:nvPr>
        </p:nvSpPr>
        <p:spPr bwMode="auto">
          <a:xfrm>
            <a:off x="0" y="6675120"/>
            <a:ext cx="812800" cy="182880"/>
          </a:xfrm>
          <a:prstGeom prst="rect">
            <a:avLst/>
          </a:prstGeom>
        </p:spPr>
        <p:txBody>
          <a:bodyPr anchor="ctr" anchorCtr="0"/>
          <a:lstStyle>
            <a:lvl1pPr>
              <a:defRPr sz="800"/>
            </a:lvl1pPr>
          </a:lstStyle>
          <a:p>
            <a:fld id="{C75A796B-D7C8-476B-922C-D9E71EDA50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2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56" r:id="rId7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ts val="1200"/>
        </a:spcBef>
        <a:buClr>
          <a:srgbClr val="000080"/>
        </a:buClr>
        <a:buFont typeface="Wingdings" panose="05000000000000000000" pitchFamily="2" charset="2"/>
        <a:buChar char="§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ts val="600"/>
        </a:spcBef>
        <a:buClr>
          <a:srgbClr val="C00000"/>
        </a:buClr>
        <a:buFont typeface="Wingdings" panose="05000000000000000000" pitchFamily="2" charset="2"/>
        <a:buChar char="§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A39F670-8F3A-467A-BC5B-BD27E752F130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75A796B-D7C8-476B-922C-D9E71EDA50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7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18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783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377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2971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30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276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0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28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sf.org/wp-content/uploads/newsletters/2022/3703/APSF3703-2022-10-a01-PositionStatement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aanapublishing/docs/12_-_mobile_information_technolog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sf.org/videos/or-fire-safety-vide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59FF-A636-AF78-AAA4-9EE942B35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68" y="4648447"/>
            <a:ext cx="11868725" cy="2119999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25000"/>
              </a:lnSpc>
              <a:spcBef>
                <a:spcPts val="1800"/>
              </a:spcBef>
            </a:pPr>
            <a:r>
              <a:rPr lang="en-US" sz="2700" b="1" dirty="0">
                <a:solidFill>
                  <a:schemeClr val="tx1"/>
                </a:solidFill>
              </a:rPr>
              <a:t>ANESTHESIA PROFESSIONAL LIABILITY: </a:t>
            </a:r>
            <a:br>
              <a:rPr lang="en-US" sz="2700" b="1" dirty="0">
                <a:solidFill>
                  <a:schemeClr val="tx1"/>
                </a:solidFill>
              </a:rPr>
            </a:br>
            <a:r>
              <a:rPr lang="en-US" sz="2700" b="1" dirty="0">
                <a:solidFill>
                  <a:schemeClr val="tx1"/>
                </a:solidFill>
              </a:rPr>
              <a:t>RECENT LIABILITY TRENDS &amp; RISK MANAGEMENT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Brian Thomas, JD – VP of Claims &amp; Risk Management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Preferred Physicians Medical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4" descr="32,402 Operating Room Stock Photos, Pictures &amp; Royalty-Free ...">
            <a:extLst>
              <a:ext uri="{FF2B5EF4-FFF2-40B4-BE49-F238E27FC236}">
                <a16:creationId xmlns:a16="http://schemas.microsoft.com/office/drawing/2014/main" id="{BDD067CA-4D66-FB38-1B4C-682A073F2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" r="2" b="2"/>
          <a:stretch/>
        </p:blipFill>
        <p:spPr bwMode="auto">
          <a:xfrm>
            <a:off x="160867" y="160869"/>
            <a:ext cx="8184204" cy="43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B5500F7-91D7-4EDC-B456-E78BAC631598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r="41139" b="-2"/>
          <a:stretch/>
        </p:blipFill>
        <p:spPr>
          <a:xfrm>
            <a:off x="8470901" y="160867"/>
            <a:ext cx="3558692" cy="43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85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29768"/>
            <a:ext cx="10972800" cy="9784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Medication Errors: Tranexamic Acid -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823349"/>
            <a:ext cx="10332720" cy="4247515"/>
          </a:xfrm>
        </p:spPr>
        <p:txBody>
          <a:bodyPr>
            <a:normAutofit/>
          </a:bodyPr>
          <a:lstStyle/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59-year-old female presented for total (r) hip replacement performed under spinal anesthesia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Two CRNAs were setting up anesthesia trays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One CRNA drew up the medication in the syringes while the other CRNA initialed and dated them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Syringes were labeled with white and grey stickers for the bupivacaine and tranexamic acid, respectively</a:t>
            </a:r>
          </a:p>
        </p:txBody>
      </p:sp>
    </p:spTree>
    <p:extLst>
      <p:ext uri="{BB962C8B-B14F-4D97-AF65-F5344CB8AC3E}">
        <p14:creationId xmlns:p14="http://schemas.microsoft.com/office/powerpoint/2010/main" val="85893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29768"/>
            <a:ext cx="10972800" cy="9784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Medication Errors: Tranexamic Acid -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252" y="1737360"/>
            <a:ext cx="10332720" cy="4846320"/>
          </a:xfrm>
        </p:spPr>
        <p:txBody>
          <a:bodyPr>
            <a:normAutofit/>
          </a:bodyPr>
          <a:lstStyle/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Shortly after administration of spinal the patient complained of low back pain and buttock itching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Block was incomplete and patient was moving so converted to general anesthetic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Post-op patient did not wake up and exhibited seizures in PACU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Later determined patient received an intrathecal injection of tranexamic acid instead of bupivacaine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Catastrophic neurologic injuries; long-term rehab facility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7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29768"/>
            <a:ext cx="10972800" cy="9784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Medication Errors: Tranexamic Acid -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737360"/>
            <a:ext cx="10332720" cy="4456051"/>
          </a:xfrm>
        </p:spPr>
        <p:txBody>
          <a:bodyPr>
            <a:normAutofit/>
          </a:bodyPr>
          <a:lstStyle/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Investigation failed to determine which CRNA might have drawn up or labeled the wrong medication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Anesthesia group and hospital informed patient’s husband a medication mix-up had occurred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Husband sued supervising anesthesiologist, both CRNAs, anesthesia group and hospital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Case settled on behalf of the supervising anesthesiologist, both CRNAs and the anesthesia group for $2,000,000 policy limits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rgbClr val="1F497D"/>
          </a:solidFill>
          <a:ln w="190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FFFFFF"/>
                </a:solidFill>
              </a:rPr>
              <a:t>Medication Errors</a:t>
            </a:r>
            <a:br>
              <a:rPr lang="en-US" sz="2300" dirty="0">
                <a:solidFill>
                  <a:srgbClr val="FFFFFF"/>
                </a:solidFill>
              </a:rPr>
            </a:br>
            <a:br>
              <a:rPr lang="en-US" sz="2300" dirty="0">
                <a:solidFill>
                  <a:srgbClr val="FFFFFF"/>
                </a:solidFill>
              </a:rPr>
            </a:br>
            <a:r>
              <a:rPr lang="en-US" sz="2300" dirty="0">
                <a:solidFill>
                  <a:srgbClr val="FFFFFF"/>
                </a:solidFill>
              </a:rPr>
              <a:t>Risk Management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 lnSpcReduction="10000"/>
          </a:bodyPr>
          <a:lstStyle/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404040"/>
                </a:solidFill>
              </a:rPr>
              <a:t>After this incident, the anesthesia group implemented a new policy requiring all spinal tray medications to be checked by a second party prior to administration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404040"/>
                </a:solidFill>
              </a:rPr>
              <a:t>The policy also mandates that bupivacaine is not to be opened or prepared until the time of actual administration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404040"/>
                </a:solidFill>
              </a:rPr>
              <a:t>Anesthesia professionals should also consider working with the pharmacy to have medications like tranexamic acid mixed in an IV bag and not accessible in the spinal kit</a:t>
            </a:r>
          </a:p>
        </p:txBody>
      </p:sp>
    </p:spTree>
    <p:extLst>
      <p:ext uri="{BB962C8B-B14F-4D97-AF65-F5344CB8AC3E}">
        <p14:creationId xmlns:p14="http://schemas.microsoft.com/office/powerpoint/2010/main" val="319695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29768"/>
            <a:ext cx="10972800" cy="978408"/>
          </a:xfrm>
        </p:spPr>
        <p:txBody>
          <a:bodyPr>
            <a:normAutofit/>
          </a:bodyPr>
          <a:lstStyle/>
          <a:p>
            <a:r>
              <a:rPr lang="en-US" dirty="0"/>
              <a:t>Medication Errors – Risk Management Analysis</a:t>
            </a:r>
          </a:p>
        </p:txBody>
      </p:sp>
      <p:pic>
        <p:nvPicPr>
          <p:cNvPr id="4098" name="Picture 2" descr="\\Ppm-kc-adc1\users\brian.thomas\My Pictures\Tranexamic acid IV bag.ms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1720392"/>
            <a:ext cx="633984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0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29768"/>
            <a:ext cx="10972800" cy="978408"/>
          </a:xfrm>
        </p:spPr>
        <p:txBody>
          <a:bodyPr>
            <a:normAutofit/>
          </a:bodyPr>
          <a:lstStyle/>
          <a:p>
            <a:pPr algn="ctr"/>
            <a:r>
              <a:rPr lang="en-US"/>
              <a:t>Medication Errors – Other Cases and Causes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2D102642-DF32-8F68-1BA9-A1EC72A50F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0120" y="1737360"/>
          <a:ext cx="1033272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21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29768"/>
            <a:ext cx="10972800" cy="978408"/>
          </a:xfrm>
        </p:spPr>
        <p:txBody>
          <a:bodyPr>
            <a:normAutofit/>
          </a:bodyPr>
          <a:lstStyle/>
          <a:p>
            <a:pPr algn="ctr"/>
            <a:r>
              <a:rPr lang="en-US"/>
              <a:t>Medication Errors – Risk Management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9" y="1543621"/>
            <a:ext cx="11170857" cy="5109883"/>
          </a:xfrm>
        </p:spPr>
        <p:txBody>
          <a:bodyPr>
            <a:normAutofit/>
          </a:bodyPr>
          <a:lstStyle/>
          <a:p>
            <a:pPr marL="342891" indent="-342891"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000" dirty="0"/>
              <a:t>Evaluate medication dispensing methods for high-risk drugs and current workflow to enhance safety checks prior to medication administration</a:t>
            </a:r>
          </a:p>
          <a:p>
            <a:pPr marL="342891" indent="-342891"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000" dirty="0"/>
              <a:t>Only use medication dispensing override when required in urgent or emergent situations</a:t>
            </a:r>
          </a:p>
          <a:p>
            <a:pPr marL="342891" indent="-342891"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000" dirty="0"/>
              <a:t>Except in case of emergency, institute double medication verification systems for all override pathways when removing medication from automated dispensing cabinets</a:t>
            </a:r>
          </a:p>
          <a:p>
            <a:pPr marL="342891" indent="-342891"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000" dirty="0"/>
              <a:t>Ensure appropriate monitoring of patients receiving high–alert medications</a:t>
            </a:r>
          </a:p>
          <a:p>
            <a:pPr marL="342891" indent="-342891"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chemeClr val="tx1"/>
                </a:solidFill>
              </a:rPr>
              <a:t>Deter a culture where “normalization of deviance” and the associated practices occur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6334D2-EDC8-4C3F-BCCB-9EF4B289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304" y="4608357"/>
            <a:ext cx="4833305" cy="18198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BCCE0B-A77F-3D8B-37C4-8E6B0BB716DD}"/>
              </a:ext>
            </a:extLst>
          </p:cNvPr>
          <p:cNvSpPr/>
          <p:nvPr/>
        </p:nvSpPr>
        <p:spPr>
          <a:xfrm>
            <a:off x="8276735" y="4608356"/>
            <a:ext cx="3429667" cy="2001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hlinkClick r:id="rId3"/>
              </a:rPr>
              <a:t>https://www.apsf.org/wp-content/uploads/newsletters/2022/3703/APSF3703-2022-10-a01-PositionStatement.pdf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021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29768"/>
            <a:ext cx="10972800" cy="9784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Medication Errors – Risk Management Strategies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ACFC0DF-8A66-CBBA-EC01-689FFBC85E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2213" y="1709302"/>
          <a:ext cx="10332720" cy="497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834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74320"/>
            <a:ext cx="10515600" cy="100584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+mn-lt"/>
              </a:rPr>
              <a:t>Endoscopic Sentinel Events – PPM Loss Data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99096A-578B-7E99-F58D-E483B55939D8}"/>
              </a:ext>
            </a:extLst>
          </p:cNvPr>
          <p:cNvSpPr txBox="1">
            <a:spLocks/>
          </p:cNvSpPr>
          <p:nvPr/>
        </p:nvSpPr>
        <p:spPr>
          <a:xfrm>
            <a:off x="701042" y="1514477"/>
            <a:ext cx="10515599" cy="4997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5750" algn="l" defTabSz="914400" rtl="0" eaLnBrk="1" latinLnBrk="0" hangingPunct="1">
              <a:spcBef>
                <a:spcPts val="1200"/>
              </a:spcBef>
              <a:buClr>
                <a:srgbClr val="000080"/>
              </a:buClr>
              <a:buSzPct val="90000"/>
              <a:buFont typeface="Arial" panose="020B0604020202020204" pitchFamily="34" charset="0"/>
              <a:buChar char="●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8600" algn="l" defTabSz="914400" rtl="0" eaLnBrk="1" latinLnBrk="0" hangingPunct="1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175" indent="-228600" algn="l" defTabSz="914400" rtl="0" eaLnBrk="1" latinLnBrk="0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90000"/>
              <a:buFont typeface="Arial" panose="020B0604020202020204" pitchFamily="34" charset="0"/>
              <a:buChar char="●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7025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●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defTabSz="914377">
              <a:spcBef>
                <a:spcPts val="18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  <a:defRPr/>
            </a:pPr>
            <a:r>
              <a:rPr lang="en-US" dirty="0">
                <a:solidFill>
                  <a:sysClr val="windowText" lastClr="000000"/>
                </a:solidFill>
              </a:rPr>
              <a:t>Increased number of claims and lawsuits arising from complications during endoscopic procedures; many resulting in catastrophic injuries, such as brain damage and death </a:t>
            </a:r>
          </a:p>
          <a:p>
            <a:pPr marL="342891" indent="-342891" defTabSz="914377">
              <a:spcBef>
                <a:spcPts val="18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  <a:defRPr/>
            </a:pPr>
            <a:r>
              <a:rPr lang="en-US" dirty="0">
                <a:solidFill>
                  <a:sysClr val="windowText" lastClr="000000"/>
                </a:solidFill>
              </a:rPr>
              <a:t>12 closed claims with payments in the last 10 years (11 deaths, 1 brain injury):</a:t>
            </a:r>
          </a:p>
          <a:p>
            <a:pPr marL="1828754" lvl="2" indent="-228594" defTabSz="914377">
              <a:spcBef>
                <a:spcPts val="1800"/>
              </a:spcBef>
              <a:buClr>
                <a:sysClr val="window" lastClr="FFFFFF">
                  <a:lumMod val="65000"/>
                </a:sysClr>
              </a:buClr>
              <a:buSzPct val="75000"/>
              <a:defRPr/>
            </a:pPr>
            <a:r>
              <a:rPr lang="en-US" dirty="0">
                <a:solidFill>
                  <a:sysClr val="windowText" lastClr="000000"/>
                </a:solidFill>
              </a:rPr>
              <a:t>Indemnity payments = $8,576,500 </a:t>
            </a:r>
          </a:p>
          <a:p>
            <a:pPr marL="1828754" lvl="2" indent="-228594" defTabSz="914377">
              <a:spcBef>
                <a:spcPts val="1800"/>
              </a:spcBef>
              <a:buClr>
                <a:sysClr val="window" lastClr="FFFFFF">
                  <a:lumMod val="65000"/>
                </a:sysClr>
              </a:buClr>
              <a:buSzPct val="75000"/>
              <a:defRPr/>
            </a:pPr>
            <a:r>
              <a:rPr lang="en-US" dirty="0">
                <a:solidFill>
                  <a:sysClr val="windowText" lastClr="000000"/>
                </a:solidFill>
              </a:rPr>
              <a:t>Defense costs = $972,579</a:t>
            </a:r>
          </a:p>
          <a:p>
            <a:pPr marL="342891" indent="-342891" defTabSz="914377">
              <a:spcBef>
                <a:spcPts val="18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  <a:defRPr/>
            </a:pPr>
            <a:r>
              <a:rPr lang="en-US" dirty="0">
                <a:solidFill>
                  <a:sysClr val="windowText" lastClr="000000"/>
                </a:solidFill>
              </a:rPr>
              <a:t>4 </a:t>
            </a:r>
            <a:r>
              <a:rPr lang="en-US" dirty="0">
                <a:solidFill>
                  <a:prstClr val="black"/>
                </a:solidFill>
              </a:rPr>
              <a:t>pending lawsuits alleging patient death or brain injury during elective endoscopic procedure</a:t>
            </a:r>
            <a:r>
              <a:rPr lang="en-US" dirty="0">
                <a:solidFill>
                  <a:sysClr val="windowText" lastClr="000000"/>
                </a:solidFill>
              </a:rPr>
              <a:t>:</a:t>
            </a:r>
          </a:p>
          <a:p>
            <a:pPr marL="1828754" lvl="2" indent="-228594" defTabSz="914377">
              <a:spcBef>
                <a:spcPts val="1800"/>
              </a:spcBef>
              <a:buClr>
                <a:sysClr val="window" lastClr="FFFFFF">
                  <a:lumMod val="65000"/>
                </a:sysClr>
              </a:buClr>
              <a:buSzPct val="75000"/>
              <a:defRPr/>
            </a:pPr>
            <a:r>
              <a:rPr lang="en-US" dirty="0">
                <a:solidFill>
                  <a:sysClr val="windowText" lastClr="000000"/>
                </a:solidFill>
              </a:rPr>
              <a:t>Indemnity reserves = $2,450,000</a:t>
            </a:r>
          </a:p>
        </p:txBody>
      </p:sp>
    </p:spTree>
    <p:extLst>
      <p:ext uri="{BB962C8B-B14F-4D97-AF65-F5344CB8AC3E}">
        <p14:creationId xmlns:p14="http://schemas.microsoft.com/office/powerpoint/2010/main" val="83825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74320"/>
            <a:ext cx="10515600" cy="10058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Endoscopic Sentinel Events –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755" y="1489342"/>
            <a:ext cx="10345132" cy="5006871"/>
          </a:xfrm>
        </p:spPr>
        <p:txBody>
          <a:bodyPr>
            <a:noAutofit/>
          </a:bodyPr>
          <a:lstStyle/>
          <a:p>
            <a:pPr marL="342891" indent="-342891">
              <a:spcBef>
                <a:spcPts val="12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64-year-old male, ASA III d/t morbid obesity (5’10, 140 Kg, BMI 44), suspected OSA, DM, HTN, and diverticulitis presented for elective colonoscopy</a:t>
            </a:r>
          </a:p>
          <a:p>
            <a:pPr marL="342891" indent="-342891">
              <a:spcBef>
                <a:spcPts val="12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MAC w/ sedation (propofol and lidocaine) O2 nasal cannula at 4L/min </a:t>
            </a:r>
          </a:p>
          <a:p>
            <a:pPr marL="342891" indent="-342891">
              <a:spcBef>
                <a:spcPts val="12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During procedure, gastroenterologist noted irregular heart rhythm and hypotension followed by bradycardia</a:t>
            </a:r>
          </a:p>
          <a:p>
            <a:pPr marL="342891" indent="-342891">
              <a:spcBef>
                <a:spcPts val="12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When lights turned back on, patient was noted to be cyanotic</a:t>
            </a:r>
          </a:p>
          <a:p>
            <a:pPr marL="342891" indent="-342891">
              <a:spcBef>
                <a:spcPts val="12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O2 SAT was 75% and HR 49; mask ventilation started, O2 SAT 43%, bradycardia to asystole</a:t>
            </a:r>
          </a:p>
          <a:p>
            <a:pPr marL="342891" indent="-342891">
              <a:spcBef>
                <a:spcPts val="12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Code called, patient resuscitated but never woke up; family removed supportive measures and the patient expired four days post-op</a:t>
            </a:r>
          </a:p>
          <a:p>
            <a:pPr marL="342891" indent="-342891">
              <a:spcBef>
                <a:spcPts val="12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COD - hypercarbia, cardiac arrest, and anoxic brain damage</a:t>
            </a:r>
          </a:p>
          <a:p>
            <a:pPr marL="0" indent="0">
              <a:spcBef>
                <a:spcPts val="3000"/>
              </a:spcBef>
              <a:buClr>
                <a:schemeClr val="tx2"/>
              </a:buClr>
              <a:buSzPct val="9000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441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6791"/>
            <a:ext cx="10972800" cy="97840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Conflict of Interest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Brian Thomas, JD is Vice President Claims &amp; Risk Management for Preferred Physicians Medical, the nation’s only provider of medical professional liability insurance exclusively for anesthesia professionals and their practices. The speaker has no additional financial relationships with a commercial interest to disclose nor any undisclosed conflicts of interest.</a:t>
            </a:r>
          </a:p>
        </p:txBody>
      </p:sp>
    </p:spTree>
    <p:extLst>
      <p:ext uri="{BB962C8B-B14F-4D97-AF65-F5344CB8AC3E}">
        <p14:creationId xmlns:p14="http://schemas.microsoft.com/office/powerpoint/2010/main" val="1783751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FDA4F03C-DC23-269E-3F83-DD7030CB8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982860"/>
              </p:ext>
            </p:extLst>
          </p:nvPr>
        </p:nvGraphicFramePr>
        <p:xfrm>
          <a:off x="508884" y="1844704"/>
          <a:ext cx="11208635" cy="465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F7FBF0C1-8DC6-E820-3E4F-B4C5A9694F98}"/>
              </a:ext>
            </a:extLst>
          </p:cNvPr>
          <p:cNvSpPr txBox="1">
            <a:spLocks/>
          </p:cNvSpPr>
          <p:nvPr/>
        </p:nvSpPr>
        <p:spPr>
          <a:xfrm>
            <a:off x="731520" y="274320"/>
            <a:ext cx="10515600" cy="100584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Endoscopic Sentinel Events – Expert Criticisms</a:t>
            </a:r>
          </a:p>
        </p:txBody>
      </p:sp>
    </p:spTree>
    <p:extLst>
      <p:ext uri="{BB962C8B-B14F-4D97-AF65-F5344CB8AC3E}">
        <p14:creationId xmlns:p14="http://schemas.microsoft.com/office/powerpoint/2010/main" val="67326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44" y="672615"/>
            <a:ext cx="4788816" cy="2617341"/>
          </a:xfrm>
          <a:noFill/>
          <a:ln>
            <a:solidFill>
              <a:srgbClr val="1F497D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Endoscopic Sentinel Events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Risk Management Strategies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3"/>
            <a:ext cx="6876939" cy="685800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35193" y="802637"/>
            <a:ext cx="5622687" cy="5252723"/>
          </a:xfrm>
        </p:spPr>
        <p:txBody>
          <a:bodyPr anchor="ctr">
            <a:normAutofit/>
          </a:bodyPr>
          <a:lstStyle/>
          <a:p>
            <a:pPr marL="342891" indent="-342891">
              <a:spcBef>
                <a:spcPts val="18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bg1"/>
                </a:solidFill>
              </a:rPr>
              <a:t>Consider whether </a:t>
            </a:r>
            <a:r>
              <a:rPr lang="en-US" b="0" i="0" dirty="0">
                <a:solidFill>
                  <a:schemeClr val="bg1"/>
                </a:solidFill>
                <a:effectLst/>
              </a:rPr>
              <a:t>patient appropriate candidate for planned procedure at the facility; document any discussions with the endoscopist in the medical record</a:t>
            </a:r>
            <a:endParaRPr lang="en-US" dirty="0">
              <a:solidFill>
                <a:schemeClr val="bg1"/>
              </a:solidFill>
            </a:endParaRPr>
          </a:p>
          <a:p>
            <a:pPr marL="342891" indent="-342891">
              <a:spcBef>
                <a:spcPts val="18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bg1"/>
                </a:solidFill>
              </a:rPr>
              <a:t>If medically indicated, delay or cancel the procedure for further evaluation and treatment</a:t>
            </a:r>
          </a:p>
          <a:p>
            <a:pPr marL="342891" indent="-342891">
              <a:spcBef>
                <a:spcPts val="18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bg1"/>
                </a:solidFill>
              </a:rPr>
              <a:t>Avoid </a:t>
            </a:r>
            <a:r>
              <a:rPr lang="en-US" b="0" i="0" dirty="0">
                <a:solidFill>
                  <a:schemeClr val="bg1"/>
                </a:solidFill>
                <a:effectLst/>
              </a:rPr>
              <a:t>IV general anesthesia with an unprotected airway, instead administer minimal or moderate sedation or general anesthesia via endotracheal tube or LMA</a:t>
            </a:r>
            <a:endParaRPr lang="en-US" dirty="0">
              <a:solidFill>
                <a:schemeClr val="bg1"/>
              </a:solidFill>
            </a:endParaRPr>
          </a:p>
          <a:p>
            <a:pPr marL="342891" indent="-342891">
              <a:spcBef>
                <a:spcPts val="18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chemeClr val="bg1"/>
                </a:solidFill>
              </a:rPr>
              <a:t>Deliver oxygen</a:t>
            </a:r>
            <a:r>
              <a:rPr lang="en-US" b="0" i="0" dirty="0">
                <a:solidFill>
                  <a:schemeClr val="bg1"/>
                </a:solidFill>
                <a:effectLst/>
              </a:rPr>
              <a:t> via non-rebreather mask with a sampling device used for qualitative ETCO2 measurement</a:t>
            </a:r>
            <a:endParaRPr lang="en-US" dirty="0">
              <a:solidFill>
                <a:schemeClr val="bg1"/>
              </a:solidFill>
            </a:endParaRPr>
          </a:p>
          <a:p>
            <a:pPr marL="342891" indent="-342891">
              <a:spcBef>
                <a:spcPts val="18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b="0" i="0" dirty="0">
                <a:solidFill>
                  <a:schemeClr val="bg1"/>
                </a:solidFill>
                <a:effectLst/>
              </a:rPr>
              <a:t>Aggressive treatment of bradycardia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36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9" y="429769"/>
            <a:ext cx="10124388" cy="102765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Distractions in Patient Care Areas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68" y="1861147"/>
            <a:ext cx="5358064" cy="4490059"/>
          </a:xfrm>
        </p:spPr>
      </p:pic>
    </p:spTree>
    <p:extLst>
      <p:ext uri="{BB962C8B-B14F-4D97-AF65-F5344CB8AC3E}">
        <p14:creationId xmlns:p14="http://schemas.microsoft.com/office/powerpoint/2010/main" val="3068895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74320"/>
            <a:ext cx="10515600" cy="10058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Distractions in patient care areas –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755" y="1682151"/>
            <a:ext cx="10345132" cy="4814060"/>
          </a:xfrm>
        </p:spPr>
        <p:txBody>
          <a:bodyPr>
            <a:noAutofit/>
          </a:bodyPr>
          <a:lstStyle/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61-year-old female presented for atrioventricular (AV) node ablation and pacemaker lead revision under MAC with sedation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After the lead was sutured in place, the patient was noted to be cyanotic and the O2 SATs were decreased (78%-40%)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The anesthesiologist placed an LMA as the cardiologist expressed concern regarding the patient's color and the low O2 SATs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The anesthesiologist then intubated the patient, and a code was called after the patient was found to be in pulseless ventricular tachycardia</a:t>
            </a:r>
          </a:p>
        </p:txBody>
      </p:sp>
    </p:spTree>
    <p:extLst>
      <p:ext uri="{BB962C8B-B14F-4D97-AF65-F5344CB8AC3E}">
        <p14:creationId xmlns:p14="http://schemas.microsoft.com/office/powerpoint/2010/main" val="4020234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74320"/>
            <a:ext cx="10515600" cy="10058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Distractions in patient care areas –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755" y="1733910"/>
            <a:ext cx="10345132" cy="4762303"/>
          </a:xfrm>
        </p:spPr>
        <p:txBody>
          <a:bodyPr>
            <a:noAutofit/>
          </a:bodyPr>
          <a:lstStyle/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The patient was shocked and CPR continued; however, the patient expired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Cardiac tamponade was thought to be the COD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The patient’s family sued the cardiologist and the hospital for the wrongful death of the patient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During the cardiologist’s deposition nearly one year after the lawsuit was filed, he testified that the anesthesiologist failed to notice the patient’s dangerously low blood-oxygen levels until 15 or 20 minutes after she turned blue</a:t>
            </a:r>
          </a:p>
          <a:p>
            <a:pPr marL="0" indent="0">
              <a:spcBef>
                <a:spcPts val="3000"/>
              </a:spcBef>
              <a:buClr>
                <a:schemeClr val="tx2"/>
              </a:buClr>
              <a:buSzPct val="9000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5129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70" y="642549"/>
            <a:ext cx="5992063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58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049" y="743107"/>
            <a:ext cx="6542203" cy="1174991"/>
          </a:xfrm>
        </p:spPr>
        <p:txBody>
          <a:bodyPr>
            <a:normAutofit/>
          </a:bodyPr>
          <a:lstStyle/>
          <a:p>
            <a:r>
              <a:rPr lang="en-US" sz="2400" dirty="0"/>
              <a:t>Distractions in Patient Care Areas – Evidence</a:t>
            </a:r>
          </a:p>
        </p:txBody>
      </p:sp>
      <p:pic>
        <p:nvPicPr>
          <p:cNvPr id="13" name="Picture 4" descr="Desk with stethoscope and computer keyboard">
            <a:extLst>
              <a:ext uri="{FF2B5EF4-FFF2-40B4-BE49-F238E27FC236}">
                <a16:creationId xmlns:a16="http://schemas.microsoft.com/office/drawing/2014/main" id="{518D4E14-3022-F490-D78C-E7E29C3CB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70" r="-1" b="-1"/>
          <a:stretch/>
        </p:blipFill>
        <p:spPr>
          <a:xfrm>
            <a:off x="20" y="10"/>
            <a:ext cx="4657325" cy="68579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497" y="2640693"/>
            <a:ext cx="5925311" cy="3255252"/>
          </a:xfrm>
        </p:spPr>
        <p:txBody>
          <a:bodyPr>
            <a:normAutofit/>
          </a:bodyPr>
          <a:lstStyle/>
          <a:p>
            <a:pPr marL="342891" indent="-34289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1700"/>
              <a:t>Metadata and e-discovery</a:t>
            </a:r>
          </a:p>
          <a:p>
            <a:pPr marL="342891" indent="-34289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1700"/>
              <a:t>Phone data, text messages, and computer records are discoverable and may be admissible in litigation</a:t>
            </a:r>
          </a:p>
          <a:p>
            <a:pPr marL="342891" indent="-34289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1700"/>
              <a:t>Surgeons and OR staff members may provide harmful testimony if the anesthesia provider is distracted in OR</a:t>
            </a:r>
          </a:p>
          <a:p>
            <a:pPr marL="342891" indent="-34289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1700"/>
              <a:t>Inflammatory evidence of distractions in the OR may anger juries and result in punitive damages</a:t>
            </a:r>
          </a:p>
          <a:p>
            <a:pPr marL="342891" indent="-34289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1700"/>
              <a:t>Facebook and social media postings</a:t>
            </a:r>
          </a:p>
        </p:txBody>
      </p:sp>
    </p:spTree>
    <p:extLst>
      <p:ext uri="{BB962C8B-B14F-4D97-AF65-F5344CB8AC3E}">
        <p14:creationId xmlns:p14="http://schemas.microsoft.com/office/powerpoint/2010/main" val="955937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03" y="2139885"/>
            <a:ext cx="4355184" cy="243211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Distractions in Patient Care Areas – Other Consequences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4095463-8645-7E04-906F-EB044C294F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19749" y="965200"/>
          <a:ext cx="5607051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3763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1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9" y="1443035"/>
            <a:ext cx="3971932" cy="3971931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0168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100" dirty="0">
                <a:solidFill>
                  <a:srgbClr val="FFFFFF"/>
                </a:solidFill>
              </a:rPr>
              <a:t>Distractions in Patient Care Areas </a:t>
            </a:r>
            <a:br>
              <a:rPr lang="en-US" sz="2100" dirty="0">
                <a:solidFill>
                  <a:srgbClr val="FFFFFF"/>
                </a:solidFill>
              </a:rPr>
            </a:b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Risk Management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3413" y="940281"/>
            <a:ext cx="6449857" cy="4715783"/>
          </a:xfrm>
        </p:spPr>
        <p:txBody>
          <a:bodyPr anchor="ctr">
            <a:normAutofit/>
          </a:bodyPr>
          <a:lstStyle/>
          <a:p>
            <a:pPr marL="342891" indent="-342891"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404040"/>
                </a:solidFill>
              </a:rPr>
              <a:t>Review and comply with practice facilities’ PED policy statements, guidelines, and policies</a:t>
            </a:r>
          </a:p>
          <a:p>
            <a:pPr marL="342891" indent="-342891">
              <a:spcBef>
                <a:spcPts val="3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404040"/>
                </a:solidFill>
              </a:rPr>
              <a:t>Implement a “sterile cockpit” protocol during critical phases of procedures</a:t>
            </a:r>
          </a:p>
          <a:p>
            <a:pPr marL="342891" indent="-342891">
              <a:spcBef>
                <a:spcPts val="3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404040"/>
                </a:solidFill>
              </a:rPr>
              <a:t>Limit personal telephone calls and text messages to urgent or emergent situations</a:t>
            </a:r>
          </a:p>
          <a:p>
            <a:pPr marL="342891" indent="-342891">
              <a:spcBef>
                <a:spcPts val="3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404040"/>
                </a:solidFill>
              </a:rPr>
              <a:t>Keep telephone calls to a minimum and brief as possible</a:t>
            </a:r>
          </a:p>
          <a:p>
            <a:pPr marL="342891" indent="-342891">
              <a:spcBef>
                <a:spcPts val="3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404040"/>
                </a:solidFill>
              </a:rPr>
              <a:t>Avoid discretionary Internet-based activities</a:t>
            </a:r>
          </a:p>
          <a:p>
            <a:pPr marL="0" indent="0" algn="r">
              <a:spcBef>
                <a:spcPts val="3000"/>
              </a:spcBef>
              <a:buClr>
                <a:schemeClr val="tx2"/>
              </a:buClr>
              <a:buSzPct val="90000"/>
              <a:buNone/>
            </a:pPr>
            <a:r>
              <a:rPr lang="en-US" sz="1600" dirty="0">
                <a:solidFill>
                  <a:srgbClr val="404040"/>
                </a:solidFill>
                <a:hlinkClick r:id="rId3"/>
              </a:rPr>
              <a:t>https://issuu.com/aanapublishing/docs/12_-_mobile_information_technology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360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2" y="389658"/>
            <a:ext cx="11151911" cy="977231"/>
          </a:xfrm>
        </p:spPr>
        <p:txBody>
          <a:bodyPr>
            <a:normAutofit/>
          </a:bodyPr>
          <a:lstStyle/>
          <a:p>
            <a:r>
              <a:rPr lang="en-US" dirty="0"/>
              <a:t>Top 10 Lawsuits*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027301"/>
              </p:ext>
            </p:extLst>
          </p:nvPr>
        </p:nvGraphicFramePr>
        <p:xfrm>
          <a:off x="1724832" y="1235185"/>
          <a:ext cx="8322365" cy="5511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D3B147E-5232-EDC8-8104-AA43F6968310}"/>
              </a:ext>
            </a:extLst>
          </p:cNvPr>
          <p:cNvSpPr/>
          <p:nvPr/>
        </p:nvSpPr>
        <p:spPr>
          <a:xfrm>
            <a:off x="10047198" y="5967169"/>
            <a:ext cx="1660895" cy="779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dirty="0">
                <a:solidFill>
                  <a:srgbClr val="000000"/>
                </a:solidFill>
                <a:latin typeface="Gill Sans MT" panose="020B0502020104020203"/>
              </a:rPr>
              <a:t>* </a:t>
            </a:r>
            <a:r>
              <a:rPr lang="en-US" sz="1400" dirty="0">
                <a:solidFill>
                  <a:srgbClr val="000000"/>
                </a:solidFill>
                <a:latin typeface="Gill Sans MT" panose="020B0502020104020203"/>
              </a:rPr>
              <a:t>PPM 2011-2020</a:t>
            </a:r>
          </a:p>
        </p:txBody>
      </p:sp>
    </p:spTree>
    <p:extLst>
      <p:ext uri="{BB962C8B-B14F-4D97-AF65-F5344CB8AC3E}">
        <p14:creationId xmlns:p14="http://schemas.microsoft.com/office/powerpoint/2010/main" val="8339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8D9F-04E6-A69F-35A7-527CD698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9768"/>
            <a:ext cx="10972800" cy="978408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245F6-A74F-91F9-C706-A8CA7CB35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83715"/>
            <a:ext cx="7729728" cy="3101983"/>
          </a:xfrm>
        </p:spPr>
        <p:txBody>
          <a:bodyPr>
            <a:normAutofit/>
          </a:bodyPr>
          <a:lstStyle/>
          <a:p>
            <a:pPr marL="342891" indent="-342891">
              <a:spcBef>
                <a:spcPts val="0"/>
              </a:spcBef>
              <a:spcAft>
                <a:spcPts val="1800"/>
              </a:spcAft>
              <a:buFont typeface="+mj-lt"/>
              <a:buAutoNum type="arabicParenBoth"/>
            </a:pP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Have a better understanding of the most common types of claims and lawsuits involving anesthesia professionals.</a:t>
            </a:r>
            <a:endParaRPr lang="en-US" sz="2400" dirty="0"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marL="342891" indent="-342891">
              <a:spcBef>
                <a:spcPts val="0"/>
              </a:spcBef>
              <a:spcAft>
                <a:spcPts val="1800"/>
              </a:spcAft>
              <a:buFont typeface="+mj-lt"/>
              <a:buAutoNum type="arabicParenBoth"/>
            </a:pP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Be able to evaluate potential areas of liability exposure in their own practice.</a:t>
            </a:r>
            <a:endParaRPr lang="en-US" sz="2400" dirty="0"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marL="342891" indent="-342891">
              <a:spcBef>
                <a:spcPts val="0"/>
              </a:spcBef>
              <a:spcAft>
                <a:spcPts val="1800"/>
              </a:spcAft>
              <a:buFont typeface="+mj-lt"/>
              <a:buAutoNum type="arabicParenBoth"/>
            </a:pP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Learn strategies to advance patient safety and mitigate professional liability exposure.</a:t>
            </a:r>
            <a:endParaRPr lang="en-US" sz="2400" dirty="0"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1390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517" y="1778475"/>
            <a:ext cx="4213783" cy="723285"/>
          </a:xfrm>
          <a:solidFill>
            <a:schemeClr val="bg1"/>
          </a:solidFill>
          <a:ln w="2540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404040"/>
                </a:solidFill>
              </a:rPr>
              <a:t>THANK YOU!</a:t>
            </a:r>
            <a:endParaRPr lang="en-US" sz="3600" b="1" dirty="0">
              <a:solidFill>
                <a:srgbClr val="404040"/>
              </a:solidFill>
              <a:latin typeface="Segoe UI" panose="020B0502040204020203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Tx/>
              <a:buNone/>
              <a:defRPr/>
            </a:pPr>
            <a:endParaRPr lang="en-US" sz="2400" b="1" dirty="0">
              <a:solidFill>
                <a:srgbClr val="404040"/>
              </a:solidFill>
              <a:latin typeface="Segoe UI" panose="020B0502040204020203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Tx/>
              <a:buNone/>
              <a:defRPr/>
            </a:pPr>
            <a:endParaRPr lang="en-US" sz="2400" b="1" dirty="0">
              <a:solidFill>
                <a:srgbClr val="404040"/>
              </a:solidFill>
              <a:latin typeface="Segoe UI" panose="020B0502040204020203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404040"/>
              </a:solidFill>
            </a:endParaRPr>
          </a:p>
          <a:p>
            <a:pPr marL="0">
              <a:spcBef>
                <a:spcPts val="0"/>
              </a:spcBef>
            </a:pPr>
            <a:endParaRPr lang="en-US" b="1" dirty="0">
              <a:solidFill>
                <a:srgbClr val="404040"/>
              </a:solidFill>
              <a:latin typeface="Segoe UI" panose="020B0502040204020203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b="1" dirty="0">
              <a:solidFill>
                <a:srgbClr val="404040"/>
              </a:solidFill>
              <a:latin typeface="Segoe UI" panose="020B0502040204020203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7333884-FB9C-3AFA-9261-53360F7B33AA}"/>
              </a:ext>
            </a:extLst>
          </p:cNvPr>
          <p:cNvSpPr txBox="1">
            <a:spLocks noChangeArrowheads="1"/>
          </p:cNvSpPr>
          <p:nvPr/>
        </p:nvSpPr>
        <p:spPr>
          <a:xfrm>
            <a:off x="1855337" y="3321171"/>
            <a:ext cx="4715147" cy="17804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Clr>
                <a:srgbClr val="000080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0"/>
              </a:spcBef>
              <a:defRPr/>
            </a:pPr>
            <a:r>
              <a:rPr lang="en-US" sz="1600" b="1" dirty="0">
                <a:solidFill>
                  <a:srgbClr val="1F497D"/>
                </a:solidFill>
                <a:latin typeface="Arial"/>
              </a:rPr>
              <a:t>Brian J. Thomas, JD</a:t>
            </a:r>
          </a:p>
          <a:p>
            <a:pPr defTabSz="914377">
              <a:spcBef>
                <a:spcPts val="0"/>
              </a:spcBef>
              <a:defRPr/>
            </a:pPr>
            <a:r>
              <a:rPr lang="en-US" sz="1600" b="1" dirty="0">
                <a:solidFill>
                  <a:srgbClr val="1F497D"/>
                </a:solidFill>
                <a:latin typeface="Arial"/>
              </a:rPr>
              <a:t>Vice President of Claims &amp; Risk Management</a:t>
            </a:r>
          </a:p>
          <a:p>
            <a:pPr defTabSz="914377">
              <a:spcBef>
                <a:spcPts val="0"/>
              </a:spcBef>
              <a:defRPr/>
            </a:pPr>
            <a:r>
              <a:rPr lang="en-US" sz="1600" b="1" dirty="0">
                <a:solidFill>
                  <a:srgbClr val="1F497D"/>
                </a:solidFill>
                <a:latin typeface="Arial"/>
              </a:rPr>
              <a:t>brian.thomas@ppmrrg.com</a:t>
            </a:r>
          </a:p>
          <a:p>
            <a:pPr defTabSz="914377">
              <a:spcBef>
                <a:spcPts val="0"/>
              </a:spcBef>
              <a:defRPr/>
            </a:pPr>
            <a:endParaRPr lang="en-US" sz="1600" b="1" dirty="0">
              <a:solidFill>
                <a:srgbClr val="1F497D"/>
              </a:solidFill>
              <a:latin typeface="Arial"/>
            </a:endParaRPr>
          </a:p>
          <a:p>
            <a:pPr algn="ctr" defTabSz="914377">
              <a:spcBef>
                <a:spcPts val="0"/>
              </a:spcBef>
              <a:defRPr/>
            </a:pPr>
            <a:endParaRPr lang="en-US" sz="1800" b="1" dirty="0">
              <a:solidFill>
                <a:srgbClr val="1F497D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48D80-D33D-9B64-D608-28A90911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610" y="3398595"/>
            <a:ext cx="1944793" cy="129246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BDE9B1-CEBD-AB43-0FB8-C1DE293DED34}"/>
              </a:ext>
            </a:extLst>
          </p:cNvPr>
          <p:cNvCxnSpPr>
            <a:cxnSpLocks/>
          </p:cNvCxnSpPr>
          <p:nvPr/>
        </p:nvCxnSpPr>
        <p:spPr>
          <a:xfrm>
            <a:off x="3864517" y="2425000"/>
            <a:ext cx="4213783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9B2874-76B1-C1C9-DB37-7DBF9D5A9A19}"/>
              </a:ext>
            </a:extLst>
          </p:cNvPr>
          <p:cNvCxnSpPr/>
          <p:nvPr/>
        </p:nvCxnSpPr>
        <p:spPr>
          <a:xfrm>
            <a:off x="3864517" y="2501759"/>
            <a:ext cx="4213783" cy="0"/>
          </a:xfrm>
          <a:prstGeom prst="line">
            <a:avLst/>
          </a:prstGeom>
          <a:ln w="63500" cmpd="thickThin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77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768"/>
            <a:ext cx="10972800" cy="978408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OR Fire – Elements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F8B23F-B5FD-70E5-E4EB-1A34F8AC8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384764"/>
              </p:ext>
            </p:extLst>
          </p:nvPr>
        </p:nvGraphicFramePr>
        <p:xfrm>
          <a:off x="1090931" y="1878014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E538C18-3B7D-CC2B-6708-04844A8BEEB2}"/>
              </a:ext>
            </a:extLst>
          </p:cNvPr>
          <p:cNvSpPr/>
          <p:nvPr/>
        </p:nvSpPr>
        <p:spPr>
          <a:xfrm>
            <a:off x="1838227" y="4825998"/>
            <a:ext cx="8983744" cy="1455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7463" lvl="1" indent="-347463" defTabSz="914377">
              <a:spcBef>
                <a:spcPts val="1000"/>
              </a:spcBef>
              <a:buClr>
                <a:srgbClr val="4A5356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Majority of cases involve head and neck procedures, supplemental O2, alcohol-based prep solutions, and electrocautery</a:t>
            </a:r>
          </a:p>
          <a:p>
            <a:pPr marL="347463" lvl="1" indent="-347463" defTabSz="914377">
              <a:spcBef>
                <a:spcPts val="1000"/>
              </a:spcBef>
              <a:buClr>
                <a:srgbClr val="4A5356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54 closed intraoperative fire cases – Indemnity = $5,558,282; LAE = $2,287,215</a:t>
            </a:r>
          </a:p>
        </p:txBody>
      </p:sp>
    </p:spTree>
    <p:extLst>
      <p:ext uri="{BB962C8B-B14F-4D97-AF65-F5344CB8AC3E}">
        <p14:creationId xmlns:p14="http://schemas.microsoft.com/office/powerpoint/2010/main" val="371143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429768"/>
            <a:ext cx="10972800" cy="978408"/>
          </a:xfrm>
        </p:spPr>
        <p:txBody>
          <a:bodyPr>
            <a:normAutofit/>
          </a:bodyPr>
          <a:lstStyle/>
          <a:p>
            <a:r>
              <a:rPr lang="en-US" dirty="0"/>
              <a:t>Case Study – OR Fire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5250" y="1976182"/>
            <a:ext cx="6421503" cy="432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 rot="1473751">
            <a:off x="5377903" y="2591603"/>
            <a:ext cx="976660" cy="266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940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1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9" y="1443035"/>
            <a:ext cx="3971932" cy="3971931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0168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1F497D"/>
                </a:solidFill>
              </a:rPr>
              <a:t>OR Fire</a:t>
            </a:r>
            <a:br>
              <a:rPr lang="en-US" sz="2400" b="1" dirty="0">
                <a:solidFill>
                  <a:srgbClr val="1F497D"/>
                </a:solidFill>
              </a:rPr>
            </a:br>
            <a:r>
              <a:rPr lang="en-US" sz="2400" b="1" dirty="0">
                <a:solidFill>
                  <a:srgbClr val="1F497D"/>
                </a:solidFill>
              </a:rPr>
              <a:t> </a:t>
            </a:r>
            <a:br>
              <a:rPr lang="en-US" sz="2400" b="1" dirty="0">
                <a:solidFill>
                  <a:srgbClr val="1F497D"/>
                </a:solidFill>
              </a:rPr>
            </a:br>
            <a:r>
              <a:rPr lang="en-US" sz="2400" b="1" dirty="0">
                <a:solidFill>
                  <a:srgbClr val="1F497D"/>
                </a:solidFill>
              </a:rPr>
              <a:t>Expert Criticisms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87097" y="1357454"/>
            <a:ext cx="6302431" cy="3914063"/>
          </a:xfrm>
        </p:spPr>
        <p:txBody>
          <a:bodyPr anchor="ctr">
            <a:normAutofit/>
          </a:bodyPr>
          <a:lstStyle/>
          <a:p>
            <a:pPr marL="342891" indent="-342891">
              <a:spcBef>
                <a:spcPts val="3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404040"/>
                </a:solidFill>
              </a:rPr>
              <a:t>No fire risk assessment, time-out protocol, or other fire prevention plan</a:t>
            </a:r>
          </a:p>
          <a:p>
            <a:pPr marL="342891" indent="-342891">
              <a:spcBef>
                <a:spcPts val="3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404040"/>
                </a:solidFill>
              </a:rPr>
              <a:t>Alcohol-based prep solution not allowed to dry</a:t>
            </a:r>
          </a:p>
          <a:p>
            <a:pPr marL="342891" indent="-342891">
              <a:spcBef>
                <a:spcPts val="3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404040"/>
                </a:solidFill>
              </a:rPr>
              <a:t>No communication between surgeon and anesthesiologist before electrocautery use</a:t>
            </a:r>
          </a:p>
          <a:p>
            <a:pPr marL="342891" indent="-342891">
              <a:spcBef>
                <a:spcPts val="3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404040"/>
                </a:solidFill>
              </a:rPr>
              <a:t>O2 was not turned down or off before electrocautery use</a:t>
            </a:r>
          </a:p>
          <a:p>
            <a:pPr marL="342891" indent="-342891">
              <a:spcBef>
                <a:spcPts val="3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404040"/>
                </a:solidFill>
              </a:rPr>
              <a:t>No plan in place to manage OR fire</a:t>
            </a:r>
          </a:p>
        </p:txBody>
      </p:sp>
    </p:spTree>
    <p:extLst>
      <p:ext uri="{BB962C8B-B14F-4D97-AF65-F5344CB8AC3E}">
        <p14:creationId xmlns:p14="http://schemas.microsoft.com/office/powerpoint/2010/main" val="249887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29768"/>
            <a:ext cx="10515600" cy="10058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OR Fire – Prevention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435" y="1696731"/>
            <a:ext cx="10345132" cy="5006871"/>
          </a:xfrm>
        </p:spPr>
        <p:txBody>
          <a:bodyPr>
            <a:noAutofit/>
          </a:bodyPr>
          <a:lstStyle/>
          <a:p>
            <a:pPr marL="342891" indent="-342891">
              <a:spcBef>
                <a:spcPts val="18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Hospital/facility should have OR fire prevention protocol, including fire risk assessment and time out</a:t>
            </a:r>
          </a:p>
          <a:p>
            <a:pPr marL="342891" indent="-342891">
              <a:spcBef>
                <a:spcPts val="18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Minimizing or avoiding an O2 enriched atmosphere near surgical site (consider ETT or LMA, turn down/off O2 before ignition source use, &lt;30% FiO2)</a:t>
            </a:r>
          </a:p>
          <a:p>
            <a:pPr marL="342891" indent="-342891">
              <a:spcBef>
                <a:spcPts val="18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Configure drapes to minimize accumulation of O2</a:t>
            </a:r>
          </a:p>
          <a:p>
            <a:pPr marL="342891" indent="-342891">
              <a:spcBef>
                <a:spcPts val="18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Allow sufficient drying time for alcohol-based/flammable skin prep solutions</a:t>
            </a:r>
          </a:p>
          <a:p>
            <a:pPr marL="342891" indent="-342891">
              <a:spcBef>
                <a:spcPts val="18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Moisten sponges and gauze when used in proximity to ignition sources</a:t>
            </a:r>
          </a:p>
          <a:p>
            <a:pPr marL="342891" indent="-342891">
              <a:spcBef>
                <a:spcPts val="18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>
                <a:solidFill>
                  <a:srgbClr val="FF0000"/>
                </a:solidFill>
              </a:rPr>
              <a:t>Active communication and timing between anesthesia professional and proceduralist is paramount</a:t>
            </a:r>
            <a:endParaRPr lang="en-US" sz="2400" dirty="0"/>
          </a:p>
          <a:p>
            <a:pPr marL="0" indent="0" algn="r">
              <a:spcBef>
                <a:spcPts val="1200"/>
              </a:spcBef>
              <a:buClr>
                <a:srgbClr val="1F497D"/>
              </a:buClr>
              <a:buSzPct val="90000"/>
              <a:buNone/>
            </a:pPr>
            <a:r>
              <a:rPr lang="en-US" dirty="0">
                <a:hlinkClick r:id="rId3"/>
              </a:rPr>
              <a:t>https://www.apsf.org/videos/or-fire-safety-video/</a:t>
            </a:r>
            <a:r>
              <a:rPr lang="en-US" dirty="0"/>
              <a:t> </a:t>
            </a:r>
          </a:p>
          <a:p>
            <a:pPr marL="0" indent="0">
              <a:spcBef>
                <a:spcPts val="3000"/>
              </a:spcBef>
              <a:buClr>
                <a:schemeClr val="tx2"/>
              </a:buClr>
              <a:buSzPct val="9000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331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32139B1-E222-6DF5-22B8-5C8E6131D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23" y="3495217"/>
            <a:ext cx="4228861" cy="29879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DAED3E-6C41-B9FA-99AD-347634738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339" y="1753160"/>
            <a:ext cx="3479432" cy="2456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29768"/>
            <a:ext cx="10972800" cy="9784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Medication Errors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282720-3D75-4FE6-DDB1-890A293F4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312" y="1583242"/>
            <a:ext cx="3682067" cy="2307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D6A13-67DF-6B5D-DB69-EFE3BB3C6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838" y="2131034"/>
            <a:ext cx="2875279" cy="2307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8D2184-A309-CF07-FA06-E0AF3758C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431" y="3843654"/>
            <a:ext cx="2707143" cy="25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29768"/>
            <a:ext cx="10972800" cy="9784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Medication Errors – PPM Loss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587031"/>
            <a:ext cx="10332720" cy="4846320"/>
          </a:xfrm>
        </p:spPr>
        <p:txBody>
          <a:bodyPr>
            <a:noAutofit/>
          </a:bodyPr>
          <a:lstStyle/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Includes medication mix-ups, wrong dosage, overdose and allergic reactions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74 total claims (71 closed, 3 open)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Total indemnity paid on 71 closed claims = $17,249,724 ($242,954/claim)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Defense costs = $3,915,017 ($55,141/claim)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20 claims settled for &gt;$100,000 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4 tranexamic acid cases settled = $6,010,000</a:t>
            </a:r>
          </a:p>
          <a:p>
            <a:pPr marL="342891" indent="-342891">
              <a:spcBef>
                <a:spcPts val="24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Char char="●"/>
            </a:pPr>
            <a:r>
              <a:rPr lang="en-US" sz="2400" dirty="0"/>
              <a:t>2 recent tranexamic acid mix-up incidents</a:t>
            </a:r>
          </a:p>
        </p:txBody>
      </p:sp>
    </p:spTree>
    <p:extLst>
      <p:ext uri="{BB962C8B-B14F-4D97-AF65-F5344CB8AC3E}">
        <p14:creationId xmlns:p14="http://schemas.microsoft.com/office/powerpoint/2010/main" val="134246295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0E3726F0C32E4A8A64D4C7015DE9D5" ma:contentTypeVersion="17" ma:contentTypeDescription="Create a new document." ma:contentTypeScope="" ma:versionID="7704050afc294e3af1556d092a6a4088">
  <xsd:schema xmlns:xsd="http://www.w3.org/2001/XMLSchema" xmlns:xs="http://www.w3.org/2001/XMLSchema" xmlns:p="http://schemas.microsoft.com/office/2006/metadata/properties" xmlns:ns2="d6715ed2-e44a-42ac-b38c-a8cdbc0a362e" xmlns:ns3="7f6b9d63-d5c2-496d-a5be-4d5c82d1e17a" xmlns:ns4="265fe9fd-8dfe-43a7-a645-1b820f28e792" targetNamespace="http://schemas.microsoft.com/office/2006/metadata/properties" ma:root="true" ma:fieldsID="4d4453e8daa9323d348523c2a72e9c73" ns2:_="" ns3:_="" ns4:_="">
    <xsd:import namespace="d6715ed2-e44a-42ac-b38c-a8cdbc0a362e"/>
    <xsd:import namespace="7f6b9d63-d5c2-496d-a5be-4d5c82d1e17a"/>
    <xsd:import namespace="265fe9fd-8dfe-43a7-a645-1b820f28e7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15ed2-e44a-42ac-b38c-a8cdbc0a3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f205a3c-7d62-432c-a520-86fd7fa52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b9d63-d5c2-496d-a5be-4d5c82d1e17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fe9fd-8dfe-43a7-a645-1b820f28e7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97277f1-3b44-4cdd-82a4-614e052aea03}" ma:internalName="TaxCatchAll" ma:showField="CatchAllData" ma:web="265fe9fd-8dfe-43a7-a645-1b820f28e7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715ed2-e44a-42ac-b38c-a8cdbc0a362e">
      <Terms xmlns="http://schemas.microsoft.com/office/infopath/2007/PartnerControls"/>
    </lcf76f155ced4ddcb4097134ff3c332f>
    <TaxCatchAll xmlns="265fe9fd-8dfe-43a7-a645-1b820f28e792" xsi:nil="true"/>
  </documentManagement>
</p:properties>
</file>

<file path=customXml/itemProps1.xml><?xml version="1.0" encoding="utf-8"?>
<ds:datastoreItem xmlns:ds="http://schemas.openxmlformats.org/officeDocument/2006/customXml" ds:itemID="{FDC6CA1C-7F50-4B16-87B2-85A8707D69DA}"/>
</file>

<file path=customXml/itemProps2.xml><?xml version="1.0" encoding="utf-8"?>
<ds:datastoreItem xmlns:ds="http://schemas.openxmlformats.org/officeDocument/2006/customXml" ds:itemID="{9ABCEA41-C31B-46F8-9F20-AEEB9A9EF247}"/>
</file>

<file path=customXml/itemProps3.xml><?xml version="1.0" encoding="utf-8"?>
<ds:datastoreItem xmlns:ds="http://schemas.openxmlformats.org/officeDocument/2006/customXml" ds:itemID="{E281D9B0-5300-49AC-B6BD-A456BC6FF5D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1695</Words>
  <Application>Microsoft Office PowerPoint</Application>
  <PresentationFormat>Widescreen</PresentationFormat>
  <Paragraphs>149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Gill Sans MT</vt:lpstr>
      <vt:lpstr>Segoe UI</vt:lpstr>
      <vt:lpstr>Symbol</vt:lpstr>
      <vt:lpstr>Wingdings</vt:lpstr>
      <vt:lpstr>3_Office Theme</vt:lpstr>
      <vt:lpstr>Parcel</vt:lpstr>
      <vt:lpstr>ANESTHESIA PROFESSIONAL LIABILITY:  RECENT LIABILITY TRENDS &amp; RISK MANAGEMENT  Brian Thomas, JD – VP of Claims &amp; Risk Management Preferred Physicians Medical</vt:lpstr>
      <vt:lpstr>Conflict of Interest Disclosure</vt:lpstr>
      <vt:lpstr>OBJECTIVES</vt:lpstr>
      <vt:lpstr>OR Fire – Elements</vt:lpstr>
      <vt:lpstr>Case Study – OR Fire</vt:lpstr>
      <vt:lpstr>OR Fire   Expert Criticisms</vt:lpstr>
      <vt:lpstr>OR Fire – Prevention Strategies</vt:lpstr>
      <vt:lpstr>Medication Errors</vt:lpstr>
      <vt:lpstr>Medication Errors – PPM Loss Data</vt:lpstr>
      <vt:lpstr>Medication Errors: Tranexamic Acid - Case Study</vt:lpstr>
      <vt:lpstr>Medication Errors: Tranexamic Acid - Case Study</vt:lpstr>
      <vt:lpstr>Medication Errors: Tranexamic Acid - Case Study</vt:lpstr>
      <vt:lpstr>Medication Errors  Risk Management Analysis</vt:lpstr>
      <vt:lpstr>Medication Errors – Risk Management Analysis</vt:lpstr>
      <vt:lpstr>Medication Errors – Other Cases and Causes</vt:lpstr>
      <vt:lpstr>Medication Errors – Risk Management Strategies</vt:lpstr>
      <vt:lpstr>Medication Errors – Risk Management Strategies</vt:lpstr>
      <vt:lpstr>Endoscopic Sentinel Events – PPM Loss Data</vt:lpstr>
      <vt:lpstr>Endoscopic Sentinel Events – Case Study</vt:lpstr>
      <vt:lpstr>PowerPoint Presentation</vt:lpstr>
      <vt:lpstr>Endoscopic Sentinel Events   Risk Management Strategies</vt:lpstr>
      <vt:lpstr>Distractions in Patient Care Areas</vt:lpstr>
      <vt:lpstr>Distractions in patient care areas – Case Study</vt:lpstr>
      <vt:lpstr>Distractions in patient care areas – Case Study</vt:lpstr>
      <vt:lpstr>PowerPoint Presentation</vt:lpstr>
      <vt:lpstr>Distractions in Patient Care Areas – Evidence</vt:lpstr>
      <vt:lpstr>Distractions in Patient Care Areas – Other Consequences</vt:lpstr>
      <vt:lpstr>Distractions in Patient Care Areas   Risk Management Strategies</vt:lpstr>
      <vt:lpstr>Top 10 Lawsuits*</vt:lpstr>
      <vt:lpstr>PowerPoint Presentation</vt:lpstr>
    </vt:vector>
  </TitlesOfParts>
  <Company>ProAssurance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Lefebvre, Paul</dc:creator>
  <cp:lastModifiedBy>Tawni Phelan</cp:lastModifiedBy>
  <cp:revision>42</cp:revision>
  <cp:lastPrinted>2024-02-13T21:55:29Z</cp:lastPrinted>
  <dcterms:created xsi:type="dcterms:W3CDTF">2022-08-22T19:32:50Z</dcterms:created>
  <dcterms:modified xsi:type="dcterms:W3CDTF">2024-03-27T22:03:12Z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-1881412777</vt:i4>
  </property>
  <property fmtid="{D5CDD505-2E9C-101B-9397-08002B2CF9AE}" pid="3" name="_NewReviewCycle">
    <vt:lpwstr/>
  </property>
  <property fmtid="{D5CDD505-2E9C-101B-9397-08002B2CF9AE}" pid="4" name="_EmailSubject">
    <vt:lpwstr>FW: PPM - AZ ANA</vt:lpwstr>
  </property>
  <property fmtid="{D5CDD505-2E9C-101B-9397-08002B2CF9AE}" pid="5" name="_AuthorEmail">
    <vt:lpwstr>brianthomas@ppmrrg.com</vt:lpwstr>
  </property>
  <property fmtid="{D5CDD505-2E9C-101B-9397-08002B2CF9AE}" pid="6" name="_AuthorEmailDisplayName">
    <vt:lpwstr>Thomas, Brian</vt:lpwstr>
  </property>
  <property fmtid="{D5CDD505-2E9C-101B-9397-08002B2CF9AE}" pid="7" name="_PreviousAdHocReviewCycleID">
    <vt:i4>1161632440</vt:i4>
  </property>
  <property fmtid="{D5CDD505-2E9C-101B-9397-08002B2CF9AE}" pid="8" name="ContentTypeId">
    <vt:lpwstr>0x010100310E3726F0C32E4A8A64D4C7015DE9D5</vt:lpwstr>
  </property>
</Properties>
</file>