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73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75" r:id="rId58"/>
    <p:sldId id="376" r:id="rId59"/>
    <p:sldId id="368" r:id="rId60"/>
    <p:sldId id="369" r:id="rId61"/>
    <p:sldId id="370" r:id="rId62"/>
    <p:sldId id="371" r:id="rId63"/>
    <p:sldId id="372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/>
    <p:restoredTop sz="86388"/>
  </p:normalViewPr>
  <p:slideViewPr>
    <p:cSldViewPr snapToGrid="0" snapToObjects="1">
      <p:cViewPr varScale="1">
        <p:scale>
          <a:sx n="96" d="100"/>
          <a:sy n="96" d="100"/>
        </p:scale>
        <p:origin x="6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5164A-B835-DB46-A393-6B42D60D2BE5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FA941-28B4-094E-A773-C0A8D347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41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ENZYMES. </a:t>
            </a:r>
            <a:r>
              <a:rPr lang="en-US" dirty="0"/>
              <a:t>The most popular chromosome</a:t>
            </a:r>
            <a:r>
              <a:rPr lang="en-US" baseline="0" dirty="0"/>
              <a:t> irregularity results in </a:t>
            </a:r>
            <a:r>
              <a:rPr lang="en-US" baseline="0" dirty="0" err="1"/>
              <a:t>pseudocholinesterase</a:t>
            </a:r>
            <a:r>
              <a:rPr lang="en-US" baseline="0" dirty="0"/>
              <a:t> def.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ENZYMES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8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RECEPTOR!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38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Mhaus.org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35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Paraxanthine</a:t>
            </a:r>
            <a:r>
              <a:rPr lang="en-US" dirty="0"/>
              <a:t> – increases </a:t>
            </a:r>
            <a:r>
              <a:rPr lang="en-US" dirty="0" err="1"/>
              <a:t>lypo</a:t>
            </a:r>
            <a:r>
              <a:rPr lang="en-US" baseline="0" dirty="0" err="1"/>
              <a:t>lysis</a:t>
            </a:r>
            <a:r>
              <a:rPr lang="en-US" baseline="0" dirty="0"/>
              <a:t> (fatty acids in body)</a:t>
            </a:r>
          </a:p>
          <a:p>
            <a:r>
              <a:rPr lang="en-US" baseline="0" dirty="0" err="1"/>
              <a:t>Theobromine</a:t>
            </a:r>
            <a:r>
              <a:rPr lang="en-US" baseline="0" dirty="0"/>
              <a:t> – </a:t>
            </a:r>
            <a:r>
              <a:rPr lang="en-US" baseline="0" dirty="0" err="1"/>
              <a:t>Dialates</a:t>
            </a:r>
            <a:r>
              <a:rPr lang="en-US" baseline="0" dirty="0"/>
              <a:t> blood vessels</a:t>
            </a:r>
          </a:p>
          <a:p>
            <a:r>
              <a:rPr lang="en-US" baseline="0" dirty="0" err="1"/>
              <a:t>Theophyline</a:t>
            </a:r>
            <a:r>
              <a:rPr lang="en-US" baseline="0" dirty="0"/>
              <a:t> – </a:t>
            </a:r>
            <a:r>
              <a:rPr lang="en-US" baseline="0" dirty="0" err="1"/>
              <a:t>relazes</a:t>
            </a:r>
            <a:r>
              <a:rPr lang="en-US" baseline="0" dirty="0"/>
              <a:t> smooth muscle (</a:t>
            </a:r>
            <a:r>
              <a:rPr lang="en-US" baseline="0" dirty="0" err="1"/>
              <a:t>brochodialation</a:t>
            </a:r>
            <a:r>
              <a:rPr lang="en-US" baseline="0" dirty="0"/>
              <a:t>)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29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 HANKER…..UPMC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89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ENZYME POLYMORPHISM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50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RECEPTOR POLYORPHISM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47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read</a:t>
            </a:r>
            <a:r>
              <a:rPr lang="en-US" baseline="0" dirty="0"/>
              <a:t> a chapter in </a:t>
            </a:r>
            <a:r>
              <a:rPr lang="en-US" baseline="0" dirty="0" err="1"/>
              <a:t>Barash</a:t>
            </a:r>
            <a:r>
              <a:rPr lang="en-US" baseline="0" dirty="0"/>
              <a:t> or one of the bibles in anesthesia and it said that pre-op testing does cost money BUT….. If you would have had the complication that you prevented you would add 60% additional cost!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Capernicus</a:t>
            </a:r>
            <a:r>
              <a:rPr lang="en-US" dirty="0"/>
              <a:t> - solar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Unique individuals. POINT:</a:t>
            </a:r>
            <a:r>
              <a:rPr lang="en-US" baseline="0" dirty="0"/>
              <a:t> everyone is </a:t>
            </a:r>
            <a:r>
              <a:rPr lang="en-US" b="1" i="1" baseline="0" dirty="0"/>
              <a:t>different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5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few colleagues asked.. …</a:t>
            </a:r>
            <a:r>
              <a:rPr lang="en-US" dirty="0"/>
              <a:t>IF</a:t>
            </a:r>
            <a:r>
              <a:rPr lang="en-US" baseline="0" dirty="0"/>
              <a:t> YOU DON</a:t>
            </a:r>
            <a:r>
              <a:rPr lang="fr-FR" baseline="0" dirty="0"/>
              <a:t>’</a:t>
            </a:r>
            <a:r>
              <a:rPr lang="en-US" baseline="0" dirty="0"/>
              <a:t>T GET ANYTHING FROM LECTURE……</a:t>
            </a:r>
            <a:r>
              <a:rPr lang="en-US" dirty="0"/>
              <a:t>Let’s Break down the word. Genetics is heredity information passed from</a:t>
            </a:r>
            <a:r>
              <a:rPr lang="en-US" baseline="0" dirty="0"/>
              <a:t> parents to offspring. Pharmacy is drugs. So a persons genetics in relationship to their specific response to drugs.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4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</a:t>
            </a:r>
            <a:r>
              <a:rPr lang="en-US" baseline="0" dirty="0"/>
              <a:t> </a:t>
            </a:r>
            <a:r>
              <a:rPr lang="en-US" baseline="0" dirty="0" err="1"/>
              <a:t>pharmacogenetics</a:t>
            </a:r>
            <a:r>
              <a:rPr lang="en-US" baseline="0" dirty="0"/>
              <a:t> impact Drug Reactions, specifically </a:t>
            </a:r>
            <a:r>
              <a:rPr lang="en-US" i="1" baseline="0" dirty="0"/>
              <a:t>Adverse </a:t>
            </a:r>
            <a:r>
              <a:rPr lang="en-US" i="0" baseline="0" dirty="0"/>
              <a:t>Drug Reactions</a:t>
            </a:r>
          </a:p>
          <a:p>
            <a:r>
              <a:rPr lang="en-US" i="0" baseline="0" dirty="0"/>
              <a:t>According to FDA</a:t>
            </a:r>
          </a:p>
          <a:p>
            <a:endParaRPr lang="en-US" i="0" baseline="0" dirty="0"/>
          </a:p>
          <a:p>
            <a:r>
              <a:rPr lang="en-US" i="0" baseline="0" dirty="0"/>
              <a:t>4</a:t>
            </a:r>
            <a:r>
              <a:rPr lang="en-US" i="0" baseline="30000" dirty="0"/>
              <a:t>th</a:t>
            </a:r>
            <a:r>
              <a:rPr lang="en-US" i="0" baseline="0" dirty="0"/>
              <a:t> leading – ahead of diabetes, AIDs, MVAs, pneumonia, </a:t>
            </a:r>
            <a:r>
              <a:rPr lang="en-US" i="0" baseline="0" dirty="0" err="1"/>
              <a:t>etc</a:t>
            </a:r>
            <a:endParaRPr lang="en-US" i="0" baseline="0" dirty="0"/>
          </a:p>
          <a:p>
            <a:endParaRPr lang="en-US" i="0" baseline="0" dirty="0"/>
          </a:p>
          <a:p>
            <a:r>
              <a:rPr lang="en-US" i="0" baseline="0" dirty="0"/>
              <a:t>Cost – more than CV and diabetic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slide was more genetics itself. Did you know that ANESTHESIA was at</a:t>
            </a:r>
            <a:r>
              <a:rPr lang="en-US" baseline="0" dirty="0"/>
              <a:t> the forefront of </a:t>
            </a:r>
            <a:r>
              <a:rPr lang="en-US" baseline="0" dirty="0" err="1"/>
              <a:t>pharmacogenetics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2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going</a:t>
            </a:r>
            <a:r>
              <a:rPr lang="en-US" baseline="0" dirty="0"/>
              <a:t> over DNA transcription…..beyond the scope of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59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polymorphic changes can significantly effect us</a:t>
            </a:r>
            <a:r>
              <a:rPr lang="en-US" baseline="0" dirty="0"/>
              <a:t> as anesthesia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525D-8DAE-8E4F-BB60-0C3C4AFAD2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0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9DE2-099D-9341-8778-D01FFDFEE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02E46-F93B-D243-84BD-D3EEAAE71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B04F1-A5C2-A342-9777-970C36F4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4A7-91D7-5547-9010-33BD22C97B7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6434-C8D5-504D-B42D-32041464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1D5DC-E03D-8F4A-865A-C8C86E9C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602C-EFBB-7E4D-BC47-135AD96C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9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3AF6-2D08-F84B-9BBE-910FCEB2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9B4E2-75A2-E04C-A53C-D8D77007D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B9693-9B00-ED47-9633-8194B50A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4A7-91D7-5547-9010-33BD22C97B7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F6DDF-06FD-284E-83DF-7544BCE7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261B1-7B5D-AC4D-B4BB-E7D99451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602C-EFBB-7E4D-BC47-135AD96C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2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8E243-F8BB-6844-9F35-32ED009E6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87AFC-C04C-CA40-9BD1-28959D358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1494C-DAE6-A847-838B-A1EDC335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4A7-91D7-5547-9010-33BD22C97B7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B5351-C4E1-1D4B-829E-4B3EDA48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6EA8-FB7F-DA4C-BFB0-1DE5F24E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602C-EFBB-7E4D-BC47-135AD96C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2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B1F9-480E-9F41-B6A5-F354FF8F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2A9C-AA69-7E48-B978-59340EBC2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04129-EBD6-924A-8C7B-7D59EDFE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4A7-91D7-5547-9010-33BD22C97B7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089DF-0497-C14A-B33D-FFAD27C5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4670-BD2C-684B-9636-9903D41A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602C-EFBB-7E4D-BC47-135AD96C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2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ED5FA-143C-0C4D-9739-CDE8CCEF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37332-9BF4-6B47-9C4C-7C3D5DBF1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7D0EA-5B37-CF42-908B-DB5E3C7F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4A7-91D7-5547-9010-33BD22C97B7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E4FE5-7451-7E48-AF7E-9BE5DEF3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C428-C13A-6D49-A97A-226F3531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602C-EFBB-7E4D-BC47-135AD96C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0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BA83-E90B-0242-9A45-44756893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2F083-EF5F-344D-BDA5-7AB9A600C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DB546-48BC-0C4D-8632-82DA2545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71BD5-54A6-3F4C-908B-10D330A7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4A7-91D7-5547-9010-33BD22C97B7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A3315-783E-EB46-A97A-12E75366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79CBC-D00E-DE43-9757-882A033E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602C-EFBB-7E4D-BC47-135AD96C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8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E6E2-3018-6843-BE0A-A4B34650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602BF-F28E-A848-9CAB-63029A0BC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EF6E5-5B50-4248-AD14-0BF72D01C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2E21-0771-7245-8B80-7BFC72560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2EBF9-C788-ED4C-894D-96F079020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E4866-4704-B643-A7B5-6FE5190D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4A7-91D7-5547-9010-33BD22C97B7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2B20F7-13BB-D141-B685-ACD32BAA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7866BA-A0CD-B144-B716-CBAFEEF9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602C-EFBB-7E4D-BC47-135AD96C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7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CEEF-2D7A-A744-A2A1-06D7BF9D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E3C07-5AD2-704B-A36C-0EA634DD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4A7-91D7-5547-9010-33BD22C97B7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1BD2F-ECF9-9B48-8E76-D04260C1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5E684-3D54-BA48-B30C-26894291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602C-EFBB-7E4D-BC47-135AD96C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65A17-621D-774B-B9F1-E90FC224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4A7-91D7-5547-9010-33BD22C97B7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A534D-7D5F-D648-8A9E-EDCA7510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4532D-0769-2047-B0E9-8BFD1883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602C-EFBB-7E4D-BC47-135AD96C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4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6D86-8200-4048-8243-5C54C9AF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B1053-D195-3D46-A358-048DFEB7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97EAA-0D98-3942-B8D2-0B0ADAAC6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88C50-B7EB-C047-A012-F8FE2713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4A7-91D7-5547-9010-33BD22C97B7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826D8-901B-584C-8B8B-4FA866E3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A0B4E-E121-E64C-8FD1-58297212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602C-EFBB-7E4D-BC47-135AD96C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BF79-3EDA-574E-9069-0DE41D25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F0B16-9E50-AD47-BF65-8B366BB0E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0386B-B831-4F46-AE93-15A0190CB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A3B68-2168-E94F-9E0E-CEBA6ACB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F4A7-91D7-5547-9010-33BD22C97B7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B2B33-22A6-AE40-8A9D-83B5AE35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555C2-E242-6640-84F5-1598374D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602C-EFBB-7E4D-BC47-135AD96C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1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0824E-BA18-5F48-904F-07CEC1E0A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DCDCC-AEF9-9D4B-A576-C75698AB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63B07-D979-5049-8A99-7B027F278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F4A7-91D7-5547-9010-33BD22C97B7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A79F1-2C84-AA4E-A31E-F46B0FF2D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46AC-CF1E-6E43-8F1E-3B6D07D83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8602C-EFBB-7E4D-BC47-135AD96C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1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268" y="1187901"/>
            <a:ext cx="7452897" cy="784067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/>
              <a:t>Pharmacogenetics: The Future of Anesthesia?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4917" y="3434577"/>
            <a:ext cx="8363415" cy="31446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Brian D. Berry Jr., CRNA, MBA, MS</a:t>
            </a:r>
          </a:p>
          <a:p>
            <a:r>
              <a:rPr lang="en-US" dirty="0"/>
              <a:t>System Chief Nurse Anesthetist</a:t>
            </a:r>
          </a:p>
          <a:p>
            <a:r>
              <a:rPr lang="en-US" dirty="0"/>
              <a:t>Director, Perioperative Services</a:t>
            </a:r>
          </a:p>
          <a:p>
            <a:r>
              <a:rPr lang="en-US" dirty="0" err="1"/>
              <a:t>Excela</a:t>
            </a:r>
            <a:r>
              <a:rPr lang="en-US" dirty="0"/>
              <a:t> Health</a:t>
            </a:r>
          </a:p>
          <a:p>
            <a:endParaRPr lang="en-US" dirty="0"/>
          </a:p>
          <a:p>
            <a:r>
              <a:rPr lang="en-US" dirty="0"/>
              <a:t>Adjunct Faculty</a:t>
            </a:r>
          </a:p>
          <a:p>
            <a:r>
              <a:rPr lang="en-US" dirty="0"/>
              <a:t>University of Pittsburgh</a:t>
            </a:r>
          </a:p>
          <a:p>
            <a:r>
              <a:rPr lang="en-US" dirty="0"/>
              <a:t>Pittsburgh, PA</a:t>
            </a:r>
          </a:p>
        </p:txBody>
      </p:sp>
    </p:spTree>
    <p:extLst>
      <p:ext uri="{BB962C8B-B14F-4D97-AF65-F5344CB8AC3E}">
        <p14:creationId xmlns:p14="http://schemas.microsoft.com/office/powerpoint/2010/main" val="56977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381" y="-1"/>
            <a:ext cx="6773032" cy="1774533"/>
          </a:xfrm>
        </p:spPr>
        <p:txBody>
          <a:bodyPr/>
          <a:lstStyle/>
          <a:p>
            <a:r>
              <a:rPr lang="en-US" dirty="0"/>
              <a:t>Book 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68" y="1946881"/>
            <a:ext cx="4672741" cy="5083467"/>
          </a:xfrm>
        </p:spPr>
        <p:txBody>
          <a:bodyPr>
            <a:normAutofit/>
          </a:bodyPr>
          <a:lstStyle/>
          <a:p>
            <a:r>
              <a:rPr lang="en-US" dirty="0"/>
              <a:t>The book (genome) contains 23 chapters</a:t>
            </a:r>
          </a:p>
          <a:p>
            <a:pPr lvl="1"/>
            <a:r>
              <a:rPr lang="en-US" dirty="0"/>
              <a:t>Each chapter contains 48-250 million letters (A,T,G,C)</a:t>
            </a:r>
          </a:p>
          <a:p>
            <a:pPr lvl="1"/>
            <a:r>
              <a:rPr lang="en-US" dirty="0"/>
              <a:t>23 chapters x letters = 3.2 billion letters total in book</a:t>
            </a:r>
          </a:p>
          <a:p>
            <a:r>
              <a:rPr lang="en-US" dirty="0"/>
              <a:t>Book fits in library (cell) </a:t>
            </a:r>
          </a:p>
          <a:p>
            <a:r>
              <a:rPr lang="en-US" dirty="0"/>
              <a:t>One copy of the book (all 23 chapters) in every cell of body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209" y="2035016"/>
            <a:ext cx="4444803" cy="46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67" y="304845"/>
            <a:ext cx="7755467" cy="62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757" y="309325"/>
            <a:ext cx="4267291" cy="3093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773" y="2891869"/>
            <a:ext cx="35179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252" y="39117"/>
            <a:ext cx="9296636" cy="1833535"/>
          </a:xfrm>
        </p:spPr>
        <p:txBody>
          <a:bodyPr>
            <a:normAutofit/>
          </a:bodyPr>
          <a:lstStyle/>
          <a:p>
            <a:r>
              <a:rPr lang="en-US" dirty="0"/>
              <a:t>What Happens When Gene Expression Adapts?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065" y="2084294"/>
            <a:ext cx="4265707" cy="4557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000001"/>
                </a:solidFill>
              </a:rPr>
              <a:t>Polymorphism</a:t>
            </a:r>
            <a:r>
              <a:rPr lang="en-US" sz="2400" dirty="0">
                <a:solidFill>
                  <a:srgbClr val="000001"/>
                </a:solidFill>
              </a:rPr>
              <a:t> </a:t>
            </a:r>
            <a:r>
              <a:rPr lang="en-US" sz="2400" dirty="0"/>
              <a:t>– inside the cell from inheritance; variation among gene expression (not all bad)</a:t>
            </a:r>
          </a:p>
          <a:p>
            <a:pPr lvl="1">
              <a:buFont typeface="Arial"/>
              <a:buChar char="•"/>
            </a:pPr>
            <a:r>
              <a:rPr lang="en-US" dirty="0"/>
              <a:t>e.g. CT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GAC </a:t>
            </a:r>
            <a:r>
              <a:rPr lang="en-US" dirty="0" err="1"/>
              <a:t>vs</a:t>
            </a:r>
            <a:r>
              <a:rPr lang="en-US" dirty="0"/>
              <a:t> CT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GAC</a:t>
            </a:r>
          </a:p>
          <a:p>
            <a:pPr lvl="1">
              <a:buFont typeface="Arial"/>
              <a:buChar char="•"/>
            </a:pPr>
            <a:r>
              <a:rPr lang="en-US" dirty="0"/>
              <a:t>Enzymes, transport proteins, receptors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Mutation</a:t>
            </a:r>
            <a:r>
              <a:rPr lang="en-US" sz="2400" dirty="0"/>
              <a:t> – outside the cell causing the change; is inheritable </a:t>
            </a:r>
            <a:endParaRPr lang="en-US" sz="2400" u="sng" dirty="0"/>
          </a:p>
          <a:p>
            <a:pPr marL="0" indent="0">
              <a:buNone/>
            </a:pPr>
            <a:endParaRPr lang="en-US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261" y="1872651"/>
            <a:ext cx="2794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261" y="4368386"/>
            <a:ext cx="2794000" cy="22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179636"/>
            <a:ext cx="7543800" cy="1371600"/>
          </a:xfrm>
        </p:spPr>
        <p:txBody>
          <a:bodyPr>
            <a:normAutofit/>
          </a:bodyPr>
          <a:lstStyle/>
          <a:p>
            <a:r>
              <a:rPr lang="en-US" dirty="0"/>
              <a:t>Factors influencing polymorphisms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51434" y="2149853"/>
            <a:ext cx="2859083" cy="36396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Disease </a:t>
            </a:r>
          </a:p>
          <a:p>
            <a:r>
              <a:rPr lang="en-US" dirty="0"/>
              <a:t>Drugs</a:t>
            </a:r>
          </a:p>
          <a:p>
            <a:r>
              <a:rPr lang="en-US" dirty="0"/>
              <a:t>Surgery</a:t>
            </a:r>
          </a:p>
          <a:p>
            <a:r>
              <a:rPr lang="en-US" dirty="0"/>
              <a:t>Nutritional status </a:t>
            </a:r>
          </a:p>
          <a:p>
            <a:r>
              <a:rPr lang="en-US" dirty="0"/>
              <a:t>Biological variations</a:t>
            </a:r>
          </a:p>
          <a:p>
            <a:r>
              <a:rPr lang="en-US" dirty="0"/>
              <a:t>Race </a:t>
            </a:r>
          </a:p>
          <a:p>
            <a:r>
              <a:rPr lang="en-US" dirty="0"/>
              <a:t>Ethnic background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561" y="1957082"/>
            <a:ext cx="2681939" cy="23990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740" y="4356116"/>
            <a:ext cx="1739674" cy="2515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877" y="4525084"/>
            <a:ext cx="1906795" cy="2332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254" y="2149854"/>
            <a:ext cx="2690160" cy="178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159" y="381000"/>
            <a:ext cx="8401164" cy="1371600"/>
          </a:xfrm>
        </p:spPr>
        <p:txBody>
          <a:bodyPr>
            <a:normAutofit/>
          </a:bodyPr>
          <a:lstStyle/>
          <a:p>
            <a:r>
              <a:rPr lang="en-US" dirty="0"/>
              <a:t>Implications of Polymorphisms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376" y="2084294"/>
            <a:ext cx="3923800" cy="4574275"/>
          </a:xfrm>
        </p:spPr>
        <p:txBody>
          <a:bodyPr>
            <a:normAutofit fontScale="92500"/>
          </a:bodyPr>
          <a:lstStyle/>
          <a:p>
            <a:r>
              <a:rPr lang="en-US" dirty="0"/>
              <a:t>Enzyme needed for drug metabolism</a:t>
            </a:r>
          </a:p>
          <a:p>
            <a:r>
              <a:rPr lang="en-US" dirty="0"/>
              <a:t>Enzyme needed for biotransformation</a:t>
            </a:r>
          </a:p>
          <a:p>
            <a:r>
              <a:rPr lang="en-US" dirty="0"/>
              <a:t>Transport protein for drug transport (speed of absorption)</a:t>
            </a:r>
          </a:p>
          <a:p>
            <a:r>
              <a:rPr lang="en-US" dirty="0"/>
              <a:t>Receptor influencing drug affinity and response</a:t>
            </a:r>
          </a:p>
          <a:p>
            <a:r>
              <a:rPr lang="en-US" dirty="0"/>
              <a:t>Drugs with small therapeutic indexes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808" y="2084293"/>
            <a:ext cx="5147193" cy="39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POLYMORPHISMS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068" y="2163234"/>
            <a:ext cx="5096933" cy="3817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3334" y="6048747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ENZYMES</a:t>
            </a:r>
          </a:p>
        </p:txBody>
      </p:sp>
    </p:spTree>
    <p:extLst>
      <p:ext uri="{BB962C8B-B14F-4D97-AF65-F5344CB8AC3E}">
        <p14:creationId xmlns:p14="http://schemas.microsoft.com/office/powerpoint/2010/main" val="34919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8808198" cy="1371600"/>
          </a:xfrm>
        </p:spPr>
        <p:txBody>
          <a:bodyPr>
            <a:normAutofit/>
          </a:bodyPr>
          <a:lstStyle/>
          <a:p>
            <a:r>
              <a:rPr lang="en-US" dirty="0"/>
              <a:t>Chromosome 3 mutation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8808198" cy="5105400"/>
          </a:xfrm>
        </p:spPr>
        <p:txBody>
          <a:bodyPr>
            <a:normAutofit/>
          </a:bodyPr>
          <a:lstStyle/>
          <a:p>
            <a:r>
              <a:rPr lang="en-US" dirty="0" err="1"/>
              <a:t>Pseudocholinesterase</a:t>
            </a:r>
            <a:r>
              <a:rPr lang="en-US" dirty="0"/>
              <a:t> Deficiency </a:t>
            </a:r>
          </a:p>
          <a:p>
            <a:r>
              <a:rPr lang="en-US" dirty="0"/>
              <a:t>First Documented genetic variation (polymorphism)</a:t>
            </a:r>
          </a:p>
          <a:p>
            <a:r>
              <a:rPr lang="en-US" dirty="0"/>
              <a:t>Can be inherited, acquired, or iatrogenic</a:t>
            </a:r>
          </a:p>
          <a:p>
            <a:r>
              <a:rPr lang="en-US" dirty="0"/>
              <a:t>Plasma cholinesterase produced in liver</a:t>
            </a:r>
          </a:p>
          <a:p>
            <a:r>
              <a:rPr lang="en-US" dirty="0"/>
              <a:t>Metabolizes succinylcholine, </a:t>
            </a:r>
            <a:r>
              <a:rPr lang="en-US" dirty="0" err="1"/>
              <a:t>mivacurium</a:t>
            </a:r>
            <a:r>
              <a:rPr lang="en-US" dirty="0"/>
              <a:t>, </a:t>
            </a:r>
            <a:r>
              <a:rPr lang="en-US" dirty="0" err="1"/>
              <a:t>atricurium</a:t>
            </a:r>
            <a:r>
              <a:rPr lang="en-US" dirty="0"/>
              <a:t>, ester type local anesthetics</a:t>
            </a:r>
          </a:p>
          <a:p>
            <a:r>
              <a:rPr lang="en-US" dirty="0"/>
              <a:t>1950s patient had prolonged muscle relaxation after succinylcholine administration</a:t>
            </a:r>
          </a:p>
          <a:p>
            <a:pPr lvl="1"/>
            <a:r>
              <a:rPr lang="en-US" dirty="0"/>
              <a:t>Review of normal </a:t>
            </a:r>
            <a:r>
              <a:rPr lang="en-US" dirty="0" err="1"/>
              <a:t>pseudocholinesterase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Classification System and Testing do exist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77564" y="1397000"/>
          <a:ext cx="8091820" cy="470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9349">
                <a:tc>
                  <a:txBody>
                    <a:bodyPr/>
                    <a:lstStyle/>
                    <a:p>
                      <a:r>
                        <a:rPr lang="en-US" i="1" u="sng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Homozygous</a:t>
                      </a:r>
                      <a:r>
                        <a:rPr lang="en-US" baseline="0" dirty="0"/>
                        <a:t> Typical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Heterozygous Atypical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Homozygous</a:t>
                      </a:r>
                      <a:r>
                        <a:rPr lang="en-US" baseline="0" dirty="0"/>
                        <a:t> Atypical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349">
                <a:tc>
                  <a:txBody>
                    <a:bodyPr/>
                    <a:lstStyle/>
                    <a:p>
                      <a:r>
                        <a:rPr lang="en-US" b="0" i="1" u="sng" dirty="0"/>
                        <a:t>Description &amp; 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 normal alleles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Dibucaine</a:t>
                      </a:r>
                      <a:r>
                        <a:rPr lang="en-US" baseline="0" dirty="0"/>
                        <a:t> # - 70 to 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</a:t>
                      </a:r>
                      <a:r>
                        <a:rPr lang="en-US" baseline="0" dirty="0"/>
                        <a:t> normal, one abnormal allele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 err="1"/>
                        <a:t>Dibucaine</a:t>
                      </a:r>
                      <a:r>
                        <a:rPr lang="en-US" baseline="0" dirty="0"/>
                        <a:t> # - 50 to 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 abnormal</a:t>
                      </a:r>
                      <a:r>
                        <a:rPr lang="en-US" baseline="0" dirty="0"/>
                        <a:t> alleles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dirty="0" err="1"/>
                        <a:t>Dibucaine</a:t>
                      </a:r>
                      <a:r>
                        <a:rPr lang="en-US" dirty="0"/>
                        <a:t> # - &lt;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349">
                <a:tc>
                  <a:txBody>
                    <a:bodyPr/>
                    <a:lstStyle/>
                    <a:p>
                      <a:r>
                        <a:rPr lang="en-US" i="1" u="sng" dirty="0"/>
                        <a:t>Implication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metabolism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Slightly to marked metabolism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and prolonged metabolism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00881" y="465411"/>
            <a:ext cx="7534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Plasma Assay for </a:t>
            </a:r>
            <a:r>
              <a:rPr lang="en-US" sz="2800" dirty="0" err="1"/>
              <a:t>Pseudocholinesterase</a:t>
            </a:r>
            <a:r>
              <a:rPr lang="en-US" sz="2800" dirty="0"/>
              <a:t> Deficiency </a:t>
            </a:r>
          </a:p>
        </p:txBody>
      </p:sp>
    </p:spTree>
    <p:extLst>
      <p:ext uri="{BB962C8B-B14F-4D97-AF65-F5344CB8AC3E}">
        <p14:creationId xmlns:p14="http://schemas.microsoft.com/office/powerpoint/2010/main" val="7674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err="1"/>
              <a:t>Pseudocholinesterase</a:t>
            </a:r>
            <a:r>
              <a:rPr lang="en-US" dirty="0"/>
              <a:t>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034" y="2084294"/>
            <a:ext cx="8482571" cy="4639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variant – homozygous at increased risk for prolonged apnea</a:t>
            </a:r>
          </a:p>
          <a:p>
            <a:pPr marL="0" indent="0">
              <a:buNone/>
            </a:pPr>
            <a:r>
              <a:rPr lang="en-US" dirty="0"/>
              <a:t>K variant – homozygous and 66% people have decrease in enzyme activity</a:t>
            </a:r>
          </a:p>
          <a:p>
            <a:pPr marL="0" indent="0">
              <a:buNone/>
            </a:pPr>
            <a:r>
              <a:rPr lang="en-US" dirty="0"/>
              <a:t>AK variant – heterozygous, individuals have prolonged muscle relaxation (longer than 5 min but &lt; 1 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F variant – decreased activity</a:t>
            </a:r>
          </a:p>
          <a:p>
            <a:pPr marL="0" indent="0">
              <a:buNone/>
            </a:pPr>
            <a:r>
              <a:rPr lang="en-US" dirty="0"/>
              <a:t>H variant – 10% reduction in enzyme activity</a:t>
            </a:r>
          </a:p>
          <a:p>
            <a:pPr marL="0" indent="0">
              <a:buNone/>
            </a:pPr>
            <a:r>
              <a:rPr lang="en-US" dirty="0"/>
              <a:t>J variant  - 33% reduction </a:t>
            </a:r>
          </a:p>
          <a:p>
            <a:pPr marL="0" indent="0">
              <a:buNone/>
            </a:pPr>
            <a:r>
              <a:rPr lang="en-US" dirty="0"/>
              <a:t>S variant – most serious, 8 </a:t>
            </a:r>
            <a:r>
              <a:rPr lang="en-US" dirty="0" err="1"/>
              <a:t>hrs</a:t>
            </a:r>
            <a:r>
              <a:rPr lang="en-US" dirty="0"/>
              <a:t> apnea </a:t>
            </a:r>
          </a:p>
        </p:txBody>
      </p:sp>
    </p:spTree>
    <p:extLst>
      <p:ext uri="{BB962C8B-B14F-4D97-AF65-F5344CB8AC3E}">
        <p14:creationId xmlns:p14="http://schemas.microsoft.com/office/powerpoint/2010/main" val="10674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0" y="111126"/>
            <a:ext cx="2238374" cy="282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1" y="1524000"/>
            <a:ext cx="5556249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365" y="267529"/>
            <a:ext cx="4275979" cy="5745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8302" y="6365526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 Bias </a:t>
            </a:r>
          </a:p>
        </p:txBody>
      </p:sp>
    </p:spTree>
    <p:extLst>
      <p:ext uri="{BB962C8B-B14F-4D97-AF65-F5344CB8AC3E}">
        <p14:creationId xmlns:p14="http://schemas.microsoft.com/office/powerpoint/2010/main" val="25856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Cytochrome P450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784" y="2084294"/>
            <a:ext cx="4623896" cy="4460314"/>
          </a:xfrm>
        </p:spPr>
        <p:txBody>
          <a:bodyPr>
            <a:normAutofit/>
          </a:bodyPr>
          <a:lstStyle/>
          <a:p>
            <a:r>
              <a:rPr lang="en-US" dirty="0"/>
              <a:t>Cytochrome P450 Enzymes</a:t>
            </a:r>
          </a:p>
          <a:p>
            <a:pPr lvl="1"/>
            <a:r>
              <a:rPr lang="en-US" dirty="0"/>
              <a:t>Phase I Reactions (oxidation, reduction, hydrolysis) </a:t>
            </a:r>
          </a:p>
          <a:p>
            <a:pPr lvl="1"/>
            <a:r>
              <a:rPr lang="en-US" dirty="0"/>
              <a:t>Phase II Reactions (conjugation)</a:t>
            </a:r>
          </a:p>
          <a:p>
            <a:r>
              <a:rPr lang="en-US" dirty="0"/>
              <a:t>57 different CYP450 genes identified </a:t>
            </a:r>
          </a:p>
          <a:p>
            <a:pPr lvl="1"/>
            <a:r>
              <a:rPr lang="en-US" dirty="0"/>
              <a:t>CYP1, CYP2, CYP3 families most crucial for drug metabolism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690" y="1921054"/>
            <a:ext cx="4086310" cy="46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1805"/>
            <a:ext cx="8229600" cy="1143000"/>
          </a:xfrm>
        </p:spPr>
        <p:txBody>
          <a:bodyPr/>
          <a:lstStyle/>
          <a:p>
            <a:r>
              <a:rPr lang="en-US" dirty="0"/>
              <a:t>Cytochrome P450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280" y="1442160"/>
            <a:ext cx="6949440" cy="21930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Speed Up – phenobarbital, St. Johns Wart, </a:t>
            </a:r>
            <a:r>
              <a:rPr lang="en-US" dirty="0" err="1"/>
              <a:t>rifamycins</a:t>
            </a:r>
            <a:r>
              <a:rPr lang="en-US" dirty="0"/>
              <a:t>, polycyclic hydrocarbons (i.e. smoking)</a:t>
            </a:r>
          </a:p>
          <a:p>
            <a:r>
              <a:rPr lang="en-US" dirty="0"/>
              <a:t>Slow Down – calcium channel blockers, grapefruit juice, erythromycin, cimetidine, ketoconazole, oral contraceptives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00" y="4029254"/>
            <a:ext cx="3098800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65" y="4130854"/>
            <a:ext cx="3225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9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3912" y="358979"/>
            <a:ext cx="1864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INHIBITORS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4730" y="358979"/>
            <a:ext cx="168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INDUCERS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84677" y="882200"/>
            <a:ext cx="46466" cy="5360091"/>
          </a:xfrm>
          <a:prstGeom prst="line">
            <a:avLst/>
          </a:prstGeom>
          <a:ln>
            <a:solidFill>
              <a:srgbClr val="534239">
                <a:alpha val="9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26700" y="1548955"/>
            <a:ext cx="2075455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Fluroquinolones</a:t>
            </a:r>
            <a:endParaRPr lang="en-US" dirty="0"/>
          </a:p>
          <a:p>
            <a:r>
              <a:rPr lang="en-US" dirty="0"/>
              <a:t>Fluvoxamine (SSRIs)</a:t>
            </a:r>
          </a:p>
          <a:p>
            <a:r>
              <a:rPr lang="en-US" dirty="0"/>
              <a:t>Calcium Channel Blockers</a:t>
            </a:r>
          </a:p>
          <a:p>
            <a:r>
              <a:rPr lang="en-US" dirty="0">
                <a:solidFill>
                  <a:srgbClr val="FF0000"/>
                </a:solidFill>
              </a:rPr>
              <a:t>Herbal Teas</a:t>
            </a:r>
          </a:p>
          <a:p>
            <a:r>
              <a:rPr lang="en-US" dirty="0" err="1"/>
              <a:t>Cimetadine</a:t>
            </a:r>
            <a:endParaRPr lang="en-US" dirty="0"/>
          </a:p>
          <a:p>
            <a:r>
              <a:rPr lang="en-US" dirty="0" err="1"/>
              <a:t>Amiodarone</a:t>
            </a:r>
            <a:endParaRPr lang="en-US" dirty="0"/>
          </a:p>
          <a:p>
            <a:r>
              <a:rPr lang="en-US" dirty="0"/>
              <a:t>Interferon</a:t>
            </a:r>
          </a:p>
          <a:p>
            <a:r>
              <a:rPr lang="en-US" dirty="0" err="1"/>
              <a:t>Mathoxelene</a:t>
            </a:r>
            <a:endParaRPr lang="en-US" dirty="0"/>
          </a:p>
          <a:p>
            <a:r>
              <a:rPr lang="en-US" dirty="0" err="1"/>
              <a:t>Grapefruite</a:t>
            </a:r>
            <a:r>
              <a:rPr lang="en-US" dirty="0"/>
              <a:t> Juice</a:t>
            </a:r>
          </a:p>
          <a:p>
            <a:r>
              <a:rPr lang="en-US" dirty="0"/>
              <a:t>Cumin</a:t>
            </a:r>
          </a:p>
          <a:p>
            <a:r>
              <a:rPr lang="en-US" dirty="0"/>
              <a:t>Quinidine</a:t>
            </a:r>
          </a:p>
          <a:p>
            <a:r>
              <a:rPr lang="en-US" dirty="0" err="1"/>
              <a:t>Buproprion</a:t>
            </a:r>
            <a:endParaRPr lang="en-US" dirty="0"/>
          </a:p>
          <a:p>
            <a:r>
              <a:rPr lang="en-US" dirty="0"/>
              <a:t>Haldol</a:t>
            </a:r>
          </a:p>
          <a:p>
            <a:r>
              <a:rPr lang="en-US" dirty="0">
                <a:solidFill>
                  <a:srgbClr val="FF0000"/>
                </a:solidFill>
              </a:rPr>
              <a:t>H1 Antagonists </a:t>
            </a:r>
          </a:p>
          <a:p>
            <a:r>
              <a:rPr lang="en-US" dirty="0" err="1"/>
              <a:t>Celecoxib</a:t>
            </a:r>
            <a:endParaRPr lang="en-US" dirty="0"/>
          </a:p>
          <a:p>
            <a:r>
              <a:rPr lang="en-US" dirty="0"/>
              <a:t>Cocaine</a:t>
            </a:r>
          </a:p>
          <a:p>
            <a:r>
              <a:rPr lang="en-US" dirty="0" err="1"/>
              <a:t>Ticlopidine</a:t>
            </a:r>
            <a:endParaRPr lang="en-US" dirty="0"/>
          </a:p>
          <a:p>
            <a:r>
              <a:rPr lang="en-US" dirty="0" err="1"/>
              <a:t>Terbinafine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5565" y="1548955"/>
            <a:ext cx="242919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Tobacco</a:t>
            </a:r>
          </a:p>
          <a:p>
            <a:r>
              <a:rPr lang="en-US" dirty="0"/>
              <a:t>Broccoli</a:t>
            </a:r>
          </a:p>
          <a:p>
            <a:r>
              <a:rPr lang="en-US" dirty="0"/>
              <a:t>Brussels Sprouts</a:t>
            </a:r>
          </a:p>
          <a:p>
            <a:r>
              <a:rPr lang="en-US" dirty="0">
                <a:solidFill>
                  <a:srgbClr val="FF0000"/>
                </a:solidFill>
              </a:rPr>
              <a:t>Echinacea</a:t>
            </a:r>
          </a:p>
          <a:p>
            <a:r>
              <a:rPr lang="en-US" dirty="0">
                <a:solidFill>
                  <a:srgbClr val="FF0000"/>
                </a:solidFill>
              </a:rPr>
              <a:t>Chargrilled Meats</a:t>
            </a:r>
          </a:p>
          <a:p>
            <a:r>
              <a:rPr lang="en-US" dirty="0"/>
              <a:t>Cauliflower</a:t>
            </a:r>
          </a:p>
          <a:p>
            <a:r>
              <a:rPr lang="en-US" dirty="0"/>
              <a:t>Insulin</a:t>
            </a:r>
          </a:p>
          <a:p>
            <a:r>
              <a:rPr lang="en-US" dirty="0" err="1"/>
              <a:t>Nafcillin</a:t>
            </a:r>
            <a:endParaRPr lang="en-US" dirty="0"/>
          </a:p>
          <a:p>
            <a:r>
              <a:rPr lang="en-US" dirty="0" err="1"/>
              <a:t>Omeprazol</a:t>
            </a:r>
            <a:endParaRPr lang="en-US" dirty="0"/>
          </a:p>
          <a:p>
            <a:r>
              <a:rPr lang="en-US" dirty="0" err="1"/>
              <a:t>Methylcholenthrene</a:t>
            </a:r>
            <a:endParaRPr lang="en-US" dirty="0"/>
          </a:p>
          <a:p>
            <a:r>
              <a:rPr lang="en-US" dirty="0" err="1"/>
              <a:t>Modafinil</a:t>
            </a:r>
            <a:endParaRPr lang="en-US" dirty="0"/>
          </a:p>
          <a:p>
            <a:r>
              <a:rPr lang="en-US" dirty="0"/>
              <a:t>Dexamethasone</a:t>
            </a:r>
          </a:p>
          <a:p>
            <a:r>
              <a:rPr lang="en-US" dirty="0" err="1"/>
              <a:t>Rafampicin</a:t>
            </a:r>
            <a:endParaRPr lang="en-US" dirty="0"/>
          </a:p>
          <a:p>
            <a:r>
              <a:rPr lang="en-US" dirty="0" err="1"/>
              <a:t>Glutethamide</a:t>
            </a:r>
            <a:endParaRPr lang="en-US" dirty="0"/>
          </a:p>
          <a:p>
            <a:r>
              <a:rPr lang="en-US" dirty="0"/>
              <a:t>Phenytoin</a:t>
            </a:r>
          </a:p>
          <a:p>
            <a:r>
              <a:rPr lang="en-US" dirty="0" err="1"/>
              <a:t>Oxycarbazepine</a:t>
            </a:r>
            <a:endParaRPr lang="en-US" dirty="0"/>
          </a:p>
          <a:p>
            <a:r>
              <a:rPr lang="en-US" dirty="0" err="1"/>
              <a:t>Efavirenz</a:t>
            </a:r>
            <a:endParaRPr lang="en-US" dirty="0"/>
          </a:p>
          <a:p>
            <a:r>
              <a:rPr lang="en-US" dirty="0" err="1"/>
              <a:t>Modafinil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79969" y="1548955"/>
            <a:ext cx="17596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Methadone</a:t>
            </a:r>
          </a:p>
          <a:p>
            <a:r>
              <a:rPr lang="en-US" dirty="0" err="1"/>
              <a:t>Doxyrubicin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Metoclopromide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CYP450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784" y="2084294"/>
            <a:ext cx="8417445" cy="4444034"/>
          </a:xfrm>
        </p:spPr>
        <p:txBody>
          <a:bodyPr>
            <a:normAutofit/>
          </a:bodyPr>
          <a:lstStyle/>
          <a:p>
            <a:r>
              <a:rPr lang="en-US" dirty="0"/>
              <a:t>CYP2E1</a:t>
            </a:r>
          </a:p>
          <a:p>
            <a:pPr lvl="1"/>
            <a:r>
              <a:rPr lang="en-US" dirty="0"/>
              <a:t>Breaks down inhalational agents</a:t>
            </a:r>
          </a:p>
          <a:p>
            <a:pPr lvl="1"/>
            <a:r>
              <a:rPr lang="en-US" dirty="0"/>
              <a:t>Polymorphisms due to BMI, diet, alcohol consumption, age</a:t>
            </a:r>
          </a:p>
          <a:p>
            <a:r>
              <a:rPr lang="en-US" dirty="0"/>
              <a:t>CYP3A4</a:t>
            </a:r>
          </a:p>
          <a:p>
            <a:pPr lvl="1"/>
            <a:r>
              <a:rPr lang="en-US" dirty="0"/>
              <a:t>50% of medications requiring phase I metabolism</a:t>
            </a:r>
          </a:p>
          <a:p>
            <a:pPr lvl="1"/>
            <a:r>
              <a:rPr lang="en-US" dirty="0"/>
              <a:t>Opioids, benzodiazepines, local anesthetics, </a:t>
            </a:r>
            <a:r>
              <a:rPr lang="en-US" dirty="0" err="1"/>
              <a:t>immunosuppressants</a:t>
            </a:r>
            <a:r>
              <a:rPr lang="en-US" dirty="0"/>
              <a:t>, antihistamines </a:t>
            </a:r>
          </a:p>
          <a:p>
            <a:pPr lvl="1"/>
            <a:r>
              <a:rPr lang="en-US" dirty="0"/>
              <a:t>Wide genetic variability (usually little clinical significance)</a:t>
            </a:r>
          </a:p>
          <a:p>
            <a:pPr lvl="1"/>
            <a:r>
              <a:rPr lang="en-US" dirty="0"/>
              <a:t>Will respond to inducers and inhibitors (previous slide) </a:t>
            </a:r>
          </a:p>
        </p:txBody>
      </p:sp>
    </p:spTree>
    <p:extLst>
      <p:ext uri="{BB962C8B-B14F-4D97-AF65-F5344CB8AC3E}">
        <p14:creationId xmlns:p14="http://schemas.microsoft.com/office/powerpoint/2010/main" val="32804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CYP2D6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752" y="2084294"/>
            <a:ext cx="8238351" cy="4378913"/>
          </a:xfrm>
        </p:spPr>
        <p:txBody>
          <a:bodyPr/>
          <a:lstStyle/>
          <a:p>
            <a:r>
              <a:rPr lang="en-US" dirty="0"/>
              <a:t>25% drugs that undergo phase I reactions</a:t>
            </a:r>
          </a:p>
          <a:p>
            <a:r>
              <a:rPr lang="en-US" dirty="0"/>
              <a:t>Extensive genetic variability!</a:t>
            </a:r>
          </a:p>
          <a:p>
            <a:r>
              <a:rPr lang="en-US" dirty="0"/>
              <a:t>1,000 fold difference in metabolism of drugs between phenotypes</a:t>
            </a:r>
          </a:p>
          <a:p>
            <a:pPr lvl="1"/>
            <a:r>
              <a:rPr lang="en-US" dirty="0"/>
              <a:t>This polymorphism can greatly contribute to ADRs</a:t>
            </a:r>
          </a:p>
          <a:p>
            <a:pPr lvl="1"/>
            <a:r>
              <a:rPr lang="en-US" dirty="0" err="1"/>
              <a:t>Antiemetics</a:t>
            </a:r>
            <a:r>
              <a:rPr lang="en-US" dirty="0"/>
              <a:t>, beta-blockers, codeine, tramadol, oxycodone, hydrocodone, </a:t>
            </a:r>
            <a:r>
              <a:rPr lang="en-US" dirty="0" err="1"/>
              <a:t>tamoxifen</a:t>
            </a:r>
            <a:r>
              <a:rPr lang="en-US" dirty="0"/>
              <a:t>, antidepressants, neuroleptics, </a:t>
            </a:r>
            <a:r>
              <a:rPr lang="en-US" dirty="0" err="1"/>
              <a:t>antiarrythmics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CYP2CP &amp; CYP2C19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CYP2CP</a:t>
            </a:r>
          </a:p>
          <a:p>
            <a:pPr lvl="1"/>
            <a:r>
              <a:rPr lang="en-US" dirty="0"/>
              <a:t>Metabolizes phenytoin, NSAIDS, </a:t>
            </a:r>
            <a:r>
              <a:rPr lang="en-US" dirty="0" err="1"/>
              <a:t>celecoxib</a:t>
            </a:r>
            <a:r>
              <a:rPr lang="en-US" dirty="0"/>
              <a:t>, warfarin</a:t>
            </a:r>
          </a:p>
          <a:p>
            <a:pPr lvl="1"/>
            <a:r>
              <a:rPr lang="en-US" dirty="0"/>
              <a:t>Studies indicate that testing can provide safe and effective dosing</a:t>
            </a:r>
          </a:p>
          <a:p>
            <a:pPr lvl="2"/>
            <a:r>
              <a:rPr lang="en-US" b="1" dirty="0"/>
              <a:t>More personalized medicine</a:t>
            </a:r>
          </a:p>
          <a:p>
            <a:pPr lvl="1"/>
            <a:r>
              <a:rPr lang="en-US" dirty="0"/>
              <a:t>Therapeutic levels sooner w/o life threatening side effects</a:t>
            </a:r>
          </a:p>
          <a:p>
            <a:r>
              <a:rPr lang="en-US" dirty="0"/>
              <a:t>CYP2C19</a:t>
            </a:r>
          </a:p>
          <a:p>
            <a:pPr lvl="1"/>
            <a:r>
              <a:rPr lang="en-US" dirty="0"/>
              <a:t>Phenytoin, amitriptyline, barbiturates, diazepam, PPIs (omeprazole, pantoprazole,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76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82188" y="1465210"/>
          <a:ext cx="8205790" cy="504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4524">
                <a:tc>
                  <a:txBody>
                    <a:bodyPr/>
                    <a:lstStyle/>
                    <a:p>
                      <a:pPr algn="ctr"/>
                      <a:r>
                        <a:rPr lang="en-US" i="1" u="sng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 Metabolism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Intermediate Metabolism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Extensive Metabolism*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Ultrarapid</a:t>
                      </a:r>
                      <a:r>
                        <a:rPr lang="en-US" baseline="0" dirty="0"/>
                        <a:t> Metabolism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589">
                <a:tc>
                  <a:txBody>
                    <a:bodyPr/>
                    <a:lstStyle/>
                    <a:p>
                      <a:pPr algn="ctr"/>
                      <a:r>
                        <a:rPr lang="en-US" i="1" u="sng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Lack both copies of the functional allele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Heterozygous for 1 functional and 1 deficient allele</a:t>
                      </a:r>
                      <a:r>
                        <a:rPr lang="en-US" baseline="0" dirty="0"/>
                        <a:t> or 2 partially defective alleles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Two functional</a:t>
                      </a:r>
                      <a:r>
                        <a:rPr lang="en-US" baseline="0" dirty="0"/>
                        <a:t> alleles </a:t>
                      </a:r>
                    </a:p>
                    <a:p>
                      <a:pPr algn="ctr"/>
                      <a:endParaRPr lang="en-US" baseline="0" dirty="0"/>
                    </a:p>
                    <a:p>
                      <a:pPr algn="ctr"/>
                      <a:endParaRPr lang="en-US" baseline="0" dirty="0"/>
                    </a:p>
                    <a:p>
                      <a:pPr algn="ctr"/>
                      <a:r>
                        <a:rPr lang="en-US" baseline="0" dirty="0"/>
                        <a:t>*majority of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Three or more functional alleles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524">
                <a:tc>
                  <a:txBody>
                    <a:bodyPr/>
                    <a:lstStyle/>
                    <a:p>
                      <a:pPr algn="ctr"/>
                      <a:r>
                        <a:rPr lang="en-US" i="1" u="sng" dirty="0"/>
                        <a:t>Implication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Extremely slow metabolism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Slightly</a:t>
                      </a:r>
                      <a:r>
                        <a:rPr lang="en-US" baseline="0" dirty="0"/>
                        <a:t> to marked slow metabolism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 metabolism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Fast Metabolism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7490" y="569805"/>
            <a:ext cx="871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CYTOCHROME P450 ENZYME CLASSIFICATION SYSTEM</a:t>
            </a:r>
          </a:p>
        </p:txBody>
      </p:sp>
    </p:spTree>
    <p:extLst>
      <p:ext uri="{BB962C8B-B14F-4D97-AF65-F5344CB8AC3E}">
        <p14:creationId xmlns:p14="http://schemas.microsoft.com/office/powerpoint/2010/main" val="6133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8705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Have you experienced cytochrome p450 </a:t>
            </a:r>
            <a:r>
              <a:rPr lang="en-US" dirty="0" err="1"/>
              <a:t>pharmacogenetic</a:t>
            </a:r>
            <a:r>
              <a:rPr lang="en-US" dirty="0"/>
              <a:t> test results on your patients?</a:t>
            </a:r>
          </a:p>
        </p:txBody>
      </p:sp>
    </p:spTree>
    <p:extLst>
      <p:ext uri="{BB962C8B-B14F-4D97-AF65-F5344CB8AC3E}">
        <p14:creationId xmlns:p14="http://schemas.microsoft.com/office/powerpoint/2010/main" val="9694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POLYMORPHISMS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068" y="2163234"/>
            <a:ext cx="5096933" cy="3817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3333" y="6048747"/>
            <a:ext cx="125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RECEPTORS</a:t>
            </a:r>
          </a:p>
        </p:txBody>
      </p:sp>
    </p:spTree>
    <p:extLst>
      <p:ext uri="{BB962C8B-B14F-4D97-AF65-F5344CB8AC3E}">
        <p14:creationId xmlns:p14="http://schemas.microsoft.com/office/powerpoint/2010/main" val="17216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29D56-8CDE-9742-8265-D4E85915F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49" y="364066"/>
            <a:ext cx="2857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8A42F-3DD9-BE43-B368-07B47992C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933" y="651933"/>
            <a:ext cx="2317750" cy="428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E2DDC-78B3-824D-9A41-C214617C7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454400"/>
            <a:ext cx="2387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3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RYR1 Gene Mutation on Chromosome 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09" y="2084294"/>
            <a:ext cx="8482570" cy="4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Malignant Hyperthermia </a:t>
            </a:r>
          </a:p>
          <a:p>
            <a:r>
              <a:rPr lang="en-US" dirty="0" err="1"/>
              <a:t>Hypermetabolic</a:t>
            </a:r>
            <a:r>
              <a:rPr lang="en-US" dirty="0"/>
              <a:t> syndrome, life threatening (inherited genetic polymorphism)</a:t>
            </a:r>
          </a:p>
          <a:p>
            <a:r>
              <a:rPr lang="en-US" dirty="0"/>
              <a:t>Triggers: IA and </a:t>
            </a:r>
            <a:r>
              <a:rPr lang="en-US" dirty="0" err="1"/>
              <a:t>Sux</a:t>
            </a:r>
            <a:endParaRPr lang="en-US" dirty="0"/>
          </a:p>
          <a:p>
            <a:r>
              <a:rPr lang="en-US" dirty="0"/>
              <a:t>Cause: rapid release of </a:t>
            </a:r>
            <a:r>
              <a:rPr lang="en-US" dirty="0" err="1"/>
              <a:t>Ca</a:t>
            </a:r>
            <a:r>
              <a:rPr lang="en-US" dirty="0"/>
              <a:t>++ from </a:t>
            </a:r>
            <a:r>
              <a:rPr lang="en-US" dirty="0" err="1"/>
              <a:t>sacroplasmic</a:t>
            </a:r>
            <a:r>
              <a:rPr lang="en-US" dirty="0"/>
              <a:t> reticulum</a:t>
            </a:r>
          </a:p>
          <a:p>
            <a:pPr lvl="1"/>
            <a:r>
              <a:rPr lang="en-US" dirty="0"/>
              <a:t>Increased metabolic state, 02 consumption, increased CO2, increased Body temp</a:t>
            </a:r>
          </a:p>
          <a:p>
            <a:r>
              <a:rPr lang="en-US" dirty="0"/>
              <a:t>1:5,000 – 1:50,000 adults, 1:15,000 kids</a:t>
            </a:r>
          </a:p>
          <a:p>
            <a:r>
              <a:rPr lang="en-US" dirty="0">
                <a:solidFill>
                  <a:srgbClr val="FF0000"/>
                </a:solidFill>
              </a:rPr>
              <a:t>50 mutations in association w/ MH</a:t>
            </a:r>
          </a:p>
          <a:p>
            <a:r>
              <a:rPr lang="en-US" dirty="0"/>
              <a:t>Ryanodine receptors mediate calcium release from sarcoplasmic reticulum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529" y="781445"/>
            <a:ext cx="8761053" cy="5421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2910" y="5698043"/>
            <a:ext cx="1915091" cy="504681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32003" y="5730602"/>
            <a:ext cx="134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MH =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err="1">
                <a:sym typeface="Wingdings"/>
              </a:rPr>
              <a:t>Ca</a:t>
            </a:r>
            <a:r>
              <a:rPr lang="en-US" baseline="30000" dirty="0">
                <a:sym typeface="Wingdings"/>
              </a:rPr>
              <a:t>++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11603" y="4879210"/>
            <a:ext cx="123908" cy="247833"/>
          </a:xfrm>
          <a:prstGeom prst="line">
            <a:avLst/>
          </a:prstGeom>
          <a:ln w="76200" cmpd="sng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17323" y="4879209"/>
            <a:ext cx="294280" cy="0"/>
          </a:xfrm>
          <a:prstGeom prst="line">
            <a:avLst/>
          </a:prstGeom>
          <a:ln w="76200" cmpd="sng">
            <a:solidFill>
              <a:srgbClr val="534239">
                <a:alpha val="9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411603" y="4646867"/>
            <a:ext cx="61954" cy="232343"/>
          </a:xfrm>
          <a:prstGeom prst="line">
            <a:avLst/>
          </a:prstGeom>
          <a:ln w="76200" cmpd="sng">
            <a:solidFill>
              <a:srgbClr val="534239">
                <a:alpha val="9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09870" y="5067501"/>
            <a:ext cx="66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RYR1</a:t>
            </a:r>
          </a:p>
        </p:txBody>
      </p:sp>
    </p:spTree>
    <p:extLst>
      <p:ext uri="{BB962C8B-B14F-4D97-AF65-F5344CB8AC3E}">
        <p14:creationId xmlns:p14="http://schemas.microsoft.com/office/powerpoint/2010/main" val="32107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Caffeine Halothane Contracture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846" y="2084294"/>
            <a:ext cx="8026694" cy="44114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Muscle biopsy – exposed to Halothane and caffeine</a:t>
            </a:r>
          </a:p>
          <a:p>
            <a:pPr lvl="1"/>
            <a:r>
              <a:rPr lang="en-US" dirty="0"/>
              <a:t>Very sensitive</a:t>
            </a:r>
          </a:p>
          <a:p>
            <a:r>
              <a:rPr lang="en-US" dirty="0"/>
              <a:t>Downsides: expensive, invasive, limited sites</a:t>
            </a:r>
          </a:p>
          <a:p>
            <a:r>
              <a:rPr lang="en-US" dirty="0"/>
              <a:t>CH test: Canada, Maryland, California, Minnesota, NC</a:t>
            </a:r>
          </a:p>
          <a:p>
            <a:r>
              <a:rPr lang="en-US" dirty="0"/>
              <a:t>Molecular Test: Pennsylvania, Wisconsin</a:t>
            </a:r>
          </a:p>
          <a:p>
            <a:pPr lvl="1"/>
            <a:r>
              <a:rPr lang="en-US" dirty="0"/>
              <a:t>Genetic testing for </a:t>
            </a:r>
            <a:r>
              <a:rPr lang="en-US" dirty="0" err="1"/>
              <a:t>pts</a:t>
            </a:r>
            <a:r>
              <a:rPr lang="en-US" dirty="0"/>
              <a:t> that have tested positive and families</a:t>
            </a:r>
          </a:p>
          <a:p>
            <a:pPr lvl="1"/>
            <a:r>
              <a:rPr lang="en-US" dirty="0"/>
              <a:t>Screens for 17 most common RYR1 mutations</a:t>
            </a:r>
          </a:p>
          <a:p>
            <a:pPr lvl="1"/>
            <a:r>
              <a:rPr lang="en-US" dirty="0"/>
              <a:t>Only 25% of people are identified </a:t>
            </a:r>
            <a:r>
              <a:rPr lang="en-US" dirty="0" err="1"/>
              <a:t>bc</a:t>
            </a:r>
            <a:r>
              <a:rPr lang="en-US" dirty="0"/>
              <a:t> so many mutations</a:t>
            </a:r>
          </a:p>
          <a:p>
            <a:r>
              <a:rPr lang="en-US" dirty="0"/>
              <a:t>80% morality 30yrs ago, 5% today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657" y="381000"/>
            <a:ext cx="5395284" cy="1371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μ</a:t>
            </a:r>
            <a:r>
              <a:rPr lang="en-US" dirty="0"/>
              <a:t> opioid receptor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214" y="2084293"/>
            <a:ext cx="5983727" cy="4773707"/>
          </a:xfrm>
        </p:spPr>
        <p:txBody>
          <a:bodyPr>
            <a:normAutofit/>
          </a:bodyPr>
          <a:lstStyle/>
          <a:p>
            <a:r>
              <a:rPr lang="en-US" dirty="0"/>
              <a:t>Most common </a:t>
            </a:r>
            <a:r>
              <a:rPr lang="en-US" dirty="0" err="1"/>
              <a:t>μ</a:t>
            </a:r>
            <a:r>
              <a:rPr lang="en-US" dirty="0"/>
              <a:t> receptor – OPRM1</a:t>
            </a:r>
          </a:p>
          <a:p>
            <a:pPr lvl="1"/>
            <a:r>
              <a:rPr lang="en-US" dirty="0"/>
              <a:t>Most common polymorphism</a:t>
            </a:r>
          </a:p>
          <a:p>
            <a:pPr lvl="1"/>
            <a:r>
              <a:rPr lang="en-US" dirty="0"/>
              <a:t>Substitution of A (adenine) for G (guanine) in position 118</a:t>
            </a:r>
          </a:p>
          <a:p>
            <a:pPr lvl="1"/>
            <a:r>
              <a:rPr lang="en-US" dirty="0"/>
              <a:t>G118 allele trait – results in decreased response to opioid potency </a:t>
            </a:r>
          </a:p>
          <a:p>
            <a:pPr lvl="2"/>
            <a:r>
              <a:rPr lang="en-US" dirty="0"/>
              <a:t>Decreased incidence of opioid ADRs (n/v, sedation, drowsiness)</a:t>
            </a:r>
          </a:p>
          <a:p>
            <a:pPr lvl="2"/>
            <a:r>
              <a:rPr lang="en-US" dirty="0"/>
              <a:t>Increased opioid requirement intra-op</a:t>
            </a:r>
          </a:p>
          <a:p>
            <a:pPr lvl="2"/>
            <a:r>
              <a:rPr lang="en-US" dirty="0"/>
              <a:t>Increased response to naloxone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0" y="381001"/>
            <a:ext cx="3048194" cy="228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5HT Receptor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276" y="1960378"/>
            <a:ext cx="4695404" cy="4897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7 different family of Serotonin Receptors (5HT1 – 5HT7)</a:t>
            </a:r>
          </a:p>
          <a:p>
            <a:pPr lvl="1"/>
            <a:r>
              <a:rPr lang="en-US" dirty="0"/>
              <a:t>Subunits (i.e. 5HT3 – five subunits alone!)</a:t>
            </a:r>
          </a:p>
          <a:p>
            <a:r>
              <a:rPr lang="en-US" dirty="0"/>
              <a:t>Most Research from Psychologists </a:t>
            </a:r>
          </a:p>
          <a:p>
            <a:pPr lvl="1"/>
            <a:r>
              <a:rPr lang="en-US" dirty="0"/>
              <a:t>Greatly influences a persons response to antipsychotics, schizophrenic, </a:t>
            </a:r>
            <a:r>
              <a:rPr lang="en-US" dirty="0" err="1"/>
              <a:t>etc</a:t>
            </a:r>
            <a:r>
              <a:rPr lang="en-US" dirty="0"/>
              <a:t> meds</a:t>
            </a:r>
          </a:p>
          <a:p>
            <a:pPr lvl="1"/>
            <a:r>
              <a:rPr lang="en-US" dirty="0"/>
              <a:t>SNP on </a:t>
            </a:r>
            <a:r>
              <a:rPr lang="en-US" dirty="0" err="1"/>
              <a:t>chrom</a:t>
            </a:r>
            <a:r>
              <a:rPr lang="en-US" dirty="0"/>
              <a:t> 13</a:t>
            </a:r>
          </a:p>
          <a:p>
            <a:pPr lvl="2"/>
            <a:r>
              <a:rPr lang="en-US" dirty="0"/>
              <a:t> 5HT2a </a:t>
            </a:r>
          </a:p>
          <a:p>
            <a:pPr lvl="2"/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respond to Clozapine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199" y="2489201"/>
            <a:ext cx="4987851" cy="279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POLYMORPHISMS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068" y="2163234"/>
            <a:ext cx="5096933" cy="3817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5200" y="6048747"/>
            <a:ext cx="252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 TRANSPORTERS</a:t>
            </a:r>
          </a:p>
        </p:txBody>
      </p:sp>
    </p:spTree>
    <p:extLst>
      <p:ext uri="{BB962C8B-B14F-4D97-AF65-F5344CB8AC3E}">
        <p14:creationId xmlns:p14="http://schemas.microsoft.com/office/powerpoint/2010/main" val="18200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1"/>
            <a:ext cx="7543800" cy="1440529"/>
          </a:xfrm>
        </p:spPr>
        <p:txBody>
          <a:bodyPr>
            <a:normAutofit/>
          </a:bodyPr>
          <a:lstStyle/>
          <a:p>
            <a:r>
              <a:rPr lang="en-US" dirty="0"/>
              <a:t>Protein Transporters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1" y="1752601"/>
            <a:ext cx="4765807" cy="4840848"/>
          </a:xfrm>
        </p:spPr>
        <p:txBody>
          <a:bodyPr>
            <a:normAutofit/>
          </a:bodyPr>
          <a:lstStyle/>
          <a:p>
            <a:r>
              <a:rPr lang="en-US" dirty="0"/>
              <a:t>P glycoprotein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Multdrug resistance protein 1 </a:t>
            </a:r>
          </a:p>
          <a:p>
            <a:pPr lvl="2"/>
            <a:r>
              <a:rPr lang="en-US" dirty="0"/>
              <a:t>Coded by ABCB1 gene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Active efflux transporter on BBB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Altered P glycoprotein could have enhanced entry of some drugs (morphine, methadone, fentanyl and fentanyl analogues) 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880" y="1752600"/>
            <a:ext cx="36068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80" y="4459848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371750"/>
            <a:ext cx="7543800" cy="1084269"/>
          </a:xfrm>
        </p:spPr>
        <p:txBody>
          <a:bodyPr/>
          <a:lstStyle/>
          <a:p>
            <a:r>
              <a:rPr lang="en-US" dirty="0"/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14" y="1728034"/>
            <a:ext cx="8498039" cy="4886007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en-US" dirty="0" err="1"/>
              <a:t>Pt</a:t>
            </a:r>
            <a:r>
              <a:rPr lang="en-US" dirty="0"/>
              <a:t> 22 </a:t>
            </a:r>
            <a:r>
              <a:rPr lang="en-US" dirty="0" err="1"/>
              <a:t>yr</a:t>
            </a:r>
            <a:r>
              <a:rPr lang="en-US" dirty="0"/>
              <a:t> old female on oral contraceptive, drank a glass of grape fruit juice for lunch, and is a known “poor metabolizer” CYP2C19. How will she respond to her regularly scheduled dose of amitriptyline (</a:t>
            </a:r>
            <a:r>
              <a:rPr lang="en-US" dirty="0" err="1"/>
              <a:t>elavil</a:t>
            </a:r>
            <a:r>
              <a:rPr lang="en-US" dirty="0"/>
              <a:t>)? </a:t>
            </a:r>
          </a:p>
          <a:p>
            <a:pPr>
              <a:buAutoNum type="arabicPeriod"/>
            </a:pPr>
            <a:r>
              <a:rPr lang="en-US" dirty="0"/>
              <a:t>56 </a:t>
            </a:r>
            <a:r>
              <a:rPr lang="en-US" dirty="0" err="1"/>
              <a:t>yr</a:t>
            </a:r>
            <a:r>
              <a:rPr lang="en-US" dirty="0"/>
              <a:t> old male. Smoker. Known as an “ultra-rapid metabolizer” of CYP2D6 taking tramadol for post op pain following a TKA. How will patient respond?</a:t>
            </a:r>
          </a:p>
          <a:p>
            <a:pPr>
              <a:buAutoNum type="arabicPeriod"/>
            </a:pPr>
            <a:r>
              <a:rPr lang="en-US" dirty="0"/>
              <a:t>82 </a:t>
            </a:r>
            <a:r>
              <a:rPr lang="en-US" dirty="0" err="1"/>
              <a:t>yr</a:t>
            </a:r>
            <a:r>
              <a:rPr lang="en-US" dirty="0"/>
              <a:t> old male. BMI 40. Status post MIx2. CABG and COPD. Smoker </a:t>
            </a:r>
            <a:r>
              <a:rPr lang="en-US" dirty="0" err="1"/>
              <a:t>ppd</a:t>
            </a:r>
            <a:r>
              <a:rPr lang="en-US" dirty="0"/>
              <a:t> x30 yrs. Takes Echinacea, St. John’s Wart, Warfarin, Norvasc and Crestor at home. He is known for being an intermediate metabolizer of CYP3A4. How will he respond to </a:t>
            </a:r>
            <a:r>
              <a:rPr lang="en-US" dirty="0" err="1"/>
              <a:t>prilosec</a:t>
            </a:r>
            <a:r>
              <a:rPr lang="en-US" dirty="0"/>
              <a:t>?  </a:t>
            </a:r>
          </a:p>
          <a:p>
            <a:pPr>
              <a:buAutoNum type="arabicPeriod"/>
            </a:pPr>
            <a:r>
              <a:rPr lang="en-US" dirty="0"/>
              <a:t>37 </a:t>
            </a:r>
            <a:r>
              <a:rPr lang="en-US" dirty="0" err="1"/>
              <a:t>yr</a:t>
            </a:r>
            <a:r>
              <a:rPr lang="en-US" dirty="0"/>
              <a:t> old. ASA 1. </a:t>
            </a:r>
            <a:r>
              <a:rPr lang="en-US" dirty="0" err="1"/>
              <a:t>Pt</a:t>
            </a:r>
            <a:r>
              <a:rPr lang="en-US" dirty="0"/>
              <a:t> has a OPRM1 Mutation. Given fentanyl intra-op for a lap </a:t>
            </a:r>
            <a:r>
              <a:rPr lang="en-US" dirty="0" err="1"/>
              <a:t>chole</a:t>
            </a:r>
            <a:r>
              <a:rPr lang="en-US" dirty="0"/>
              <a:t>. How will he respond?</a:t>
            </a:r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97" y="157860"/>
            <a:ext cx="5063492" cy="1360116"/>
          </a:xfrm>
        </p:spPr>
        <p:txBody>
          <a:bodyPr>
            <a:normAutofit/>
          </a:bodyPr>
          <a:lstStyle/>
          <a:p>
            <a:r>
              <a:rPr lang="en-US" dirty="0"/>
              <a:t>Interesting Studies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264" y="1835137"/>
            <a:ext cx="8005904" cy="46556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“Bring Your Genes to Cal”</a:t>
            </a:r>
          </a:p>
          <a:p>
            <a:r>
              <a:rPr lang="en-US" dirty="0"/>
              <a:t>5500 undergrads received DNA collection kits</a:t>
            </a:r>
          </a:p>
          <a:p>
            <a:pPr lvl="1"/>
            <a:r>
              <a:rPr lang="en-US" dirty="0"/>
              <a:t>700 returned saliva sample</a:t>
            </a:r>
          </a:p>
          <a:p>
            <a:r>
              <a:rPr lang="en-US" dirty="0"/>
              <a:t>Testing for gene that encodes for ALDH2 (aldehyde dehydrogenase)</a:t>
            </a:r>
          </a:p>
          <a:p>
            <a:pPr lvl="1"/>
            <a:r>
              <a:rPr lang="en-US" dirty="0"/>
              <a:t>Enzyme responsible for metabolism of acetaldehyde (byproduct of alcohol)</a:t>
            </a:r>
          </a:p>
          <a:p>
            <a:r>
              <a:rPr lang="en-US" dirty="0"/>
              <a:t>Elevated blood and saliva acetaldehyde levels </a:t>
            </a:r>
          </a:p>
          <a:p>
            <a:pPr lvl="1"/>
            <a:r>
              <a:rPr lang="en-US" dirty="0"/>
              <a:t>Increased Cancer</a:t>
            </a:r>
          </a:p>
          <a:p>
            <a:pPr lvl="1"/>
            <a:r>
              <a:rPr lang="en-US" dirty="0"/>
              <a:t>Decreased abuse</a:t>
            </a:r>
          </a:p>
          <a:p>
            <a:r>
              <a:rPr lang="en-US" dirty="0"/>
              <a:t>Litigation</a:t>
            </a:r>
          </a:p>
          <a:p>
            <a:pPr lvl="1"/>
            <a:r>
              <a:rPr lang="en-US" dirty="0"/>
              <a:t>Bill (AB70) and California </a:t>
            </a:r>
            <a:r>
              <a:rPr lang="en-US" dirty="0" err="1"/>
              <a:t>Dept</a:t>
            </a:r>
            <a:r>
              <a:rPr lang="en-US" dirty="0"/>
              <a:t> of Health Stopped Study</a:t>
            </a:r>
          </a:p>
          <a:p>
            <a:pPr lvl="1"/>
            <a:r>
              <a:rPr lang="en-US" dirty="0"/>
              <a:t>No way you’re telling students of potential cancer causing genetic defect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205" y="157861"/>
            <a:ext cx="2188836" cy="2971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238" y="6534936"/>
            <a:ext cx="1878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Berkley Daily Planet </a:t>
            </a:r>
          </a:p>
        </p:txBody>
      </p:sp>
    </p:spTree>
    <p:extLst>
      <p:ext uri="{BB962C8B-B14F-4D97-AF65-F5344CB8AC3E}">
        <p14:creationId xmlns:p14="http://schemas.microsoft.com/office/powerpoint/2010/main" val="9178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4485" y="451567"/>
            <a:ext cx="162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Alcohol </a:t>
            </a:r>
          </a:p>
        </p:txBody>
      </p:sp>
      <p:sp>
        <p:nvSpPr>
          <p:cNvPr id="3" name="Curved Right Arrow 2"/>
          <p:cNvSpPr/>
          <p:nvPr/>
        </p:nvSpPr>
        <p:spPr>
          <a:xfrm>
            <a:off x="4242982" y="974788"/>
            <a:ext cx="1400194" cy="23789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3503" y="3337423"/>
            <a:ext cx="2164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Acetaldehyde</a:t>
            </a:r>
          </a:p>
        </p:txBody>
      </p:sp>
      <p:sp>
        <p:nvSpPr>
          <p:cNvPr id="6" name="Curved Right Arrow 5"/>
          <p:cNvSpPr/>
          <p:nvPr/>
        </p:nvSpPr>
        <p:spPr>
          <a:xfrm>
            <a:off x="4242982" y="3860644"/>
            <a:ext cx="1400194" cy="23789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3503" y="6239560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Acetic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6547" y="1964310"/>
            <a:ext cx="21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ADH + Liver Enzymes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2830" y="469984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ALDH2</a:t>
            </a:r>
          </a:p>
        </p:txBody>
      </p:sp>
    </p:spTree>
    <p:extLst>
      <p:ext uri="{BB962C8B-B14F-4D97-AF65-F5344CB8AC3E}">
        <p14:creationId xmlns:p14="http://schemas.microsoft.com/office/powerpoint/2010/main" val="52984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096" y="2273564"/>
            <a:ext cx="8808197" cy="4271045"/>
          </a:xfrm>
        </p:spPr>
        <p:txBody>
          <a:bodyPr>
            <a:noAutofit/>
          </a:bodyPr>
          <a:lstStyle/>
          <a:p>
            <a:r>
              <a:rPr lang="en-US" sz="2400" dirty="0"/>
              <a:t>Discuss the potential impact of genetic profiles in relationship to drug response </a:t>
            </a:r>
          </a:p>
          <a:p>
            <a:r>
              <a:rPr lang="en-US" sz="2400" dirty="0"/>
              <a:t>Differentiate between the various metabolic pathways for drug metabolism</a:t>
            </a:r>
          </a:p>
          <a:p>
            <a:r>
              <a:rPr lang="en-US" sz="2400" dirty="0"/>
              <a:t>Discuss the advantages and disadvantages of pharmacogenomics on anesthesia practice</a:t>
            </a:r>
          </a:p>
          <a:p>
            <a:r>
              <a:rPr lang="en-US" sz="2400" dirty="0"/>
              <a:t>Discuss the financial implications of pharmacogenomics 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27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4485" y="451567"/>
            <a:ext cx="162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Alcohol </a:t>
            </a:r>
          </a:p>
        </p:txBody>
      </p:sp>
      <p:sp>
        <p:nvSpPr>
          <p:cNvPr id="3" name="Curved Right Arrow 2"/>
          <p:cNvSpPr/>
          <p:nvPr/>
        </p:nvSpPr>
        <p:spPr>
          <a:xfrm>
            <a:off x="4242982" y="974788"/>
            <a:ext cx="1400194" cy="23789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3503" y="3337423"/>
            <a:ext cx="2164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Acetaldehyde</a:t>
            </a:r>
          </a:p>
        </p:txBody>
      </p:sp>
      <p:sp>
        <p:nvSpPr>
          <p:cNvPr id="6" name="Curved Right Arrow 5"/>
          <p:cNvSpPr/>
          <p:nvPr/>
        </p:nvSpPr>
        <p:spPr>
          <a:xfrm>
            <a:off x="4242982" y="3879718"/>
            <a:ext cx="1400194" cy="23789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3503" y="6239560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Acetic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6547" y="1964310"/>
            <a:ext cx="21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ADH + Liver Enzymes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2830" y="4699844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ALDH2*2 Allele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756517" y="4385411"/>
            <a:ext cx="1137718" cy="1079598"/>
          </a:xfrm>
          <a:prstGeom prst="line">
            <a:avLst/>
          </a:prstGeom>
          <a:ln w="57150" cmpd="sng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756517" y="4385411"/>
            <a:ext cx="972930" cy="1079598"/>
          </a:xfrm>
          <a:prstGeom prst="line">
            <a:avLst/>
          </a:prstGeom>
          <a:ln w="57150" cmpd="sng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5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1" y="381000"/>
            <a:ext cx="3905203" cy="1371600"/>
          </a:xfrm>
        </p:spPr>
        <p:txBody>
          <a:bodyPr/>
          <a:lstStyle/>
          <a:p>
            <a:r>
              <a:rPr lang="en-US" dirty="0"/>
              <a:t>Caffeine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54252" y="2084294"/>
            <a:ext cx="8222069" cy="4404374"/>
          </a:xfrm>
        </p:spPr>
        <p:txBody>
          <a:bodyPr>
            <a:normAutofit/>
          </a:bodyPr>
          <a:lstStyle/>
          <a:p>
            <a:r>
              <a:rPr lang="en-US" dirty="0"/>
              <a:t>Individual variation</a:t>
            </a:r>
          </a:p>
          <a:p>
            <a:pPr lvl="1"/>
            <a:r>
              <a:rPr lang="en-US" dirty="0"/>
              <a:t>External  Factors</a:t>
            </a:r>
          </a:p>
          <a:p>
            <a:pPr lvl="2"/>
            <a:r>
              <a:rPr lang="en-US" dirty="0"/>
              <a:t>E.g. smoking 30-50% increase in metabolism</a:t>
            </a:r>
          </a:p>
          <a:p>
            <a:pPr lvl="2"/>
            <a:r>
              <a:rPr lang="en-US" dirty="0"/>
              <a:t>Oral contraceptives can double half life </a:t>
            </a:r>
          </a:p>
          <a:p>
            <a:pPr lvl="2"/>
            <a:r>
              <a:rPr lang="en-US" dirty="0"/>
              <a:t>More you drink – enzyme induction</a:t>
            </a:r>
          </a:p>
          <a:p>
            <a:pPr lvl="1"/>
            <a:r>
              <a:rPr lang="en-US" dirty="0"/>
              <a:t>Internal factors</a:t>
            </a:r>
          </a:p>
          <a:p>
            <a:pPr lvl="2"/>
            <a:r>
              <a:rPr lang="en-US" dirty="0"/>
              <a:t>Genetic polymorphisms (CYP1A2)</a:t>
            </a:r>
          </a:p>
          <a:p>
            <a:pPr lvl="2"/>
            <a:r>
              <a:rPr lang="en-US" dirty="0"/>
              <a:t>N-</a:t>
            </a:r>
            <a:r>
              <a:rPr lang="en-US" dirty="0" err="1"/>
              <a:t>acetyltransferase</a:t>
            </a:r>
            <a:endParaRPr lang="en-US" dirty="0"/>
          </a:p>
          <a:p>
            <a:pPr lvl="3"/>
            <a:r>
              <a:rPr lang="en-US" dirty="0"/>
              <a:t>“Fast </a:t>
            </a:r>
            <a:r>
              <a:rPr lang="en-US" dirty="0" err="1"/>
              <a:t>Acetylators</a:t>
            </a:r>
            <a:r>
              <a:rPr lang="en-US" dirty="0"/>
              <a:t> and Slow </a:t>
            </a:r>
            <a:r>
              <a:rPr lang="en-US" dirty="0" err="1"/>
              <a:t>Acetylators</a:t>
            </a:r>
            <a:r>
              <a:rPr lang="en-US" dirty="0"/>
              <a:t>”</a:t>
            </a:r>
          </a:p>
          <a:p>
            <a:pPr lvl="3"/>
            <a:r>
              <a:rPr lang="en-US" dirty="0"/>
              <a:t>Urine test now available to recognize for NAT2 variant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65" y="150667"/>
            <a:ext cx="2561564" cy="2550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03" y="150666"/>
            <a:ext cx="1358900" cy="231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7500" y="6488668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Jetter</a:t>
            </a:r>
            <a:r>
              <a:rPr lang="en-US" dirty="0"/>
              <a:t> et al, </a:t>
            </a:r>
            <a:r>
              <a:rPr lang="en-US" i="1" dirty="0" err="1"/>
              <a:t>Eur</a:t>
            </a:r>
            <a:r>
              <a:rPr lang="en-US" i="1" dirty="0"/>
              <a:t> 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Pharmaco</a:t>
            </a:r>
            <a:r>
              <a:rPr lang="en-US" dirty="0" err="1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162" y="402110"/>
            <a:ext cx="6984689" cy="5895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9578" y="2827156"/>
            <a:ext cx="302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CYP1A2 +N-</a:t>
            </a:r>
            <a:r>
              <a:rPr lang="en-US" dirty="0" err="1"/>
              <a:t>Acetyltransferase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811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381000"/>
            <a:ext cx="7543800" cy="811696"/>
          </a:xfrm>
        </p:spPr>
        <p:txBody>
          <a:bodyPr>
            <a:normAutofit/>
          </a:bodyPr>
          <a:lstStyle/>
          <a:p>
            <a:r>
              <a:rPr lang="en-US" sz="3600" dirty="0"/>
              <a:t>OPRM1 &amp; COMT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769" y="2084294"/>
            <a:ext cx="8611584" cy="4452298"/>
          </a:xfrm>
        </p:spPr>
        <p:txBody>
          <a:bodyPr/>
          <a:lstStyle/>
          <a:p>
            <a:r>
              <a:rPr lang="en-US" dirty="0"/>
              <a:t>Does OPRM1 and COMT impact opioid use and post-op pain?</a:t>
            </a:r>
          </a:p>
          <a:p>
            <a:r>
              <a:rPr lang="en-US" dirty="0"/>
              <a:t>79 Orthopedic Trauma </a:t>
            </a:r>
            <a:r>
              <a:rPr lang="en-US" dirty="0" err="1"/>
              <a:t>pts</a:t>
            </a:r>
            <a:endParaRPr lang="en-US" dirty="0"/>
          </a:p>
          <a:p>
            <a:r>
              <a:rPr lang="en-US" dirty="0"/>
              <a:t>Performed saliva sample DNA (COMT &amp; OPRM1)</a:t>
            </a:r>
          </a:p>
          <a:p>
            <a:r>
              <a:rPr lang="en-US" dirty="0"/>
              <a:t>OPRM1 findings consistent with others</a:t>
            </a:r>
          </a:p>
          <a:p>
            <a:r>
              <a:rPr lang="en-US" dirty="0"/>
              <a:t>*Novel finding – COMT SNP (GCGG) predicts higher pain scores, higher opioid requirements, higher HR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0869" y="6519446"/>
            <a:ext cx="2794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Henker</a:t>
            </a:r>
            <a:r>
              <a:rPr lang="en-US" sz="1600" i="1" dirty="0"/>
              <a:t> et al., </a:t>
            </a:r>
            <a:r>
              <a:rPr lang="en-US" sz="1600" i="1" dirty="0" err="1"/>
              <a:t>Biol</a:t>
            </a:r>
            <a:r>
              <a:rPr lang="en-US" sz="1600" i="1" dirty="0"/>
              <a:t> Res Nur 2012</a:t>
            </a:r>
          </a:p>
        </p:txBody>
      </p:sp>
    </p:spTree>
    <p:extLst>
      <p:ext uri="{BB962C8B-B14F-4D97-AF65-F5344CB8AC3E}">
        <p14:creationId xmlns:p14="http://schemas.microsoft.com/office/powerpoint/2010/main" val="33621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95723" y="381000"/>
            <a:ext cx="8410234" cy="1371600"/>
          </a:xfrm>
        </p:spPr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0940" y="2510215"/>
            <a:ext cx="144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OPIOID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939" y="5551304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OPRM1</a:t>
            </a:r>
          </a:p>
        </p:txBody>
      </p:sp>
      <p:sp>
        <p:nvSpPr>
          <p:cNvPr id="6" name="Down Arrow 5"/>
          <p:cNvSpPr/>
          <p:nvPr/>
        </p:nvSpPr>
        <p:spPr>
          <a:xfrm>
            <a:off x="2840520" y="3097912"/>
            <a:ext cx="635027" cy="23234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12634" y="2297894"/>
            <a:ext cx="249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CATACHOLAMINES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8358793" y="2759559"/>
            <a:ext cx="1095299" cy="306693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8793" y="4073753"/>
            <a:ext cx="83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COMT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510" y="5826490"/>
            <a:ext cx="192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PRODUCTS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0857" y="6488668"/>
            <a:ext cx="234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Longer Hospital Stays ?</a:t>
            </a:r>
          </a:p>
        </p:txBody>
      </p:sp>
    </p:spTree>
    <p:extLst>
      <p:ext uri="{BB962C8B-B14F-4D97-AF65-F5344CB8AC3E}">
        <p14:creationId xmlns:p14="http://schemas.microsoft.com/office/powerpoint/2010/main" val="15655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CYP2D6 on PONV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327" y="2084294"/>
            <a:ext cx="8673538" cy="4576214"/>
          </a:xfrm>
        </p:spPr>
        <p:txBody>
          <a:bodyPr/>
          <a:lstStyle/>
          <a:p>
            <a:r>
              <a:rPr lang="en-US" dirty="0"/>
              <a:t>112 orthopedic trauma patients, 18-70 </a:t>
            </a:r>
            <a:r>
              <a:rPr lang="en-US" dirty="0" err="1"/>
              <a:t>yrs</a:t>
            </a:r>
            <a:r>
              <a:rPr lang="en-US" dirty="0"/>
              <a:t> old</a:t>
            </a:r>
          </a:p>
          <a:p>
            <a:pPr lvl="1"/>
            <a:r>
              <a:rPr lang="en-US" dirty="0"/>
              <a:t>6% poor metabolizers</a:t>
            </a:r>
          </a:p>
          <a:p>
            <a:pPr lvl="1"/>
            <a:r>
              <a:rPr lang="en-US" dirty="0"/>
              <a:t>30% intermediate metabolizers</a:t>
            </a:r>
          </a:p>
          <a:p>
            <a:pPr lvl="1"/>
            <a:r>
              <a:rPr lang="en-US" dirty="0"/>
              <a:t>63% extensive met</a:t>
            </a:r>
          </a:p>
          <a:p>
            <a:pPr lvl="1"/>
            <a:r>
              <a:rPr lang="en-US" dirty="0"/>
              <a:t>0% ultra rapid</a:t>
            </a:r>
          </a:p>
          <a:p>
            <a:endParaRPr lang="en-US" dirty="0"/>
          </a:p>
          <a:p>
            <a:r>
              <a:rPr lang="en-US" dirty="0" err="1"/>
              <a:t>Pt’s</a:t>
            </a:r>
            <a:r>
              <a:rPr lang="en-US" dirty="0"/>
              <a:t> classified as poor metabolizers = decreased PONV and increased pain scores.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4067" y="6519446"/>
            <a:ext cx="2983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Wesmiller</a:t>
            </a:r>
            <a:r>
              <a:rPr lang="en-US" sz="1600" i="1" dirty="0"/>
              <a:t> et al., Bio Res </a:t>
            </a:r>
            <a:r>
              <a:rPr lang="en-US" sz="1600" i="1" dirty="0" err="1"/>
              <a:t>Nur</a:t>
            </a:r>
            <a:r>
              <a:rPr lang="en-US" sz="1600" i="1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3869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4996" y="966263"/>
            <a:ext cx="2549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ANTIEMETICS 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4683646" y="1551039"/>
            <a:ext cx="1579823" cy="365975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3406" y="5195300"/>
            <a:ext cx="978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CTZ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6142" y="3069952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CYP2D6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5993" y="6506821"/>
            <a:ext cx="228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Longer Hospital Stays?</a:t>
            </a:r>
          </a:p>
        </p:txBody>
      </p:sp>
    </p:spTree>
    <p:extLst>
      <p:ext uri="{BB962C8B-B14F-4D97-AF65-F5344CB8AC3E}">
        <p14:creationId xmlns:p14="http://schemas.microsoft.com/office/powerpoint/2010/main" val="38253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387" y="6557"/>
            <a:ext cx="5261865" cy="1371600"/>
          </a:xfrm>
        </p:spPr>
        <p:txBody>
          <a:bodyPr/>
          <a:lstStyle/>
          <a:p>
            <a:r>
              <a:rPr lang="en-US" dirty="0"/>
              <a:t>Specific Drugs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45" y="1623490"/>
            <a:ext cx="2977075" cy="2043306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rcRect t="7987" b="7987"/>
          <a:stretch>
            <a:fillRect/>
          </a:stretch>
        </p:blipFill>
        <p:spPr>
          <a:xfrm>
            <a:off x="2713623" y="4347504"/>
            <a:ext cx="3825026" cy="213102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93" y="1378157"/>
            <a:ext cx="27559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93" y="3666796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Warfarin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471" y="2084294"/>
            <a:ext cx="8498852" cy="4378913"/>
          </a:xfrm>
        </p:spPr>
        <p:txBody>
          <a:bodyPr>
            <a:normAutofit/>
          </a:bodyPr>
          <a:lstStyle/>
          <a:p>
            <a:r>
              <a:rPr lang="en-US" dirty="0"/>
              <a:t>Metabolized principally by CYP2C9 </a:t>
            </a:r>
          </a:p>
          <a:p>
            <a:r>
              <a:rPr lang="en-US" dirty="0"/>
              <a:t>Target receptor is on enzyme VKOR</a:t>
            </a:r>
          </a:p>
          <a:p>
            <a:r>
              <a:rPr lang="en-US" dirty="0"/>
              <a:t>Narrow therapeutic index and wide </a:t>
            </a:r>
            <a:r>
              <a:rPr lang="en-US" dirty="0" err="1"/>
              <a:t>interpatient</a:t>
            </a:r>
            <a:r>
              <a:rPr lang="en-US" dirty="0"/>
              <a:t> variability </a:t>
            </a:r>
          </a:p>
          <a:p>
            <a:r>
              <a:rPr lang="en-US" dirty="0"/>
              <a:t>Associated with some of the highest rates of adverse events and ER visits of among any single drug</a:t>
            </a:r>
          </a:p>
          <a:p>
            <a:pPr lvl="1"/>
            <a:r>
              <a:rPr lang="en-US" dirty="0"/>
              <a:t>2 million patients are started on </a:t>
            </a:r>
            <a:r>
              <a:rPr lang="en-US" dirty="0" err="1"/>
              <a:t>coumadin</a:t>
            </a:r>
            <a:r>
              <a:rPr lang="en-US" dirty="0"/>
              <a:t> each </a:t>
            </a:r>
            <a:r>
              <a:rPr lang="en-US" dirty="0" err="1"/>
              <a:t>yr</a:t>
            </a:r>
            <a:r>
              <a:rPr lang="en-US" dirty="0"/>
              <a:t> in US</a:t>
            </a:r>
          </a:p>
          <a:p>
            <a:pPr lvl="1"/>
            <a:r>
              <a:rPr lang="en-US" dirty="0"/>
              <a:t>20% are hospitalized within the first 6 months (bleeding)</a:t>
            </a:r>
          </a:p>
          <a:p>
            <a:r>
              <a:rPr lang="en-US" dirty="0"/>
              <a:t>Can we improve warfarin therapy?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70529" y="830286"/>
          <a:ext cx="8857044" cy="584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2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61141">
                <a:tc>
                  <a:txBody>
                    <a:bodyPr/>
                    <a:lstStyle/>
                    <a:p>
                      <a:r>
                        <a:rPr lang="en-US" i="1" u="sng" dirty="0"/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CYP2C9</a:t>
                      </a:r>
                      <a:r>
                        <a:rPr lang="en-US" sz="1400" baseline="0" dirty="0"/>
                        <a:t> and </a:t>
                      </a:r>
                    </a:p>
                    <a:p>
                      <a:r>
                        <a:rPr lang="en-US" sz="1400" baseline="0" dirty="0"/>
                        <a:t>CYP2C9*1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CYP2C9*2</a:t>
                      </a:r>
                      <a:r>
                        <a:rPr lang="en-US" sz="1400" baseline="0" dirty="0"/>
                        <a:t> and </a:t>
                      </a:r>
                    </a:p>
                    <a:p>
                      <a:r>
                        <a:rPr lang="en-US" sz="1400" dirty="0"/>
                        <a:t>CYP2C9*3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CYP2C9*3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CYP2C9*1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r>
                        <a:rPr lang="en-US" sz="1400" baseline="0" dirty="0"/>
                        <a:t>and</a:t>
                      </a:r>
                    </a:p>
                    <a:p>
                      <a:r>
                        <a:rPr lang="en-US" sz="1400" baseline="0" dirty="0"/>
                        <a:t>CYP2C9*3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CYP2C9*1</a:t>
                      </a:r>
                    </a:p>
                    <a:p>
                      <a:r>
                        <a:rPr lang="en-US" sz="1400" dirty="0"/>
                        <a:t>and</a:t>
                      </a:r>
                    </a:p>
                    <a:p>
                      <a:r>
                        <a:rPr lang="en-US" sz="1400" dirty="0"/>
                        <a:t>CYP2C9*2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CYP2C9*2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141">
                <a:tc>
                  <a:txBody>
                    <a:bodyPr/>
                    <a:lstStyle/>
                    <a:p>
                      <a:r>
                        <a:rPr lang="en-US" b="1" i="1" u="sng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Metabolize very well, “extensive</a:t>
                      </a:r>
                      <a:r>
                        <a:rPr lang="en-US" sz="1400" baseline="0" dirty="0"/>
                        <a:t>”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Mutations</a:t>
                      </a:r>
                      <a:r>
                        <a:rPr lang="en-US" sz="1400" baseline="0" dirty="0"/>
                        <a:t> in exons 3 and 7 of CYP2C9.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Homozyg</a:t>
                      </a:r>
                      <a:r>
                        <a:rPr lang="en-US" sz="1400" dirty="0"/>
                        <a:t>.</a:t>
                      </a:r>
                      <a:r>
                        <a:rPr lang="en-US" sz="1400" baseline="0" dirty="0"/>
                        <a:t>, mutation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Heterozyg</a:t>
                      </a:r>
                      <a:r>
                        <a:rPr lang="en-US" sz="1400" dirty="0"/>
                        <a:t>.</a:t>
                      </a:r>
                    </a:p>
                    <a:p>
                      <a:r>
                        <a:rPr lang="en-US" sz="1400" dirty="0"/>
                        <a:t>mutation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Heterozyg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murtation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Homozyg</a:t>
                      </a:r>
                      <a:r>
                        <a:rPr lang="en-US" sz="1400" dirty="0"/>
                        <a:t>. Mutation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141">
                <a:tc>
                  <a:txBody>
                    <a:bodyPr/>
                    <a:lstStyle/>
                    <a:p>
                      <a:r>
                        <a:rPr lang="en-US" b="1" i="1" u="sng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Nomral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Slightly less</a:t>
                      </a:r>
                      <a:r>
                        <a:rPr lang="en-US" sz="1400" baseline="0" dirty="0"/>
                        <a:t> metabolism of warfarin;</a:t>
                      </a:r>
                    </a:p>
                    <a:p>
                      <a:r>
                        <a:rPr lang="en-US" sz="1400" baseline="0" dirty="0"/>
                        <a:t>Increased response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90% reduction of metabolism, Very increase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50-70% reduction in metabolism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50-70% reduction in metabolism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50-70% reduction in metabolism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141">
                <a:tc>
                  <a:txBody>
                    <a:bodyPr/>
                    <a:lstStyle/>
                    <a:p>
                      <a:r>
                        <a:rPr lang="en-US" b="1" i="1" u="sng" dirty="0"/>
                        <a:t>Demographics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%6 whites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1% African Americans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3% Asians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%8</a:t>
                      </a:r>
                      <a:r>
                        <a:rPr lang="en-US" sz="1400" baseline="0" dirty="0"/>
                        <a:t> whites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%1 African Americans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Rare in Asians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4447" y="206058"/>
            <a:ext cx="537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GENETIC POLYMORPHISMS of WARFARIN </a:t>
            </a:r>
          </a:p>
        </p:txBody>
      </p:sp>
    </p:spTree>
    <p:extLst>
      <p:ext uri="{BB962C8B-B14F-4D97-AF65-F5344CB8AC3E}">
        <p14:creationId xmlns:p14="http://schemas.microsoft.com/office/powerpoint/2010/main" val="22627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6" y="381000"/>
            <a:ext cx="8445499" cy="1371600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Pharmacogenetics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280" y="2084294"/>
            <a:ext cx="6949440" cy="4487956"/>
          </a:xfrm>
        </p:spPr>
        <p:txBody>
          <a:bodyPr>
            <a:normAutofit/>
          </a:bodyPr>
          <a:lstStyle/>
          <a:p>
            <a:r>
              <a:rPr lang="en-US" dirty="0" err="1"/>
              <a:t>Pharmacogenetics</a:t>
            </a:r>
            <a:endParaRPr lang="en-US" dirty="0"/>
          </a:p>
          <a:p>
            <a:pPr lvl="1"/>
            <a:r>
              <a:rPr lang="en-US" sz="2800" dirty="0"/>
              <a:t>Specific genes or group of genes</a:t>
            </a:r>
          </a:p>
          <a:p>
            <a:endParaRPr lang="en-US" dirty="0"/>
          </a:p>
          <a:p>
            <a:r>
              <a:rPr lang="en-US" dirty="0"/>
              <a:t>Pharmacogenomics</a:t>
            </a:r>
          </a:p>
          <a:p>
            <a:pPr lvl="1"/>
            <a:r>
              <a:rPr lang="en-US" sz="2800" dirty="0"/>
              <a:t>Whole genome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MAIN POINT:  Everyone has a different genetic makeup which affects an individual’s response to drugs. </a:t>
            </a:r>
          </a:p>
        </p:txBody>
      </p:sp>
    </p:spTree>
    <p:extLst>
      <p:ext uri="{BB962C8B-B14F-4D97-AF65-F5344CB8AC3E}">
        <p14:creationId xmlns:p14="http://schemas.microsoft.com/office/powerpoint/2010/main" val="12032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8905886" cy="1371600"/>
          </a:xfrm>
        </p:spPr>
        <p:txBody>
          <a:bodyPr>
            <a:normAutofit/>
          </a:bodyPr>
          <a:lstStyle/>
          <a:p>
            <a:r>
              <a:rPr lang="en-US" dirty="0"/>
              <a:t>Warfarin Target 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Warfarin’s Target VKOR (Vitamin K 2,3 –epoxide </a:t>
            </a:r>
            <a:r>
              <a:rPr lang="en-US" dirty="0" err="1"/>
              <a:t>reductase</a:t>
            </a:r>
            <a:r>
              <a:rPr lang="en-US" dirty="0"/>
              <a:t>)</a:t>
            </a:r>
          </a:p>
          <a:p>
            <a:r>
              <a:rPr lang="en-US" dirty="0"/>
              <a:t>Warfarin inhibits VKOR to reduce </a:t>
            </a:r>
            <a:r>
              <a:rPr lang="en-US" dirty="0" err="1"/>
              <a:t>Vit</a:t>
            </a:r>
            <a:r>
              <a:rPr lang="en-US" dirty="0"/>
              <a:t> K dependent clotting factors (thin blood) produced in liver</a:t>
            </a:r>
          </a:p>
          <a:p>
            <a:r>
              <a:rPr lang="en-US" dirty="0"/>
              <a:t>Patients with VKORC1* variant will require less warfarin </a:t>
            </a:r>
          </a:p>
          <a:p>
            <a:pPr lvl="1"/>
            <a:r>
              <a:rPr lang="en-US" dirty="0"/>
              <a:t>Higher affinity for Warfarin (lessen requirements)</a:t>
            </a:r>
          </a:p>
          <a:p>
            <a:r>
              <a:rPr lang="en-US" dirty="0"/>
              <a:t> 25% of the polymorphisms in the VKORC1</a:t>
            </a:r>
          </a:p>
        </p:txBody>
      </p:sp>
    </p:spTree>
    <p:extLst>
      <p:ext uri="{BB962C8B-B14F-4D97-AF65-F5344CB8AC3E}">
        <p14:creationId xmlns:p14="http://schemas.microsoft.com/office/powerpoint/2010/main" val="9271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580" y="5209639"/>
            <a:ext cx="1856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VIT K </a:t>
            </a:r>
          </a:p>
          <a:p>
            <a:pPr algn="ctr"/>
            <a:r>
              <a:rPr lang="en-US" sz="2400" dirty="0"/>
              <a:t>Consumption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132" y="5128950"/>
            <a:ext cx="3029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Activation of VIT K </a:t>
            </a:r>
          </a:p>
          <a:p>
            <a:pPr algn="ctr"/>
            <a:r>
              <a:rPr lang="en-US" sz="2400" dirty="0"/>
              <a:t>Liver Factors 2, 7, 9, 10</a:t>
            </a:r>
          </a:p>
        </p:txBody>
      </p:sp>
      <p:sp>
        <p:nvSpPr>
          <p:cNvPr id="4" name="U-Turn Arrow 3"/>
          <p:cNvSpPr/>
          <p:nvPr/>
        </p:nvSpPr>
        <p:spPr>
          <a:xfrm>
            <a:off x="3087008" y="4087733"/>
            <a:ext cx="5828715" cy="944247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0131" y="3227632"/>
            <a:ext cx="351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VKOR</a:t>
            </a:r>
          </a:p>
          <a:p>
            <a:r>
              <a:rPr lang="en-US" dirty="0"/>
              <a:t>(Vitamin K 2,3 – epoxide </a:t>
            </a:r>
            <a:r>
              <a:rPr lang="en-US" dirty="0" err="1"/>
              <a:t>reductase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526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580" y="5209639"/>
            <a:ext cx="1856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VIT K </a:t>
            </a:r>
          </a:p>
          <a:p>
            <a:pPr algn="ctr"/>
            <a:r>
              <a:rPr lang="en-US" sz="2400" dirty="0"/>
              <a:t>Consumption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132" y="5128950"/>
            <a:ext cx="3029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Activation of VIT K </a:t>
            </a:r>
          </a:p>
          <a:p>
            <a:pPr algn="ctr"/>
            <a:r>
              <a:rPr lang="en-US" sz="2400" dirty="0"/>
              <a:t>Liver Factors 2, 7, 9, 10</a:t>
            </a:r>
          </a:p>
        </p:txBody>
      </p:sp>
      <p:sp>
        <p:nvSpPr>
          <p:cNvPr id="4" name="U-Turn Arrow 3"/>
          <p:cNvSpPr/>
          <p:nvPr/>
        </p:nvSpPr>
        <p:spPr>
          <a:xfrm>
            <a:off x="3087008" y="4087733"/>
            <a:ext cx="5828715" cy="944247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0131" y="3227632"/>
            <a:ext cx="351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VKOR</a:t>
            </a:r>
          </a:p>
          <a:p>
            <a:r>
              <a:rPr lang="en-US" dirty="0"/>
              <a:t>(Vitamin K 2,3 – epoxide </a:t>
            </a:r>
            <a:r>
              <a:rPr lang="en-US" dirty="0" err="1"/>
              <a:t>reductase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1269" y="602365"/>
            <a:ext cx="1347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Warfarin </a:t>
            </a:r>
          </a:p>
        </p:txBody>
      </p:sp>
      <p:sp>
        <p:nvSpPr>
          <p:cNvPr id="7" name="Down Arrow 6"/>
          <p:cNvSpPr/>
          <p:nvPr/>
        </p:nvSpPr>
        <p:spPr>
          <a:xfrm>
            <a:off x="5643176" y="1172169"/>
            <a:ext cx="553565" cy="17745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301269" y="2819210"/>
            <a:ext cx="1335069" cy="1268522"/>
          </a:xfrm>
          <a:prstGeom prst="line">
            <a:avLst/>
          </a:prstGeom>
          <a:ln w="9525" cmpd="sng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01268" y="2819210"/>
            <a:ext cx="1216198" cy="1268522"/>
          </a:xfrm>
          <a:prstGeom prst="line">
            <a:avLst/>
          </a:prstGeom>
          <a:ln w="9525" cmpd="sng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580" y="5209639"/>
            <a:ext cx="1856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VIT K </a:t>
            </a:r>
          </a:p>
          <a:p>
            <a:pPr algn="ctr"/>
            <a:r>
              <a:rPr lang="en-US" sz="2400" dirty="0"/>
              <a:t>Consumption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132" y="5128950"/>
            <a:ext cx="3029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Activation of VIT K </a:t>
            </a:r>
          </a:p>
          <a:p>
            <a:pPr algn="ctr"/>
            <a:r>
              <a:rPr lang="en-US" sz="2400" dirty="0"/>
              <a:t>Liver Factors 2, 7, 9, 10</a:t>
            </a:r>
          </a:p>
        </p:txBody>
      </p:sp>
      <p:sp>
        <p:nvSpPr>
          <p:cNvPr id="4" name="U-Turn Arrow 3"/>
          <p:cNvSpPr/>
          <p:nvPr/>
        </p:nvSpPr>
        <p:spPr>
          <a:xfrm>
            <a:off x="3087008" y="4087733"/>
            <a:ext cx="5828715" cy="944247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5974" y="3227632"/>
            <a:ext cx="3682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VKORC1*</a:t>
            </a:r>
            <a:endParaRPr lang="en-US" dirty="0"/>
          </a:p>
          <a:p>
            <a:pPr algn="ctr"/>
            <a:r>
              <a:rPr lang="en-US" dirty="0"/>
              <a:t>* (Vitamin K 2,3 – epoxide </a:t>
            </a:r>
            <a:r>
              <a:rPr lang="en-US" dirty="0" err="1"/>
              <a:t>reductase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1269" y="602365"/>
            <a:ext cx="2753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Warfarin (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>
                <a:sym typeface="Wingdings"/>
              </a:rPr>
              <a:t> affinity)</a:t>
            </a: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5643176" y="1172169"/>
            <a:ext cx="553565" cy="17745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301269" y="2819210"/>
            <a:ext cx="1335069" cy="1268522"/>
          </a:xfrm>
          <a:prstGeom prst="line">
            <a:avLst/>
          </a:prstGeom>
          <a:ln w="76200" cmpd="sng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01268" y="2819210"/>
            <a:ext cx="1216198" cy="1365496"/>
          </a:xfrm>
          <a:prstGeom prst="line">
            <a:avLst/>
          </a:prstGeom>
          <a:ln w="76200" cmpd="sng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12726" y="6488668"/>
            <a:ext cx="476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Decreased Dose Requirements = Less II, VII, IX, X </a:t>
            </a:r>
          </a:p>
        </p:txBody>
      </p:sp>
    </p:spTree>
    <p:extLst>
      <p:ext uri="{BB962C8B-B14F-4D97-AF65-F5344CB8AC3E}">
        <p14:creationId xmlns:p14="http://schemas.microsoft.com/office/powerpoint/2010/main" val="4607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and Warfarin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472" y="2084294"/>
            <a:ext cx="8352319" cy="4444034"/>
          </a:xfrm>
        </p:spPr>
        <p:txBody>
          <a:bodyPr>
            <a:normAutofit/>
          </a:bodyPr>
          <a:lstStyle/>
          <a:p>
            <a:r>
              <a:rPr lang="en-US" dirty="0"/>
              <a:t>FDA has approved 4 Warfarin </a:t>
            </a:r>
            <a:r>
              <a:rPr lang="en-US" dirty="0" err="1"/>
              <a:t>pharmacogenetic</a:t>
            </a:r>
            <a:r>
              <a:rPr lang="en-US" dirty="0"/>
              <a:t> test kits</a:t>
            </a:r>
          </a:p>
          <a:p>
            <a:r>
              <a:rPr lang="en-US" dirty="0"/>
              <a:t>More payers willing to fund genetic testing</a:t>
            </a:r>
          </a:p>
          <a:p>
            <a:r>
              <a:rPr lang="en-US" dirty="0"/>
              <a:t>Current FDA label </a:t>
            </a:r>
          </a:p>
          <a:p>
            <a:pPr lvl="1"/>
            <a:r>
              <a:rPr lang="en-US" dirty="0"/>
              <a:t>Dose requirements are influenced CYP2C9 and VKORC1</a:t>
            </a:r>
          </a:p>
          <a:p>
            <a:pPr lvl="1"/>
            <a:r>
              <a:rPr lang="en-US" dirty="0"/>
              <a:t>Genetic Tests can assist in selecting starting dose</a:t>
            </a:r>
          </a:p>
          <a:p>
            <a:pPr lvl="1"/>
            <a:r>
              <a:rPr lang="en-US" dirty="0"/>
              <a:t>Product label includes a table of expected therapeutic warfarin doses based CYP2C9 and VKORC1 genotypes</a:t>
            </a:r>
          </a:p>
          <a:p>
            <a:r>
              <a:rPr lang="en-US" dirty="0"/>
              <a:t>Several Studies underway to further reinforce genetic testing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Clopidogrel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441" y="2084294"/>
            <a:ext cx="8238350" cy="4509154"/>
          </a:xfrm>
        </p:spPr>
        <p:txBody>
          <a:bodyPr>
            <a:normAutofit/>
          </a:bodyPr>
          <a:lstStyle/>
          <a:p>
            <a:r>
              <a:rPr lang="en-US" dirty="0"/>
              <a:t>Taken by 40 million patients worldwide</a:t>
            </a:r>
          </a:p>
          <a:p>
            <a:r>
              <a:rPr lang="en-US" dirty="0"/>
              <a:t>Used to prevent thrombotic events </a:t>
            </a:r>
          </a:p>
          <a:p>
            <a:r>
              <a:rPr lang="en-US" dirty="0" err="1"/>
              <a:t>Prodrug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Converted by CYP2C19</a:t>
            </a:r>
          </a:p>
          <a:p>
            <a:pPr lvl="1"/>
            <a:r>
              <a:rPr lang="en-US" dirty="0"/>
              <a:t>recurrent cardiovascular events due to polymorphisms in CYP2C19 (loss of function alleles</a:t>
            </a:r>
            <a:r>
              <a:rPr lang="en-US"/>
              <a:t>)  </a:t>
            </a:r>
            <a:endParaRPr lang="en-US" dirty="0"/>
          </a:p>
          <a:p>
            <a:r>
              <a:rPr lang="en-US" dirty="0"/>
              <a:t>Demographics: 24% whites, 18% Hispanics, 33% African Americans, and 50% Asians</a:t>
            </a:r>
          </a:p>
          <a:p>
            <a:r>
              <a:rPr lang="en-US" dirty="0"/>
              <a:t>3-4%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479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Plavix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315" y="2084294"/>
            <a:ext cx="8450008" cy="4773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A. 227 Cardiac patients</a:t>
            </a:r>
          </a:p>
          <a:p>
            <a:pPr lvl="1"/>
            <a:r>
              <a:rPr lang="en-US" dirty="0"/>
              <a:t>21% w/ variant  CYP2C19 had cardiovascular ischemic event or died during 1 year follow up compared with 10% of those with normal CYP2C19</a:t>
            </a:r>
          </a:p>
          <a:p>
            <a:pPr marL="0" indent="0">
              <a:buNone/>
            </a:pPr>
            <a:r>
              <a:rPr lang="en-US" dirty="0"/>
              <a:t>B. 12 </a:t>
            </a:r>
            <a:r>
              <a:rPr lang="en-US" dirty="0" err="1"/>
              <a:t>yr</a:t>
            </a:r>
            <a:r>
              <a:rPr lang="en-US" dirty="0"/>
              <a:t> prospective study; 300 Cardiac patients </a:t>
            </a:r>
          </a:p>
          <a:p>
            <a:pPr lvl="1"/>
            <a:r>
              <a:rPr lang="en-US" dirty="0"/>
              <a:t>Used CV death, nonfatal MI, and urgent coronary revascularization as end points. Concluded that </a:t>
            </a:r>
            <a:r>
              <a:rPr lang="en-US" b="1" dirty="0">
                <a:solidFill>
                  <a:srgbClr val="FF0000"/>
                </a:solidFill>
              </a:rPr>
              <a:t>CYP2C19 was only independent predictor</a:t>
            </a:r>
          </a:p>
          <a:p>
            <a:r>
              <a:rPr lang="en-US" dirty="0"/>
              <a:t>More Testing Being Done</a:t>
            </a:r>
          </a:p>
          <a:p>
            <a:r>
              <a:rPr lang="en-US" dirty="0"/>
              <a:t>Current FDA boxed warning states that poor CYP2C19 metabolizers may not benefit from the drug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Joint endeavor by specialty pharmaceutical manufacturer </a:t>
            </a:r>
            <a:r>
              <a:rPr lang="en-US" b="1" dirty="0" err="1"/>
              <a:t>Pacira</a:t>
            </a:r>
            <a:r>
              <a:rPr lang="en-US" b="1" dirty="0"/>
              <a:t> Pharmaceuticals </a:t>
            </a:r>
            <a:r>
              <a:rPr lang="en-US" dirty="0"/>
              <a:t>and therapeutic management firm </a:t>
            </a:r>
            <a:r>
              <a:rPr lang="en-US" b="1" dirty="0" err="1"/>
              <a:t>GeneAlign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Identify</a:t>
            </a:r>
            <a:r>
              <a:rPr lang="en-US" dirty="0"/>
              <a:t> preoperative </a:t>
            </a:r>
            <a:r>
              <a:rPr lang="en-US" b="1" dirty="0"/>
              <a:t>patients</a:t>
            </a:r>
            <a:r>
              <a:rPr lang="en-US" dirty="0"/>
              <a:t> who may be predisposed to developing </a:t>
            </a:r>
            <a:r>
              <a:rPr lang="en-US" b="1" dirty="0"/>
              <a:t>dependence on opioid analgesics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Specific guidance on opioid selection will be given with regard to metabolic phenotype CYP (hepatic cytochrome P450) 2D6 and others, as well as regarding response gene phenotypes </a:t>
            </a:r>
            <a:r>
              <a:rPr lang="en-US" i="1" dirty="0"/>
              <a:t>OPRM1</a:t>
            </a:r>
            <a:r>
              <a:rPr lang="en-US" dirty="0"/>
              <a:t> (mu-opioid receptor)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5058" y="6457890"/>
            <a:ext cx="8672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Anesthesiology News May 2017</a:t>
            </a:r>
          </a:p>
          <a:p>
            <a:pPr algn="ctr"/>
            <a:r>
              <a:rPr lang="en-US" sz="1000" dirty="0"/>
              <a:t>http://</a:t>
            </a:r>
            <a:r>
              <a:rPr lang="en-US" sz="1000" dirty="0" err="1"/>
              <a:t>www.anesthesiologynews.com</a:t>
            </a:r>
            <a:r>
              <a:rPr lang="en-US" sz="1000" dirty="0"/>
              <a:t>/Pain-Medicine/Article/05-17/Companies-Collaborate-To-Reduce-Postsurgical-Opioid-Dependence/41245/</a:t>
            </a:r>
            <a:r>
              <a:rPr lang="en-US" sz="1000" dirty="0" err="1"/>
              <a:t>ses</a:t>
            </a:r>
            <a:r>
              <a:rPr lang="en-US" sz="1000" dirty="0"/>
              <a:t>=</a:t>
            </a:r>
            <a:r>
              <a:rPr lang="en-US" sz="1000" dirty="0" err="1"/>
              <a:t>ogst?enl</a:t>
            </a:r>
            <a:r>
              <a:rPr lang="en-US" sz="1000" dirty="0"/>
              <a:t>=true</a:t>
            </a:r>
          </a:p>
        </p:txBody>
      </p:sp>
    </p:spTree>
    <p:extLst>
      <p:ext uri="{BB962C8B-B14F-4D97-AF65-F5344CB8AC3E}">
        <p14:creationId xmlns:p14="http://schemas.microsoft.com/office/powerpoint/2010/main" val="38150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 Partners with Private Company on Genetic Tests</a:t>
            </a:r>
          </a:p>
          <a:p>
            <a:endParaRPr lang="en-US" dirty="0"/>
          </a:p>
          <a:p>
            <a:r>
              <a:rPr lang="en-US" dirty="0"/>
              <a:t>$25 million dollar donation from philanthropist </a:t>
            </a:r>
          </a:p>
          <a:p>
            <a:endParaRPr lang="en-US" dirty="0"/>
          </a:p>
          <a:p>
            <a:r>
              <a:rPr lang="en-US" dirty="0"/>
              <a:t>Provide testing to &gt; 250,000 veterans </a:t>
            </a:r>
          </a:p>
          <a:p>
            <a:endParaRPr lang="en-US" dirty="0"/>
          </a:p>
          <a:p>
            <a:r>
              <a:rPr lang="en-US" dirty="0"/>
              <a:t>More therapeutic drug dosages – specifically targeting antidepressants, anticoagulants and opioids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7286" y="6596390"/>
            <a:ext cx="1786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USA TODAY March 13, 2019</a:t>
            </a:r>
          </a:p>
        </p:txBody>
      </p:sp>
    </p:spTree>
    <p:extLst>
      <p:ext uri="{BB962C8B-B14F-4D97-AF65-F5344CB8AC3E}">
        <p14:creationId xmlns:p14="http://schemas.microsoft.com/office/powerpoint/2010/main" val="15286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677" y="226105"/>
            <a:ext cx="5549869" cy="1371600"/>
          </a:xfrm>
        </p:spPr>
        <p:txBody>
          <a:bodyPr>
            <a:normAutofit/>
          </a:bodyPr>
          <a:lstStyle/>
          <a:p>
            <a:r>
              <a:rPr lang="en-US" dirty="0"/>
              <a:t>Show me the money!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534" y="1652739"/>
            <a:ext cx="7268633" cy="4525963"/>
          </a:xfrm>
        </p:spPr>
        <p:txBody>
          <a:bodyPr>
            <a:normAutofit/>
          </a:bodyPr>
          <a:lstStyle/>
          <a:p>
            <a:r>
              <a:rPr lang="en-US" dirty="0"/>
              <a:t>Not well documented/published</a:t>
            </a:r>
          </a:p>
          <a:p>
            <a:r>
              <a:rPr lang="en-US" dirty="0"/>
              <a:t>Pre-op testing in US is $3-18 </a:t>
            </a:r>
            <a:r>
              <a:rPr lang="en-US" dirty="0" err="1"/>
              <a:t>bil</a:t>
            </a:r>
            <a:r>
              <a:rPr lang="en-US" dirty="0"/>
              <a:t> annually</a:t>
            </a:r>
          </a:p>
          <a:p>
            <a:r>
              <a:rPr lang="en-US" dirty="0"/>
              <a:t>MH </a:t>
            </a:r>
            <a:r>
              <a:rPr lang="en-US" dirty="0" err="1"/>
              <a:t>hal</a:t>
            </a:r>
            <a:r>
              <a:rPr lang="en-US" dirty="0"/>
              <a:t>/</a:t>
            </a:r>
            <a:r>
              <a:rPr lang="en-US" dirty="0" err="1"/>
              <a:t>caf</a:t>
            </a:r>
            <a:r>
              <a:rPr lang="en-US" dirty="0"/>
              <a:t> test $6,000  </a:t>
            </a:r>
          </a:p>
          <a:p>
            <a:r>
              <a:rPr lang="en-US" dirty="0"/>
              <a:t>MH genetic testing $800</a:t>
            </a:r>
          </a:p>
          <a:p>
            <a:r>
              <a:rPr lang="en-US" dirty="0"/>
              <a:t>Testing does cost money, but…</a:t>
            </a:r>
          </a:p>
          <a:p>
            <a:pPr lvl="1"/>
            <a:r>
              <a:rPr lang="en-US" dirty="0"/>
              <a:t>55.14% problems prevented</a:t>
            </a:r>
          </a:p>
          <a:p>
            <a:pPr lvl="1"/>
            <a:r>
              <a:rPr lang="en-US" dirty="0"/>
              <a:t>59.3% reduced cost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3855"/>
            <a:ext cx="2552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0"/>
            <a:ext cx="7543800" cy="1371600"/>
          </a:xfrm>
        </p:spPr>
        <p:txBody>
          <a:bodyPr>
            <a:normAutofit/>
          </a:bodyPr>
          <a:lstStyle/>
          <a:p>
            <a:r>
              <a:rPr lang="en-US" sz="4800" dirty="0"/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461605"/>
            <a:ext cx="4509927" cy="4969506"/>
          </a:xfrm>
        </p:spPr>
        <p:txBody>
          <a:bodyPr>
            <a:normAutofit/>
          </a:bodyPr>
          <a:lstStyle/>
          <a:p>
            <a:r>
              <a:rPr lang="en-US" dirty="0"/>
              <a:t>Adverse Drug Reactions</a:t>
            </a:r>
          </a:p>
          <a:p>
            <a:pPr lvl="1"/>
            <a:r>
              <a:rPr lang="en-US" sz="2800" dirty="0"/>
              <a:t>2.2 million serious events </a:t>
            </a:r>
          </a:p>
          <a:p>
            <a:pPr lvl="1"/>
            <a:r>
              <a:rPr lang="en-US" sz="2800" dirty="0"/>
              <a:t>106,000 deaths</a:t>
            </a:r>
          </a:p>
          <a:p>
            <a:pPr lvl="1"/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leading cause of death</a:t>
            </a:r>
          </a:p>
          <a:p>
            <a:pPr lvl="1"/>
            <a:r>
              <a:rPr lang="en-US" sz="2800" dirty="0"/>
              <a:t>#1 cause of death for hospitalized patients </a:t>
            </a:r>
          </a:p>
          <a:p>
            <a:r>
              <a:rPr lang="en-US" dirty="0"/>
              <a:t>Cost</a:t>
            </a:r>
          </a:p>
          <a:p>
            <a:pPr lvl="1"/>
            <a:r>
              <a:rPr lang="en-US" sz="2800" dirty="0"/>
              <a:t>$136 billion per year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43" y="2348482"/>
            <a:ext cx="3623347" cy="29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4111"/>
            <a:ext cx="8981187" cy="1371600"/>
          </a:xfrm>
        </p:spPr>
        <p:txBody>
          <a:bodyPr>
            <a:normAutofit/>
          </a:bodyPr>
          <a:lstStyle/>
          <a:p>
            <a:r>
              <a:rPr lang="en-US" dirty="0"/>
              <a:t>The Future of </a:t>
            </a:r>
            <a:r>
              <a:rPr lang="en-US" dirty="0" err="1"/>
              <a:t>Pharmacogenetics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05100" y="1921574"/>
            <a:ext cx="2743200" cy="903287"/>
          </a:xfrm>
        </p:spPr>
        <p:txBody>
          <a:bodyPr/>
          <a:lstStyle/>
          <a:p>
            <a:r>
              <a:rPr lang="en-US" dirty="0"/>
              <a:t>Positive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82190" y="2971800"/>
            <a:ext cx="3909011" cy="3654208"/>
          </a:xfrm>
        </p:spPr>
        <p:txBody>
          <a:bodyPr>
            <a:normAutofit/>
          </a:bodyPr>
          <a:lstStyle/>
          <a:p>
            <a:r>
              <a:rPr lang="en-US" sz="2000" dirty="0"/>
              <a:t>Excellent potential for a tailor-made anesthetic </a:t>
            </a:r>
          </a:p>
          <a:p>
            <a:r>
              <a:rPr lang="en-US" sz="2000" dirty="0"/>
              <a:t>Individualized medicine</a:t>
            </a:r>
          </a:p>
          <a:p>
            <a:r>
              <a:rPr lang="en-US" sz="2000" dirty="0"/>
              <a:t>Patient Satisfaction</a:t>
            </a:r>
          </a:p>
          <a:p>
            <a:r>
              <a:rPr lang="en-US" sz="2000" dirty="0"/>
              <a:t>Decreased ADRs</a:t>
            </a:r>
          </a:p>
          <a:p>
            <a:r>
              <a:rPr lang="en-US" sz="2000" dirty="0"/>
              <a:t>Improve Drug efficacy</a:t>
            </a:r>
          </a:p>
          <a:p>
            <a:r>
              <a:rPr lang="en-US" sz="2000" dirty="0"/>
              <a:t>Financial 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3006" y="1872474"/>
            <a:ext cx="2743200" cy="903287"/>
          </a:xfrm>
        </p:spPr>
        <p:txBody>
          <a:bodyPr/>
          <a:lstStyle/>
          <a:p>
            <a:r>
              <a:rPr lang="en-US" dirty="0"/>
              <a:t>Negative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0106" y="2971800"/>
            <a:ext cx="3865810" cy="3654209"/>
          </a:xfrm>
        </p:spPr>
        <p:txBody>
          <a:bodyPr>
            <a:normAutofit/>
          </a:bodyPr>
          <a:lstStyle/>
          <a:p>
            <a:r>
              <a:rPr lang="en-US" sz="2000" dirty="0"/>
              <a:t>Legal &amp; ethical considerations</a:t>
            </a:r>
          </a:p>
          <a:p>
            <a:r>
              <a:rPr lang="en-US" sz="2000" dirty="0"/>
              <a:t>Financial concerns</a:t>
            </a:r>
          </a:p>
          <a:p>
            <a:r>
              <a:rPr lang="en-US" sz="2000" dirty="0"/>
              <a:t>More research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981" y="4635764"/>
            <a:ext cx="2663206" cy="19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0300" y="2579444"/>
            <a:ext cx="2577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5714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55399"/>
            <a:ext cx="7543800" cy="921409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970" y="976808"/>
            <a:ext cx="8889605" cy="5665481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600" dirty="0" err="1"/>
              <a:t>Ama</a:t>
            </a:r>
            <a:r>
              <a:rPr lang="en-US" sz="1600" dirty="0"/>
              <a:t> T, </a:t>
            </a:r>
            <a:r>
              <a:rPr lang="en-US" sz="1600" dirty="0" err="1"/>
              <a:t>Bounmythavong</a:t>
            </a:r>
            <a:r>
              <a:rPr lang="en-US" sz="1600" dirty="0"/>
              <a:t> S, Blaze J, Weismann M, </a:t>
            </a:r>
            <a:r>
              <a:rPr lang="en-US" sz="1600" dirty="0" err="1"/>
              <a:t>Marienau</a:t>
            </a:r>
            <a:r>
              <a:rPr lang="en-US" sz="1600" dirty="0"/>
              <a:t> M, Nicholson W. Implications of Pharmacogenomics for Anesthesia Providers. </a:t>
            </a:r>
            <a:r>
              <a:rPr lang="en-US" sz="1600" i="1" dirty="0"/>
              <a:t>AANA </a:t>
            </a:r>
            <a:r>
              <a:rPr lang="en-US" sz="1600" i="1" dirty="0" err="1"/>
              <a:t>Jounrnal</a:t>
            </a:r>
            <a:r>
              <a:rPr lang="en-US" sz="1600" i="1" dirty="0"/>
              <a:t>.</a:t>
            </a:r>
            <a:r>
              <a:rPr lang="en-US" sz="1600" dirty="0"/>
              <a:t> 2010; 78 (5): 393-399</a:t>
            </a:r>
          </a:p>
          <a:p>
            <a:pPr>
              <a:buAutoNum type="arabicPeriod"/>
            </a:pPr>
            <a:r>
              <a:rPr lang="en-US" sz="1600" dirty="0" err="1"/>
              <a:t>Lotsch</a:t>
            </a:r>
            <a:r>
              <a:rPr lang="en-US" sz="1600" dirty="0"/>
              <a:t> J, </a:t>
            </a:r>
            <a:r>
              <a:rPr lang="en-US" sz="1600" dirty="0" err="1"/>
              <a:t>Skarke</a:t>
            </a:r>
            <a:r>
              <a:rPr lang="en-US" sz="1600" dirty="0"/>
              <a:t> C, </a:t>
            </a:r>
            <a:r>
              <a:rPr lang="en-US" sz="1600" dirty="0" err="1"/>
              <a:t>Jurgen</a:t>
            </a:r>
            <a:r>
              <a:rPr lang="en-US" sz="1600" dirty="0"/>
              <a:t> L., </a:t>
            </a:r>
            <a:r>
              <a:rPr lang="en-US" sz="1600" dirty="0" err="1"/>
              <a:t>Geisslinger</a:t>
            </a:r>
            <a:r>
              <a:rPr lang="en-US" sz="1600" dirty="0"/>
              <a:t> G. Genetic predictors of the clinical response to opioid analgesics: clinical utility and future perspectives. </a:t>
            </a:r>
            <a:r>
              <a:rPr lang="en-US" sz="1600" i="1" dirty="0"/>
              <a:t>Clinical Pharmacokinetics. </a:t>
            </a:r>
            <a:r>
              <a:rPr lang="en-US" sz="1600" dirty="0"/>
              <a:t>2004; 43 (14): 983-1013</a:t>
            </a:r>
          </a:p>
          <a:p>
            <a:pPr>
              <a:buAutoNum type="arabicPeriod"/>
            </a:pPr>
            <a:r>
              <a:rPr lang="en-US" sz="1600" dirty="0" err="1"/>
              <a:t>Iohom</a:t>
            </a:r>
            <a:r>
              <a:rPr lang="en-US" sz="1600" dirty="0"/>
              <a:t> G, Fitzgerald D, Cunningham AJ. Principals of </a:t>
            </a:r>
            <a:r>
              <a:rPr lang="en-US" sz="1600" dirty="0" err="1"/>
              <a:t>pharmacogenetics</a:t>
            </a:r>
            <a:r>
              <a:rPr lang="en-US" sz="1600" dirty="0"/>
              <a:t>: implications for the </a:t>
            </a:r>
            <a:r>
              <a:rPr lang="en-US" sz="1600" dirty="0" err="1"/>
              <a:t>anaesthetist</a:t>
            </a:r>
            <a:r>
              <a:rPr lang="en-US" sz="1600" dirty="0"/>
              <a:t>. </a:t>
            </a:r>
            <a:r>
              <a:rPr lang="en-US" sz="1600" i="1" dirty="0"/>
              <a:t>Br J </a:t>
            </a:r>
            <a:r>
              <a:rPr lang="en-US" sz="1600" i="1" dirty="0" err="1"/>
              <a:t>Anaesth</a:t>
            </a:r>
            <a:r>
              <a:rPr lang="en-US" sz="1600" i="1" dirty="0"/>
              <a:t>. </a:t>
            </a:r>
            <a:r>
              <a:rPr lang="en-US" sz="1600" dirty="0"/>
              <a:t>2004; 93 (3): 440-450.</a:t>
            </a:r>
          </a:p>
          <a:p>
            <a:pPr>
              <a:buAutoNum type="arabicPeriod"/>
            </a:pPr>
            <a:r>
              <a:rPr lang="en-US" sz="1600" dirty="0"/>
              <a:t>Streetman DS. Emergence and evolution of </a:t>
            </a:r>
            <a:r>
              <a:rPr lang="en-US" sz="1600" dirty="0" err="1"/>
              <a:t>pharmacogenetics</a:t>
            </a:r>
            <a:r>
              <a:rPr lang="en-US" sz="1600" dirty="0"/>
              <a:t> and pharmacogenomics in clinical pharmacy over the last 40 years. </a:t>
            </a:r>
            <a:r>
              <a:rPr lang="en-US" sz="1600" i="1" dirty="0"/>
              <a:t>Ann </a:t>
            </a:r>
            <a:r>
              <a:rPr lang="en-US" sz="1600" i="1" dirty="0" err="1"/>
              <a:t>Pharmacother</a:t>
            </a:r>
            <a:r>
              <a:rPr lang="en-US" sz="1600" i="1" dirty="0"/>
              <a:t>. </a:t>
            </a:r>
            <a:r>
              <a:rPr lang="en-US" sz="1600" dirty="0"/>
              <a:t>2007; 41 (12): 2038-2041</a:t>
            </a:r>
          </a:p>
          <a:p>
            <a:pPr>
              <a:buAutoNum type="arabicPeriod"/>
            </a:pPr>
            <a:r>
              <a:rPr lang="en-US" sz="1600" dirty="0" err="1"/>
              <a:t>Kalow</a:t>
            </a:r>
            <a:r>
              <a:rPr lang="en-US" sz="1600" dirty="0"/>
              <a:t> W. Human pharmacogenomics: the development of a science. </a:t>
            </a:r>
            <a:r>
              <a:rPr lang="en-US" sz="1600" i="1" dirty="0"/>
              <a:t>Hum Genomics. </a:t>
            </a:r>
            <a:r>
              <a:rPr lang="en-US" sz="1600" dirty="0"/>
              <a:t>2004; 1 (5): 375-380. </a:t>
            </a:r>
          </a:p>
          <a:p>
            <a:pPr>
              <a:buAutoNum type="arabicPeriod"/>
            </a:pPr>
            <a:r>
              <a:rPr lang="en-US" sz="1600" dirty="0" err="1"/>
              <a:t>Motulsky</a:t>
            </a:r>
            <a:r>
              <a:rPr lang="en-US" sz="1600" dirty="0"/>
              <a:t> AG. Drug reactions, enzymes, and biochemical genetics. </a:t>
            </a:r>
            <a:r>
              <a:rPr lang="en-US" sz="1600" i="1" dirty="0"/>
              <a:t>JAMA. </a:t>
            </a:r>
            <a:r>
              <a:rPr lang="en-US" sz="1600" dirty="0"/>
              <a:t>1957; 165 (3): 835-837</a:t>
            </a:r>
          </a:p>
          <a:p>
            <a:pPr>
              <a:buAutoNum type="arabicPeriod"/>
            </a:pPr>
            <a:r>
              <a:rPr lang="en-US" sz="1600" dirty="0" err="1"/>
              <a:t>Weinshilboum</a:t>
            </a:r>
            <a:r>
              <a:rPr lang="en-US" sz="1600" dirty="0"/>
              <a:t> R. Inheritance and drug response. </a:t>
            </a:r>
            <a:r>
              <a:rPr lang="en-US" sz="1600" i="1" dirty="0"/>
              <a:t>N </a:t>
            </a:r>
            <a:r>
              <a:rPr lang="en-US" sz="1600" i="1" dirty="0" err="1"/>
              <a:t>Engl</a:t>
            </a:r>
            <a:r>
              <a:rPr lang="en-US" sz="1600" i="1" dirty="0"/>
              <a:t> J Med. </a:t>
            </a:r>
            <a:r>
              <a:rPr lang="en-US" sz="1600" dirty="0"/>
              <a:t>2003. 348(6):529-537.</a:t>
            </a:r>
          </a:p>
          <a:p>
            <a:pPr>
              <a:buAutoNum type="arabicPeriod"/>
            </a:pPr>
            <a:r>
              <a:rPr lang="en-US" sz="1600" dirty="0" err="1"/>
              <a:t>Wilkson</a:t>
            </a:r>
            <a:r>
              <a:rPr lang="en-US" sz="1600" dirty="0"/>
              <a:t> GR. Drug metabolism and variability among patients in drug response. </a:t>
            </a:r>
            <a:r>
              <a:rPr lang="en-US" sz="1600" i="1" dirty="0"/>
              <a:t>N </a:t>
            </a:r>
            <a:r>
              <a:rPr lang="en-US" sz="1600" i="1" dirty="0" err="1"/>
              <a:t>Engl</a:t>
            </a:r>
            <a:r>
              <a:rPr lang="en-US" sz="1600" i="1" dirty="0"/>
              <a:t> J Med. </a:t>
            </a:r>
            <a:r>
              <a:rPr lang="en-US" sz="1600" dirty="0"/>
              <a:t>2005; 352(21): 2211-2221. </a:t>
            </a:r>
          </a:p>
          <a:p>
            <a:pPr>
              <a:buAutoNum type="arabicPeriod"/>
            </a:pPr>
            <a:r>
              <a:rPr lang="en-US" sz="1600" dirty="0"/>
              <a:t>Galley HF, </a:t>
            </a:r>
            <a:r>
              <a:rPr lang="en-US" sz="1600" dirty="0" err="1"/>
              <a:t>Hahdy</a:t>
            </a:r>
            <a:r>
              <a:rPr lang="en-US" sz="1600" dirty="0"/>
              <a:t> A, Lowes Da. </a:t>
            </a:r>
            <a:r>
              <a:rPr lang="en-US" sz="1600" dirty="0" err="1"/>
              <a:t>Pharmacogenetics</a:t>
            </a:r>
            <a:r>
              <a:rPr lang="en-US" sz="1600" dirty="0"/>
              <a:t> and anesthesiologists. </a:t>
            </a:r>
            <a:r>
              <a:rPr lang="en-US" sz="1600" i="1" dirty="0"/>
              <a:t>Pharmacogenomics. </a:t>
            </a:r>
            <a:r>
              <a:rPr lang="en-US" sz="1600" dirty="0"/>
              <a:t>2005; 6 (8): 849 – 856</a:t>
            </a:r>
          </a:p>
          <a:p>
            <a:pPr>
              <a:buAutoNum type="arabicPeriod"/>
            </a:pPr>
            <a:r>
              <a:rPr lang="en-US" sz="1600" dirty="0"/>
              <a:t>International Human Genome Sequencing Consortium: Lander ES, Linton LM, </a:t>
            </a:r>
            <a:r>
              <a:rPr lang="en-US" sz="1600" dirty="0" err="1"/>
              <a:t>Birren</a:t>
            </a:r>
            <a:r>
              <a:rPr lang="en-US" sz="1600" dirty="0"/>
              <a:t> B, et al. Initial Sequencing and analysis of the Human genome. </a:t>
            </a:r>
            <a:r>
              <a:rPr lang="en-US" sz="1600" i="1" dirty="0"/>
              <a:t>Nature.</a:t>
            </a:r>
            <a:r>
              <a:rPr lang="en-US" sz="1600" dirty="0"/>
              <a:t> 2001; 409 (6822): 860-921</a:t>
            </a:r>
          </a:p>
          <a:p>
            <a:pPr>
              <a:buAutoNum type="arabicPeriod"/>
            </a:pPr>
            <a:endParaRPr lang="en-US" sz="1600" dirty="0"/>
          </a:p>
          <a:p>
            <a:pPr>
              <a:buAutoNum type="arabicPeriod"/>
            </a:pPr>
            <a:endParaRPr lang="en-US" sz="1600" dirty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55563"/>
            <a:ext cx="7543800" cy="920750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976314"/>
            <a:ext cx="8890000" cy="5665787"/>
          </a:xfrm>
        </p:spPr>
        <p:txBody>
          <a:bodyPr>
            <a:normAutofit/>
          </a:bodyPr>
          <a:lstStyle/>
          <a:p>
            <a:pPr marL="342900" indent="-342900">
              <a:buAutoNum type="arabicPeriod" startAt="11"/>
            </a:pPr>
            <a:r>
              <a:rPr lang="en-US" sz="1400" dirty="0" err="1"/>
              <a:t>Fillingim</a:t>
            </a:r>
            <a:r>
              <a:rPr lang="en-US" sz="1400" dirty="0"/>
              <a:t>, R.B., Kaplan, L., Saud, R., Ness, T.J., Glover, T.L., Campbell, C.M., &amp; Wallace, M.R. (2005). The A118G Single nucleotide polymorphism of the mu-opioid receptor gene (OPRM1) is associated with pressure pain sensitivity in humans. </a:t>
            </a:r>
            <a:r>
              <a:rPr lang="en-US" sz="1400" i="1" dirty="0"/>
              <a:t>Journal of Pain, 6, </a:t>
            </a:r>
            <a:r>
              <a:rPr lang="en-US" sz="1400" dirty="0"/>
              <a:t>159-167.</a:t>
            </a:r>
          </a:p>
          <a:p>
            <a:pPr marL="342900" indent="-342900">
              <a:buAutoNum type="arabicPeriod" startAt="11"/>
            </a:pPr>
            <a:r>
              <a:rPr lang="en-US" sz="1400" dirty="0"/>
              <a:t> </a:t>
            </a:r>
            <a:r>
              <a:rPr lang="en-US" sz="1400" dirty="0" err="1"/>
              <a:t>Furst</a:t>
            </a:r>
            <a:r>
              <a:rPr lang="en-US" sz="1400" dirty="0"/>
              <a:t>, S. (1990). Brain </a:t>
            </a:r>
            <a:r>
              <a:rPr lang="en-US" sz="1400" dirty="0" err="1"/>
              <a:t>monamines</a:t>
            </a:r>
            <a:r>
              <a:rPr lang="en-US" sz="1400" dirty="0"/>
              <a:t> are involved in the sedative effects of opiates and neuroleptics. Progress in Clinical Biological Research, 328. 311-314. </a:t>
            </a:r>
          </a:p>
          <a:p>
            <a:pPr marL="342900" indent="-342900">
              <a:buAutoNum type="arabicPeriod" startAt="11"/>
            </a:pPr>
            <a:r>
              <a:rPr lang="en-US" sz="1400" dirty="0" err="1"/>
              <a:t>Pattinson</a:t>
            </a:r>
            <a:r>
              <a:rPr lang="en-US" sz="1400" dirty="0"/>
              <a:t>, K.T.S. (2008). Opioids and the control of respiration. </a:t>
            </a:r>
            <a:r>
              <a:rPr lang="en-US" sz="1400" i="1" dirty="0"/>
              <a:t>British Journal of </a:t>
            </a:r>
            <a:r>
              <a:rPr lang="en-US" sz="1400" i="1" dirty="0" err="1"/>
              <a:t>Anaesthesia</a:t>
            </a:r>
            <a:r>
              <a:rPr lang="en-US" sz="1400" i="1" dirty="0"/>
              <a:t>, 100</a:t>
            </a:r>
            <a:r>
              <a:rPr lang="en-US" sz="1400" dirty="0"/>
              <a:t>. 747-758.</a:t>
            </a:r>
          </a:p>
          <a:p>
            <a:pPr marL="342900" indent="-342900">
              <a:buAutoNum type="arabicPeriod" startAt="11"/>
            </a:pPr>
            <a:r>
              <a:rPr lang="en-US" sz="1400" dirty="0"/>
              <a:t>Purcell, S., Neale, B., Todd-Brown, K. Thomas, L., Ferreira, M. A., Bender, D., &amp; Sham, P.C. (2007). PLINK: A tool set for whole genome association and population-based linkage analyses. </a:t>
            </a:r>
            <a:r>
              <a:rPr lang="en-US" sz="1400" i="1" dirty="0"/>
              <a:t>American Journal of Human Genetics, 81, </a:t>
            </a:r>
            <a:r>
              <a:rPr lang="en-US" sz="1400" dirty="0"/>
              <a:t>559-575.</a:t>
            </a:r>
          </a:p>
          <a:p>
            <a:pPr marL="342900" indent="-342900">
              <a:buAutoNum type="arabicPeriod" startAt="11"/>
            </a:pPr>
            <a:r>
              <a:rPr lang="en-US" sz="1400" dirty="0" err="1"/>
              <a:t>Zaykin</a:t>
            </a:r>
            <a:r>
              <a:rPr lang="en-US" sz="1400" dirty="0"/>
              <a:t>, D.V., Westfall, </a:t>
            </a:r>
            <a:r>
              <a:rPr lang="en-US" sz="1400" dirty="0" err="1"/>
              <a:t>P.h</a:t>
            </a:r>
            <a:r>
              <a:rPr lang="en-US" sz="1400" dirty="0"/>
              <a:t>., Young, S.S., </a:t>
            </a:r>
            <a:r>
              <a:rPr lang="en-US" sz="1400" dirty="0" err="1"/>
              <a:t>Karnoub</a:t>
            </a:r>
            <a:r>
              <a:rPr lang="en-US" sz="1400" dirty="0"/>
              <a:t>, M.A., Wagner, M.J., &amp; </a:t>
            </a:r>
            <a:r>
              <a:rPr lang="en-US" sz="1400" dirty="0" err="1"/>
              <a:t>Ehm</a:t>
            </a:r>
            <a:r>
              <a:rPr lang="en-US" sz="1400" dirty="0"/>
              <a:t>, M.G. (2002). Testing association of statistically inferred haplotypes with discrete and continuous traits in samples of unrelated individuals. </a:t>
            </a:r>
            <a:r>
              <a:rPr lang="en-US" sz="1400" i="1" dirty="0"/>
              <a:t>Human </a:t>
            </a:r>
            <a:r>
              <a:rPr lang="en-US" sz="1400" i="1" dirty="0" err="1"/>
              <a:t>Heradity</a:t>
            </a:r>
            <a:r>
              <a:rPr lang="en-US" sz="1400" i="1" dirty="0"/>
              <a:t>, 53, 79-91.</a:t>
            </a:r>
          </a:p>
          <a:p>
            <a:pPr marL="342900" indent="-342900">
              <a:buAutoNum type="arabicPeriod" startAt="11"/>
            </a:pPr>
            <a:r>
              <a:rPr lang="en-US" sz="1400" dirty="0"/>
              <a:t>Daly, A., </a:t>
            </a:r>
            <a:r>
              <a:rPr lang="en-US" sz="1400" dirty="0" err="1"/>
              <a:t>Brockmoller</a:t>
            </a:r>
            <a:r>
              <a:rPr lang="en-US" sz="1400" dirty="0"/>
              <a:t>, J., </a:t>
            </a:r>
            <a:r>
              <a:rPr lang="en-US" sz="1400" dirty="0" err="1"/>
              <a:t>Broly</a:t>
            </a:r>
            <a:r>
              <a:rPr lang="en-US" sz="1400" dirty="0"/>
              <a:t>, F., </a:t>
            </a:r>
            <a:r>
              <a:rPr lang="en-US" sz="1400" dirty="0" err="1"/>
              <a:t>Eichelbaum</a:t>
            </a:r>
            <a:r>
              <a:rPr lang="en-US" sz="1400" dirty="0"/>
              <a:t>, M., Evans, W., Gonzalez, F., &amp; </a:t>
            </a:r>
            <a:r>
              <a:rPr lang="en-US" sz="1400" dirty="0" err="1"/>
              <a:t>Zanger</a:t>
            </a:r>
            <a:r>
              <a:rPr lang="en-US" sz="1400" dirty="0"/>
              <a:t>, U.M. (1996). </a:t>
            </a:r>
            <a:r>
              <a:rPr lang="en-US" sz="1400" dirty="0" err="1"/>
              <a:t>Nomencalture</a:t>
            </a:r>
            <a:r>
              <a:rPr lang="en-US" sz="1400" dirty="0"/>
              <a:t> for human CYP2D6 alleles. </a:t>
            </a:r>
            <a:r>
              <a:rPr lang="en-US" sz="1400" i="1" dirty="0" err="1"/>
              <a:t>Pharmacogenetcs</a:t>
            </a:r>
            <a:r>
              <a:rPr lang="en-US" sz="1400" dirty="0"/>
              <a:t>., 6, 193-201.</a:t>
            </a:r>
          </a:p>
          <a:p>
            <a:pPr marL="342900" indent="-342900">
              <a:buAutoNum type="arabicPeriod" startAt="11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>
              <a:buAutoNum type="arabicPeriod"/>
            </a:pPr>
            <a:endParaRPr lang="en-US" sz="1600" dirty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034" y="374443"/>
            <a:ext cx="8482571" cy="1123328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did pharmacogenomics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30376"/>
            <a:ext cx="4786710" cy="40179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1866 – </a:t>
            </a:r>
            <a:r>
              <a:rPr lang="en-US" dirty="0" err="1"/>
              <a:t>Gregor</a:t>
            </a:r>
            <a:r>
              <a:rPr lang="en-US" dirty="0"/>
              <a:t> Johann Mendel observed pea plants </a:t>
            </a:r>
          </a:p>
          <a:p>
            <a:r>
              <a:rPr lang="en-US" dirty="0"/>
              <a:t>1915 – Thomas Hunt Morgan studied the fruit fly</a:t>
            </a:r>
          </a:p>
          <a:p>
            <a:r>
              <a:rPr lang="en-US" dirty="0"/>
              <a:t>1940s – DNA on portion of chromosomes</a:t>
            </a:r>
          </a:p>
          <a:p>
            <a:r>
              <a:rPr lang="en-US" dirty="0"/>
              <a:t>1960s – Gene expression discovered</a:t>
            </a:r>
          </a:p>
          <a:p>
            <a:r>
              <a:rPr lang="en-US" dirty="0"/>
              <a:t>1970s – gene expression controlled and manipulated </a:t>
            </a:r>
          </a:p>
          <a:p>
            <a:r>
              <a:rPr lang="en-US" dirty="0"/>
              <a:t>End of 20</a:t>
            </a:r>
            <a:r>
              <a:rPr lang="en-US" baseline="30000" dirty="0"/>
              <a:t>th</a:t>
            </a:r>
            <a:r>
              <a:rPr lang="en-US" dirty="0"/>
              <a:t> century – sequence of entire genome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621" y="1714360"/>
            <a:ext cx="2564311" cy="2274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621" y="4407842"/>
            <a:ext cx="2549975" cy="2250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9319" y="1714360"/>
            <a:ext cx="155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History Lesson</a:t>
            </a:r>
          </a:p>
        </p:txBody>
      </p:sp>
    </p:spTree>
    <p:extLst>
      <p:ext uri="{BB962C8B-B14F-4D97-AF65-F5344CB8AC3E}">
        <p14:creationId xmlns:p14="http://schemas.microsoft.com/office/powerpoint/2010/main" val="28403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Did You Know?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532" y="2084293"/>
            <a:ext cx="4630824" cy="44663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Anesthesia was at the forefront of this new discipline </a:t>
            </a:r>
          </a:p>
          <a:p>
            <a:pPr lvl="1"/>
            <a:r>
              <a:rPr lang="en-US" dirty="0"/>
              <a:t>Malignant Hyperthermia</a:t>
            </a:r>
          </a:p>
          <a:p>
            <a:pPr lvl="1"/>
            <a:r>
              <a:rPr lang="en-US" dirty="0" err="1"/>
              <a:t>Pseudocholinesterase</a:t>
            </a:r>
            <a:r>
              <a:rPr lang="en-US" dirty="0"/>
              <a:t> Deficiency </a:t>
            </a:r>
          </a:p>
          <a:p>
            <a:pPr lvl="1"/>
            <a:r>
              <a:rPr lang="en-US" dirty="0"/>
              <a:t>Barbiturate-Induced Porphyria  </a:t>
            </a:r>
          </a:p>
          <a:p>
            <a:r>
              <a:rPr lang="en-US" dirty="0"/>
              <a:t>1959 – Frederick Vogel termed the phrase “</a:t>
            </a:r>
            <a:r>
              <a:rPr lang="en-US" dirty="0" err="1"/>
              <a:t>pharmacogenetics</a:t>
            </a:r>
            <a:r>
              <a:rPr lang="en-US" dirty="0"/>
              <a:t>” </a:t>
            </a:r>
          </a:p>
          <a:p>
            <a:r>
              <a:rPr lang="en-US" dirty="0"/>
              <a:t>1962 – Werner </a:t>
            </a:r>
            <a:r>
              <a:rPr lang="en-US" dirty="0" err="1"/>
              <a:t>Kalow</a:t>
            </a:r>
            <a:r>
              <a:rPr lang="en-US" dirty="0"/>
              <a:t> published </a:t>
            </a:r>
            <a:r>
              <a:rPr lang="en-US" i="1" dirty="0" err="1"/>
              <a:t>Pharmacogenetics</a:t>
            </a:r>
            <a:r>
              <a:rPr lang="en-US" i="1" dirty="0"/>
              <a:t>: Heredity and the Response to Drugs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143" y="2084293"/>
            <a:ext cx="3461310" cy="19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220" y="2084294"/>
            <a:ext cx="8580259" cy="4444034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GENE </a:t>
            </a:r>
            <a:r>
              <a:rPr lang="en-US" dirty="0"/>
              <a:t>– molecular unit of heredity </a:t>
            </a:r>
          </a:p>
          <a:p>
            <a:r>
              <a:rPr lang="en-US" b="1" u="sng" dirty="0"/>
              <a:t>GENOTYPE</a:t>
            </a:r>
            <a:r>
              <a:rPr lang="en-US" b="1" dirty="0"/>
              <a:t> </a:t>
            </a:r>
            <a:r>
              <a:rPr lang="en-US" dirty="0"/>
              <a:t>- portion of your DNA that codes for a type of protein, enzyme, biological process, etc.</a:t>
            </a:r>
          </a:p>
          <a:p>
            <a:pPr lvl="1"/>
            <a:r>
              <a:rPr lang="en-US" dirty="0"/>
              <a:t>Holds the information to build and maintain cells</a:t>
            </a:r>
          </a:p>
          <a:p>
            <a:r>
              <a:rPr lang="en-US" b="1" u="sng" dirty="0"/>
              <a:t>PHENOTYPE</a:t>
            </a:r>
            <a:r>
              <a:rPr lang="en-US" dirty="0"/>
              <a:t> – a trait that results from a encoded gene</a:t>
            </a:r>
          </a:p>
          <a:p>
            <a:r>
              <a:rPr lang="en-US" b="1" u="sng" dirty="0"/>
              <a:t>ALLELE</a:t>
            </a:r>
            <a:r>
              <a:rPr lang="en-US" dirty="0"/>
              <a:t> – two per autosomal gene (one paternal and one maternal) form genotype</a:t>
            </a:r>
          </a:p>
          <a:p>
            <a:pPr lvl="1"/>
            <a:r>
              <a:rPr lang="en-US" dirty="0"/>
              <a:t>Heterozygotes – 2 different alleles</a:t>
            </a:r>
          </a:p>
          <a:p>
            <a:pPr lvl="1"/>
            <a:r>
              <a:rPr lang="en-US" dirty="0" err="1"/>
              <a:t>Homozyogotes</a:t>
            </a:r>
            <a:r>
              <a:rPr lang="en-US" dirty="0"/>
              <a:t> – 2 same alleles</a:t>
            </a:r>
          </a:p>
          <a:p>
            <a:r>
              <a:rPr lang="en-US" b="1" u="sng" dirty="0"/>
              <a:t>GENOME</a:t>
            </a:r>
            <a:r>
              <a:rPr lang="en-US" dirty="0"/>
              <a:t> – “I become, I am born” </a:t>
            </a:r>
          </a:p>
          <a:p>
            <a:pPr lvl="1"/>
            <a:r>
              <a:rPr lang="en-US" dirty="0"/>
              <a:t>Entire organisms heredity information</a:t>
            </a:r>
          </a:p>
          <a:p>
            <a:pPr lvl="1"/>
            <a:r>
              <a:rPr lang="en-US" dirty="0"/>
              <a:t>23 chromosomes</a:t>
            </a:r>
          </a:p>
        </p:txBody>
      </p:sp>
    </p:spTree>
    <p:extLst>
      <p:ext uri="{BB962C8B-B14F-4D97-AF65-F5344CB8AC3E}">
        <p14:creationId xmlns:p14="http://schemas.microsoft.com/office/powerpoint/2010/main" val="27752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0E3726F0C32E4A8A64D4C7015DE9D5" ma:contentTypeVersion="12" ma:contentTypeDescription="Create a new document." ma:contentTypeScope="" ma:versionID="3553547da57ff2a132075f5d034528e9">
  <xsd:schema xmlns:xsd="http://www.w3.org/2001/XMLSchema" xmlns:xs="http://www.w3.org/2001/XMLSchema" xmlns:p="http://schemas.microsoft.com/office/2006/metadata/properties" xmlns:ns2="d6715ed2-e44a-42ac-b38c-a8cdbc0a362e" xmlns:ns3="7f6b9d63-d5c2-496d-a5be-4d5c82d1e17a" targetNamespace="http://schemas.microsoft.com/office/2006/metadata/properties" ma:root="true" ma:fieldsID="0457752ac3d714d55ca825b1ee3f44cf" ns2:_="" ns3:_="">
    <xsd:import namespace="d6715ed2-e44a-42ac-b38c-a8cdbc0a362e"/>
    <xsd:import namespace="7f6b9d63-d5c2-496d-a5be-4d5c82d1e1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15ed2-e44a-42ac-b38c-a8cdbc0a3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b9d63-d5c2-496d-a5be-4d5c82d1e17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51BCE3-438C-49E9-9C33-CD8B6614911D}"/>
</file>

<file path=customXml/itemProps2.xml><?xml version="1.0" encoding="utf-8"?>
<ds:datastoreItem xmlns:ds="http://schemas.openxmlformats.org/officeDocument/2006/customXml" ds:itemID="{8CFB2078-91FE-4148-8EDA-B4FDC191ABFE}"/>
</file>

<file path=customXml/itemProps3.xml><?xml version="1.0" encoding="utf-8"?>
<ds:datastoreItem xmlns:ds="http://schemas.openxmlformats.org/officeDocument/2006/customXml" ds:itemID="{8ED08A77-D3E2-45B9-9870-64080B6EC5BA}"/>
</file>

<file path=docProps/app.xml><?xml version="1.0" encoding="utf-8"?>
<Properties xmlns="http://schemas.openxmlformats.org/officeDocument/2006/extended-properties" xmlns:vt="http://schemas.openxmlformats.org/officeDocument/2006/docPropsVTypes">
  <TotalTime>5703</TotalTime>
  <Words>3334</Words>
  <Application>Microsoft Office PowerPoint</Application>
  <PresentationFormat>Widescreen</PresentationFormat>
  <Paragraphs>537</Paragraphs>
  <Slides>63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Wingdings</vt:lpstr>
      <vt:lpstr>Office Theme</vt:lpstr>
      <vt:lpstr>Pharmacogenetics: The Future of Anesthesia? </vt:lpstr>
      <vt:lpstr>PowerPoint Presentation</vt:lpstr>
      <vt:lpstr>PowerPoint Presentation</vt:lpstr>
      <vt:lpstr>Learning Objectives</vt:lpstr>
      <vt:lpstr>What is Pharmacogenetics?</vt:lpstr>
      <vt:lpstr>Why is this important?</vt:lpstr>
      <vt:lpstr>Where did pharmacogenomics come from?</vt:lpstr>
      <vt:lpstr>Did You Know? </vt:lpstr>
      <vt:lpstr>Terminology</vt:lpstr>
      <vt:lpstr>Book Analogy</vt:lpstr>
      <vt:lpstr>PowerPoint Presentation</vt:lpstr>
      <vt:lpstr>PowerPoint Presentation</vt:lpstr>
      <vt:lpstr>What Happens When Gene Expression Adapts?</vt:lpstr>
      <vt:lpstr>Factors influencing polymorphisms</vt:lpstr>
      <vt:lpstr>Implications of Polymorphisms</vt:lpstr>
      <vt:lpstr>SPECIFIC POLYMORPHISMS</vt:lpstr>
      <vt:lpstr>Chromosome 3 mutation </vt:lpstr>
      <vt:lpstr>PowerPoint Presentation</vt:lpstr>
      <vt:lpstr>New Pseudocholinesterase Classification</vt:lpstr>
      <vt:lpstr>PowerPoint Presentation</vt:lpstr>
      <vt:lpstr>Cytochrome P450</vt:lpstr>
      <vt:lpstr>Cytochrome P450</vt:lpstr>
      <vt:lpstr>PowerPoint Presentation</vt:lpstr>
      <vt:lpstr>Specific CYP450</vt:lpstr>
      <vt:lpstr>CYP2D6</vt:lpstr>
      <vt:lpstr>CYP2CP &amp; CYP2C19</vt:lpstr>
      <vt:lpstr>PowerPoint Presentation</vt:lpstr>
      <vt:lpstr>Audience Response</vt:lpstr>
      <vt:lpstr>SPECIFIC POLYMORPHISMS</vt:lpstr>
      <vt:lpstr>RYR1 Gene Mutation on Chromosome 19 </vt:lpstr>
      <vt:lpstr>PowerPoint Presentation</vt:lpstr>
      <vt:lpstr>Caffeine Halothane Contracture Test</vt:lpstr>
      <vt:lpstr> μ opioid receptor</vt:lpstr>
      <vt:lpstr>5HT Receptor</vt:lpstr>
      <vt:lpstr>SPECIFIC POLYMORPHISMS</vt:lpstr>
      <vt:lpstr>Protein Transporters</vt:lpstr>
      <vt:lpstr>Quick Quiz</vt:lpstr>
      <vt:lpstr>Interesting Studies </vt:lpstr>
      <vt:lpstr>PowerPoint Presentation</vt:lpstr>
      <vt:lpstr>PowerPoint Presentation</vt:lpstr>
      <vt:lpstr>Caffeine </vt:lpstr>
      <vt:lpstr>PowerPoint Presentation</vt:lpstr>
      <vt:lpstr>OPRM1 &amp; COMT </vt:lpstr>
      <vt:lpstr>Explanation</vt:lpstr>
      <vt:lpstr>CYP2D6 on PONV</vt:lpstr>
      <vt:lpstr>PowerPoint Presentation</vt:lpstr>
      <vt:lpstr>Specific Drugs </vt:lpstr>
      <vt:lpstr>Warfarin</vt:lpstr>
      <vt:lpstr>PowerPoint Presentation</vt:lpstr>
      <vt:lpstr>Warfarin Target Polymorphism</vt:lpstr>
      <vt:lpstr>PowerPoint Presentation</vt:lpstr>
      <vt:lpstr>PowerPoint Presentation</vt:lpstr>
      <vt:lpstr>PowerPoint Presentation</vt:lpstr>
      <vt:lpstr>Testing and Warfarin</vt:lpstr>
      <vt:lpstr>Clopidogrel</vt:lpstr>
      <vt:lpstr>Significant Plavix Studies</vt:lpstr>
      <vt:lpstr>Current Programs</vt:lpstr>
      <vt:lpstr>Current Programs</vt:lpstr>
      <vt:lpstr>Show me the money!</vt:lpstr>
      <vt:lpstr>The Future of Pharmacogenetics</vt:lpstr>
      <vt:lpstr>PowerPoint Presentation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Pharmacogenetics: The Future of Anesthesia?</dc:title>
  <dc:creator>Brian Berry</dc:creator>
  <cp:lastModifiedBy>Tawni Phelan</cp:lastModifiedBy>
  <cp:revision>21</cp:revision>
  <dcterms:created xsi:type="dcterms:W3CDTF">2019-03-09T19:42:34Z</dcterms:created>
  <dcterms:modified xsi:type="dcterms:W3CDTF">2022-02-22T20:19:07Z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0x010100310E3726F0C32E4A8A64D4C7015DE9D5</vt:lpwstr>
  </property>
</Properties>
</file>