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46"/>
  </p:notesMasterIdLst>
  <p:sldIdLst>
    <p:sldId id="256" r:id="rId2"/>
    <p:sldId id="259" r:id="rId3"/>
    <p:sldId id="339" r:id="rId4"/>
    <p:sldId id="261" r:id="rId5"/>
    <p:sldId id="358" r:id="rId6"/>
    <p:sldId id="365" r:id="rId7"/>
    <p:sldId id="292" r:id="rId8"/>
    <p:sldId id="359" r:id="rId9"/>
    <p:sldId id="362" r:id="rId10"/>
    <p:sldId id="360" r:id="rId11"/>
    <p:sldId id="361" r:id="rId12"/>
    <p:sldId id="312" r:id="rId13"/>
    <p:sldId id="357" r:id="rId14"/>
    <p:sldId id="363" r:id="rId15"/>
    <p:sldId id="364" r:id="rId16"/>
    <p:sldId id="366" r:id="rId17"/>
    <p:sldId id="367" r:id="rId18"/>
    <p:sldId id="368" r:id="rId19"/>
    <p:sldId id="369" r:id="rId20"/>
    <p:sldId id="370" r:id="rId21"/>
    <p:sldId id="336" r:id="rId22"/>
    <p:sldId id="309" r:id="rId23"/>
    <p:sldId id="337" r:id="rId24"/>
    <p:sldId id="338" r:id="rId25"/>
    <p:sldId id="334" r:id="rId26"/>
    <p:sldId id="316" r:id="rId27"/>
    <p:sldId id="317" r:id="rId28"/>
    <p:sldId id="318" r:id="rId29"/>
    <p:sldId id="315" r:id="rId30"/>
    <p:sldId id="311" r:id="rId31"/>
    <p:sldId id="355" r:id="rId32"/>
    <p:sldId id="308" r:id="rId33"/>
    <p:sldId id="321" r:id="rId34"/>
    <p:sldId id="349" r:id="rId35"/>
    <p:sldId id="319" r:id="rId36"/>
    <p:sldId id="322" r:id="rId37"/>
    <p:sldId id="323" r:id="rId38"/>
    <p:sldId id="320" r:id="rId39"/>
    <p:sldId id="325" r:id="rId40"/>
    <p:sldId id="310" r:id="rId41"/>
    <p:sldId id="326" r:id="rId42"/>
    <p:sldId id="371" r:id="rId43"/>
    <p:sldId id="373" r:id="rId44"/>
    <p:sldId id="372" r:id="rId45"/>
  </p:sldIdLst>
  <p:sldSz cx="9144000" cy="5143500" type="screen16x9"/>
  <p:notesSz cx="6858000" cy="9144000"/>
  <p:embeddedFontLst>
    <p:embeddedFont>
      <p:font typeface="Sniglet" panose="020B0604020202020204" charset="0"/>
      <p:regular r:id="rId47"/>
    </p:embeddedFont>
    <p:embeddedFont>
      <p:font typeface="Walter Turncoat" panose="020B0604020202020204" charset="0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5F23F2-23BD-4A22-A605-4AC98E7876EE}">
  <a:tblStyle styleId="{805F23F2-23BD-4A22-A605-4AC98E7876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0739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154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82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658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784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846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366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917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970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59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5831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9269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5336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393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935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078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216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2519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6692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086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37394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521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1507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1756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6948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7609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7133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6177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6354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6222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652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14627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6057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0959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7997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773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1579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24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4891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322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96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Surgical Pain Management for</a:t>
            </a:r>
            <a:br>
              <a:rPr lang="en-US" dirty="0"/>
            </a:br>
            <a:r>
              <a:rPr lang="en-US" dirty="0"/>
              <a:t>Hot patients</a:t>
            </a:r>
            <a:endParaRPr dirty="0"/>
          </a:p>
        </p:txBody>
      </p:sp>
      <p:sp>
        <p:nvSpPr>
          <p:cNvPr id="45" name="Shape 45"/>
          <p:cNvSpPr/>
          <p:nvPr/>
        </p:nvSpPr>
        <p:spPr>
          <a:xfrm>
            <a:off x="2070907" y="2079965"/>
            <a:ext cx="3156413" cy="55680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070907" y="3036562"/>
            <a:ext cx="1722428" cy="1015968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491ED1-CE36-42A1-92B3-99DB7ACB13CB}"/>
              </a:ext>
            </a:extLst>
          </p:cNvPr>
          <p:cNvSpPr txBox="1"/>
          <p:nvPr/>
        </p:nvSpPr>
        <p:spPr>
          <a:xfrm>
            <a:off x="5826296" y="4202400"/>
            <a:ext cx="2808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Walter Turncoat" panose="020B0604020202020204" charset="0"/>
                <a:ea typeface="Walter Turncoat" panose="020B0604020202020204" charset="0"/>
              </a:rPr>
              <a:t>Thomas Baribeault DNP CRNA</a:t>
            </a:r>
          </a:p>
          <a:p>
            <a:r>
              <a:rPr lang="en-US" dirty="0">
                <a:solidFill>
                  <a:schemeClr val="bg1"/>
                </a:solidFill>
                <a:latin typeface="Walter Turncoat" panose="020B0604020202020204" charset="0"/>
                <a:ea typeface="Walter Turncoat" panose="020B0604020202020204" charset="0"/>
              </a:rPr>
              <a:t>@BaribeaultOFA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6DA680-1A35-E112-3720-9EA75774D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35" y="194310"/>
            <a:ext cx="9160135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5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27B537-3EDD-88BA-E82F-A748E668A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237" y="0"/>
            <a:ext cx="3901526" cy="51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82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3.</a:t>
            </a:r>
            <a:endParaRPr sz="6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MOUD</a:t>
            </a:r>
            <a:endParaRPr dirty="0"/>
          </a:p>
        </p:txBody>
      </p:sp>
      <p:sp>
        <p:nvSpPr>
          <p:cNvPr id="72" name="Shape 72"/>
          <p:cNvSpPr/>
          <p:nvPr/>
        </p:nvSpPr>
        <p:spPr>
          <a:xfrm>
            <a:off x="3617075" y="256025"/>
            <a:ext cx="1824693" cy="17022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17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85CC11-B61E-349B-F79D-0B5382BE4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049" y="0"/>
            <a:ext cx="61279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67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0615B5-0647-63ED-272A-F6A5B47D1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7690"/>
            <a:ext cx="9156673" cy="400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07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D68956-F0E9-681C-1E83-2D7238E7C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840"/>
            <a:ext cx="9145951" cy="38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7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241F6-700B-7D7E-EE81-7EC629E7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8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Considerations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Methadone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OUD dosing is higher than pain dosing, do not increase outpatient dose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May have Opioid Induced Hyperalgesia and Tolerance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Especially sensitive to benzodiazepines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Switch from PO to IV dosing</a:t>
            </a:r>
          </a:p>
          <a:p>
            <a:pPr lvl="2"/>
            <a:r>
              <a:rPr lang="en-US" altLang="en-US" dirty="0">
                <a:solidFill>
                  <a:schemeClr val="bg1"/>
                </a:solidFill>
              </a:rPr>
              <a:t>½ daily dose, divided Q6H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Standard opioids PRN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Use Narcan infusion for respiratory depression</a:t>
            </a:r>
          </a:p>
          <a:p>
            <a:pPr lvl="1"/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3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Considerations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Buprenorphine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Doses less than 16mg/day has fewer receptors occupied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Can increase dose up to 24 mg/day for analgesia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Split dose into BID or TID</a:t>
            </a:r>
          </a:p>
          <a:p>
            <a:pPr lvl="1"/>
            <a:r>
              <a:rPr lang="en-US" altLang="en-US" dirty="0" err="1">
                <a:solidFill>
                  <a:schemeClr val="bg1"/>
                </a:solidFill>
              </a:rPr>
              <a:t>Sufentanil</a:t>
            </a:r>
            <a:r>
              <a:rPr lang="en-US" altLang="en-US" dirty="0">
                <a:solidFill>
                  <a:schemeClr val="bg1"/>
                </a:solidFill>
              </a:rPr>
              <a:t> only opioid with higher affinity for opioid receptor</a:t>
            </a:r>
          </a:p>
          <a:p>
            <a:pPr lvl="2"/>
            <a:r>
              <a:rPr lang="en-US" altLang="en-US" dirty="0">
                <a:solidFill>
                  <a:schemeClr val="bg1"/>
                </a:solidFill>
              </a:rPr>
              <a:t>Hydromorphone close second</a:t>
            </a:r>
          </a:p>
        </p:txBody>
      </p:sp>
    </p:spTree>
    <p:extLst>
      <p:ext uri="{BB962C8B-B14F-4D97-AF65-F5344CB8AC3E}">
        <p14:creationId xmlns:p14="http://schemas.microsoft.com/office/powerpoint/2010/main" val="4196061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Considerations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Naltrexone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Opioid Free Anesthesia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Aggressive regional anesthesia</a:t>
            </a:r>
          </a:p>
        </p:txBody>
      </p:sp>
    </p:spTree>
    <p:extLst>
      <p:ext uri="{BB962C8B-B14F-4D97-AF65-F5344CB8AC3E}">
        <p14:creationId xmlns:p14="http://schemas.microsoft.com/office/powerpoint/2010/main" val="104002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1.</a:t>
            </a:r>
            <a:endParaRPr sz="6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Terminology</a:t>
            </a:r>
            <a:endParaRPr dirty="0"/>
          </a:p>
        </p:txBody>
      </p:sp>
      <p:sp>
        <p:nvSpPr>
          <p:cNvPr id="72" name="Shape 72"/>
          <p:cNvSpPr/>
          <p:nvPr/>
        </p:nvSpPr>
        <p:spPr>
          <a:xfrm>
            <a:off x="3617075" y="256025"/>
            <a:ext cx="1824693" cy="17022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4.</a:t>
            </a:r>
            <a:endParaRPr sz="6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Fibromyalgia</a:t>
            </a:r>
            <a:endParaRPr dirty="0"/>
          </a:p>
        </p:txBody>
      </p:sp>
      <p:sp>
        <p:nvSpPr>
          <p:cNvPr id="72" name="Shape 72"/>
          <p:cNvSpPr/>
          <p:nvPr/>
        </p:nvSpPr>
        <p:spPr>
          <a:xfrm>
            <a:off x="3617075" y="256025"/>
            <a:ext cx="1824693" cy="17022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865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Fibromyalgia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Multiple conditions</a:t>
            </a:r>
          </a:p>
          <a:p>
            <a:pPr lvl="1"/>
            <a:r>
              <a:rPr lang="en-US" dirty="0"/>
              <a:t>Similar pathophysiology</a:t>
            </a:r>
          </a:p>
          <a:p>
            <a:r>
              <a:rPr lang="en-US" dirty="0"/>
              <a:t>Diagnosis</a:t>
            </a:r>
          </a:p>
          <a:p>
            <a:pPr lvl="1"/>
            <a:r>
              <a:rPr lang="en-US" dirty="0"/>
              <a:t>Widespread pain index  &gt;7</a:t>
            </a:r>
          </a:p>
          <a:p>
            <a:pPr lvl="1"/>
            <a:r>
              <a:rPr lang="en-US" dirty="0"/>
              <a:t>Symptom severity score &gt;5</a:t>
            </a:r>
          </a:p>
          <a:p>
            <a:pPr lvl="1"/>
            <a:r>
              <a:rPr lang="en-US" dirty="0"/>
              <a:t>&gt;3 months</a:t>
            </a:r>
          </a:p>
          <a:p>
            <a:pPr lvl="1"/>
            <a:r>
              <a:rPr lang="en-US" dirty="0"/>
              <a:t>Not explained by any other condition</a:t>
            </a:r>
          </a:p>
          <a:p>
            <a:r>
              <a:rPr lang="en-US" dirty="0"/>
              <a:t>Fibromyalgia-ness score</a:t>
            </a:r>
          </a:p>
          <a:p>
            <a:pPr lvl="1"/>
            <a:r>
              <a:rPr lang="en-US" dirty="0"/>
              <a:t>Predictive of post-operative pain and opioids requirements</a:t>
            </a:r>
          </a:p>
        </p:txBody>
      </p:sp>
    </p:spTree>
    <p:extLst>
      <p:ext uri="{BB962C8B-B14F-4D97-AF65-F5344CB8AC3E}">
        <p14:creationId xmlns:p14="http://schemas.microsoft.com/office/powerpoint/2010/main" val="3114194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Fibromyalgia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Sniglet" panose="020B0604020202020204" charset="0"/>
              </a:rPr>
              <a:t>Symptoms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Magnified sensory transmission</a:t>
            </a:r>
          </a:p>
          <a:p>
            <a:pPr lvl="2"/>
            <a:r>
              <a:rPr lang="en-US" dirty="0">
                <a:latin typeface="Sniglet" panose="020B0604020202020204" charset="0"/>
              </a:rPr>
              <a:t>“volume knob concept”</a:t>
            </a:r>
          </a:p>
          <a:p>
            <a:pPr lvl="2"/>
            <a:r>
              <a:rPr lang="en-US" dirty="0">
                <a:latin typeface="Sniglet" panose="020B0604020202020204" charset="0"/>
              </a:rPr>
              <a:t>Pain, allodynia (tender points), heat &amp; cold, auditory, and visual stimuli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+/- inflammation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Sleep disruption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Memory problems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Poor exercise tolerance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4021423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Fibromyalgia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Sniglet" panose="020B0604020202020204" charset="0"/>
              </a:rPr>
              <a:t>Treatment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Aerobic exercise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Cognitive behavioral therapy</a:t>
            </a:r>
          </a:p>
          <a:p>
            <a:r>
              <a:rPr lang="en-US" dirty="0">
                <a:latin typeface="Sniglet" panose="020B0604020202020204" charset="0"/>
              </a:rPr>
              <a:t>Medical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Anti-depressants</a:t>
            </a:r>
          </a:p>
          <a:p>
            <a:pPr lvl="2"/>
            <a:r>
              <a:rPr lang="en-US" dirty="0">
                <a:latin typeface="Sniglet" panose="020B0604020202020204" charset="0"/>
              </a:rPr>
              <a:t>TCA Amitriptyline</a:t>
            </a:r>
          </a:p>
          <a:p>
            <a:pPr lvl="2"/>
            <a:r>
              <a:rPr lang="en-US" dirty="0">
                <a:latin typeface="Sniglet" panose="020B0604020202020204" charset="0"/>
              </a:rPr>
              <a:t>SSRI/SSNI Duloxetine</a:t>
            </a:r>
          </a:p>
          <a:p>
            <a:pPr lvl="1"/>
            <a:r>
              <a:rPr lang="en-US" dirty="0" err="1">
                <a:latin typeface="Sniglet" panose="020B0604020202020204" charset="0"/>
              </a:rPr>
              <a:t>Gabapentinoid</a:t>
            </a:r>
            <a:endParaRPr lang="en-US" dirty="0">
              <a:latin typeface="Sniglet" panose="020B0604020202020204" charset="0"/>
            </a:endParaRPr>
          </a:p>
          <a:p>
            <a:pPr lvl="2"/>
            <a:r>
              <a:rPr lang="en-US" dirty="0">
                <a:latin typeface="Sniglet" panose="020B0604020202020204" charset="0"/>
              </a:rPr>
              <a:t>Gabapentin/Pregabalin</a:t>
            </a:r>
          </a:p>
        </p:txBody>
      </p:sp>
    </p:spTree>
    <p:extLst>
      <p:ext uri="{BB962C8B-B14F-4D97-AF65-F5344CB8AC3E}">
        <p14:creationId xmlns:p14="http://schemas.microsoft.com/office/powerpoint/2010/main" val="550094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Fibromyalgia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Sniglet" panose="020B0604020202020204" charset="0"/>
              </a:rPr>
              <a:t>Treatment</a:t>
            </a:r>
          </a:p>
          <a:p>
            <a:pPr lvl="1"/>
            <a:r>
              <a:rPr lang="en-US" dirty="0" err="1">
                <a:latin typeface="Sniglet" panose="020B0604020202020204" charset="0"/>
              </a:rPr>
              <a:t>Tizandine</a:t>
            </a:r>
            <a:endParaRPr lang="en-US" dirty="0">
              <a:latin typeface="Sniglet" panose="020B0604020202020204" charset="0"/>
            </a:endParaRPr>
          </a:p>
          <a:p>
            <a:pPr lvl="1"/>
            <a:r>
              <a:rPr lang="en-US" dirty="0">
                <a:latin typeface="Sniglet" panose="020B0604020202020204" charset="0"/>
              </a:rPr>
              <a:t>Tramadol/</a:t>
            </a:r>
            <a:r>
              <a:rPr lang="en-US" dirty="0" err="1">
                <a:latin typeface="Sniglet" panose="020B0604020202020204" charset="0"/>
              </a:rPr>
              <a:t>Tapentadol</a:t>
            </a:r>
            <a:endParaRPr lang="en-US" dirty="0">
              <a:latin typeface="Sniglet" panose="020B0604020202020204" charset="0"/>
            </a:endParaRPr>
          </a:p>
          <a:p>
            <a:r>
              <a:rPr lang="en-US" dirty="0">
                <a:latin typeface="Sniglet" panose="020B0604020202020204" charset="0"/>
              </a:rPr>
              <a:t>Unsuccessful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Opioids</a:t>
            </a:r>
          </a:p>
          <a:p>
            <a:pPr lvl="2"/>
            <a:r>
              <a:rPr lang="en-US" dirty="0">
                <a:latin typeface="Sniglet" panose="020B0604020202020204" charset="0"/>
              </a:rPr>
              <a:t>Overproduction of endogenous opioids</a:t>
            </a:r>
          </a:p>
        </p:txBody>
      </p:sp>
    </p:spTree>
    <p:extLst>
      <p:ext uri="{BB962C8B-B14F-4D97-AF65-F5344CB8AC3E}">
        <p14:creationId xmlns:p14="http://schemas.microsoft.com/office/powerpoint/2010/main" val="175735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5.</a:t>
            </a:r>
            <a:endParaRPr sz="6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Pharmacology</a:t>
            </a:r>
            <a:endParaRPr dirty="0"/>
          </a:p>
        </p:txBody>
      </p:sp>
      <p:sp>
        <p:nvSpPr>
          <p:cNvPr id="72" name="Shape 72"/>
          <p:cNvSpPr/>
          <p:nvPr/>
        </p:nvSpPr>
        <p:spPr>
          <a:xfrm>
            <a:off x="3617075" y="256025"/>
            <a:ext cx="1824693" cy="17022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794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6B8FF9-4B26-1F33-EFF2-24757E267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013"/>
            <a:ext cx="9144000" cy="470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99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Ketamine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Dose</a:t>
            </a:r>
          </a:p>
          <a:p>
            <a:pPr lvl="1"/>
            <a:r>
              <a:rPr lang="en-US" dirty="0"/>
              <a:t>0.1-0.3 mg/kg</a:t>
            </a:r>
          </a:p>
          <a:p>
            <a:pPr lvl="1"/>
            <a:r>
              <a:rPr lang="en-US" dirty="0"/>
              <a:t>0.3-0.5 mg/kg</a:t>
            </a:r>
          </a:p>
          <a:p>
            <a:pPr lvl="1"/>
            <a:r>
              <a:rPr lang="en-US" dirty="0"/>
              <a:t>0.1-0.5 mg/kg/</a:t>
            </a:r>
            <a:r>
              <a:rPr lang="en-US" dirty="0" err="1"/>
              <a:t>hr</a:t>
            </a:r>
            <a:r>
              <a:rPr lang="en-US" dirty="0"/>
              <a:t> = 2-10 mcg/kg/min</a:t>
            </a:r>
          </a:p>
          <a:p>
            <a:pPr lvl="1"/>
            <a:r>
              <a:rPr lang="en-US" dirty="0"/>
              <a:t>1:1 morphine PCA</a:t>
            </a:r>
          </a:p>
          <a:p>
            <a:r>
              <a:rPr lang="en-US" dirty="0"/>
              <a:t>Mechanism</a:t>
            </a:r>
          </a:p>
          <a:p>
            <a:pPr lvl="1"/>
            <a:r>
              <a:rPr lang="en-US" dirty="0"/>
              <a:t>Blocks NMDA receptor</a:t>
            </a:r>
          </a:p>
        </p:txBody>
      </p:sp>
    </p:spTree>
    <p:extLst>
      <p:ext uri="{BB962C8B-B14F-4D97-AF65-F5344CB8AC3E}">
        <p14:creationId xmlns:p14="http://schemas.microsoft.com/office/powerpoint/2010/main" val="2082277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Ketamine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Bronchodilator </a:t>
            </a:r>
          </a:p>
          <a:p>
            <a:pPr lvl="1"/>
            <a:r>
              <a:rPr lang="en-US" dirty="0"/>
              <a:t>Treatment for depression, suicidal ideation, and PTSD</a:t>
            </a:r>
          </a:p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Caution cardiovascular disease, increased ICP, and catecholamine depression</a:t>
            </a:r>
          </a:p>
          <a:p>
            <a:pPr lvl="1"/>
            <a:r>
              <a:rPr lang="en-US" dirty="0"/>
              <a:t>Hallucinations/disassociation</a:t>
            </a:r>
          </a:p>
          <a:p>
            <a:pPr lvl="1"/>
            <a:r>
              <a:rPr lang="en-US" dirty="0"/>
              <a:t>Reverse and prevent OIH/OT</a:t>
            </a:r>
          </a:p>
        </p:txBody>
      </p:sp>
    </p:spTree>
    <p:extLst>
      <p:ext uri="{BB962C8B-B14F-4D97-AF65-F5344CB8AC3E}">
        <p14:creationId xmlns:p14="http://schemas.microsoft.com/office/powerpoint/2010/main" val="999606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Lidocaine Infusion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en-US" dirty="0"/>
              <a:t>Dose</a:t>
            </a:r>
          </a:p>
          <a:p>
            <a:pPr lvl="1"/>
            <a:r>
              <a:rPr lang="en-US" altLang="en-US" dirty="0"/>
              <a:t>1-2 mg/kg</a:t>
            </a:r>
          </a:p>
          <a:p>
            <a:pPr lvl="1"/>
            <a:r>
              <a:rPr lang="en-US" altLang="en-US" dirty="0"/>
              <a:t>2-3 mg/kg/</a:t>
            </a:r>
            <a:r>
              <a:rPr lang="en-US" altLang="en-US" dirty="0" err="1"/>
              <a:t>hr</a:t>
            </a:r>
            <a:endParaRPr lang="en-US" altLang="en-US" dirty="0"/>
          </a:p>
          <a:p>
            <a:pPr lvl="1"/>
            <a:r>
              <a:rPr lang="en-US" altLang="en-US" dirty="0"/>
              <a:t>1-2 mg/kg/</a:t>
            </a:r>
            <a:r>
              <a:rPr lang="en-US" altLang="en-US" dirty="0" err="1"/>
              <a:t>hr</a:t>
            </a:r>
            <a:endParaRPr lang="en-US" altLang="en-US" dirty="0"/>
          </a:p>
          <a:p>
            <a:r>
              <a:rPr lang="en-US" altLang="en-US" dirty="0"/>
              <a:t>Mechanism</a:t>
            </a:r>
          </a:p>
          <a:p>
            <a:pPr lvl="1"/>
            <a:r>
              <a:rPr lang="en-US" altLang="en-US" dirty="0"/>
              <a:t>Systemic analgesia 2, 8, 48 hours</a:t>
            </a:r>
          </a:p>
          <a:p>
            <a:pPr lvl="1"/>
            <a:r>
              <a:rPr lang="en-US" altLang="en-US" dirty="0"/>
              <a:t>Blocks prostaglandin release</a:t>
            </a:r>
          </a:p>
          <a:p>
            <a:r>
              <a:rPr lang="en-US" altLang="en-US" dirty="0"/>
              <a:t>Considerations</a:t>
            </a:r>
          </a:p>
          <a:p>
            <a:pPr lvl="1"/>
            <a:r>
              <a:rPr lang="en-US" altLang="en-US" dirty="0"/>
              <a:t>Safety</a:t>
            </a:r>
          </a:p>
          <a:p>
            <a:pPr lvl="2"/>
            <a:r>
              <a:rPr lang="en-US" altLang="en-US" dirty="0"/>
              <a:t>2-3 mcg/ml plasma concentration</a:t>
            </a:r>
          </a:p>
          <a:p>
            <a:pPr marL="1016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7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HOT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Sniglet" panose="020B0604020202020204" charset="0"/>
              </a:rPr>
              <a:t>Long term opioid therapy</a:t>
            </a:r>
          </a:p>
          <a:p>
            <a:r>
              <a:rPr lang="en-US" dirty="0">
                <a:latin typeface="Sniglet" panose="020B0604020202020204" charset="0"/>
              </a:rPr>
              <a:t>Untreated Opioid Use Disorder</a:t>
            </a:r>
          </a:p>
          <a:p>
            <a:r>
              <a:rPr lang="en-US" dirty="0">
                <a:latin typeface="Sniglet" panose="020B0604020202020204" charset="0"/>
              </a:rPr>
              <a:t>Medication assisted therapy</a:t>
            </a:r>
          </a:p>
          <a:p>
            <a:r>
              <a:rPr lang="en-US" dirty="0">
                <a:latin typeface="Sniglet" panose="020B0604020202020204" charset="0"/>
              </a:rPr>
              <a:t>Fibromyalgia</a:t>
            </a:r>
          </a:p>
        </p:txBody>
      </p:sp>
    </p:spTree>
    <p:extLst>
      <p:ext uri="{BB962C8B-B14F-4D97-AF65-F5344CB8AC3E}">
        <p14:creationId xmlns:p14="http://schemas.microsoft.com/office/powerpoint/2010/main" val="1109174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Acetaminophen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Dose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1G Q6H</a:t>
            </a:r>
          </a:p>
          <a:p>
            <a:r>
              <a:rPr lang="es-ES" altLang="en-US" dirty="0">
                <a:solidFill>
                  <a:schemeClr val="bg1"/>
                </a:solidFill>
              </a:rPr>
              <a:t>Mechanism	</a:t>
            </a:r>
          </a:p>
          <a:p>
            <a:pPr lvl="1"/>
            <a:r>
              <a:rPr lang="es-ES" altLang="en-US" dirty="0">
                <a:solidFill>
                  <a:schemeClr val="bg1"/>
                </a:solidFill>
              </a:rPr>
              <a:t>Unknown</a:t>
            </a:r>
          </a:p>
          <a:p>
            <a:r>
              <a:rPr lang="es-ES" altLang="en-US" dirty="0">
                <a:solidFill>
                  <a:schemeClr val="bg1"/>
                </a:solidFill>
              </a:rPr>
              <a:t>Considerations</a:t>
            </a:r>
          </a:p>
          <a:p>
            <a:pPr lvl="1"/>
            <a:r>
              <a:rPr lang="es-ES" altLang="en-US" dirty="0" err="1">
                <a:solidFill>
                  <a:schemeClr val="bg1"/>
                </a:solidFill>
              </a:rPr>
              <a:t>Liver</a:t>
            </a:r>
            <a:r>
              <a:rPr lang="es-ES" altLang="en-US" dirty="0">
                <a:solidFill>
                  <a:schemeClr val="bg1"/>
                </a:solidFill>
              </a:rPr>
              <a:t> </a:t>
            </a:r>
            <a:r>
              <a:rPr lang="es-ES" altLang="en-US" dirty="0" err="1">
                <a:solidFill>
                  <a:schemeClr val="bg1"/>
                </a:solidFill>
              </a:rPr>
              <a:t>dysfunction</a:t>
            </a:r>
            <a:endParaRPr lang="es-ES" altLang="en-US" dirty="0">
              <a:solidFill>
                <a:schemeClr val="bg1"/>
              </a:solidFill>
            </a:endParaRPr>
          </a:p>
          <a:p>
            <a:pPr lvl="1"/>
            <a:r>
              <a:rPr lang="es-ES" altLang="en-US" dirty="0">
                <a:solidFill>
                  <a:schemeClr val="bg1"/>
                </a:solidFill>
              </a:rPr>
              <a:t>IV vs PO</a:t>
            </a:r>
          </a:p>
          <a:p>
            <a:pPr lvl="1"/>
            <a:r>
              <a:rPr lang="es-ES" altLang="en-US" dirty="0" err="1">
                <a:solidFill>
                  <a:schemeClr val="bg1"/>
                </a:solidFill>
              </a:rPr>
              <a:t>Endocannbinoid</a:t>
            </a:r>
            <a:r>
              <a:rPr lang="es-ES" altLang="en-US" dirty="0">
                <a:solidFill>
                  <a:schemeClr val="bg1"/>
                </a:solidFill>
              </a:rPr>
              <a:t> </a:t>
            </a:r>
            <a:r>
              <a:rPr lang="es-ES" altLang="en-US" dirty="0" err="1">
                <a:solidFill>
                  <a:schemeClr val="bg1"/>
                </a:solidFill>
              </a:rPr>
              <a:t>reuptake</a:t>
            </a:r>
            <a:r>
              <a:rPr lang="es-ES" altLang="en-US" dirty="0">
                <a:solidFill>
                  <a:schemeClr val="bg1"/>
                </a:solidFill>
              </a:rPr>
              <a:t> </a:t>
            </a:r>
            <a:r>
              <a:rPr lang="es-ES" altLang="en-US" dirty="0" err="1">
                <a:solidFill>
                  <a:schemeClr val="bg1"/>
                </a:solidFill>
              </a:rPr>
              <a:t>inhibitor</a:t>
            </a:r>
            <a:endParaRPr lang="es-ES" altLang="en-US" dirty="0">
              <a:solidFill>
                <a:schemeClr val="bg1"/>
              </a:solidFill>
            </a:endParaRPr>
          </a:p>
          <a:p>
            <a:pPr marL="5588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0160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71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NSAID/</a:t>
            </a:r>
            <a:r>
              <a:rPr lang="en-US" dirty="0" err="1"/>
              <a:t>Coxib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Cox 1 vs Cox 2 inhibition</a:t>
            </a:r>
          </a:p>
          <a:p>
            <a:pPr lvl="1"/>
            <a:r>
              <a:rPr lang="en-US" dirty="0"/>
              <a:t>Cox 1</a:t>
            </a:r>
          </a:p>
          <a:p>
            <a:pPr lvl="2"/>
            <a:r>
              <a:rPr lang="en-US" dirty="0"/>
              <a:t>Gastric ulcer</a:t>
            </a:r>
          </a:p>
          <a:p>
            <a:pPr lvl="2"/>
            <a:r>
              <a:rPr lang="en-US" dirty="0"/>
              <a:t>Platelet dysfunction</a:t>
            </a:r>
          </a:p>
          <a:p>
            <a:pPr lvl="2"/>
            <a:r>
              <a:rPr lang="en-US" dirty="0"/>
              <a:t>Renal dysfunction</a:t>
            </a:r>
          </a:p>
          <a:p>
            <a:pPr lvl="1"/>
            <a:r>
              <a:rPr lang="en-US" dirty="0"/>
              <a:t>Cox 2</a:t>
            </a:r>
          </a:p>
          <a:p>
            <a:pPr lvl="2"/>
            <a:r>
              <a:rPr lang="en-US" dirty="0"/>
              <a:t>Renal dysfunction</a:t>
            </a:r>
          </a:p>
          <a:p>
            <a:pPr lvl="2"/>
            <a:r>
              <a:rPr lang="en-US" dirty="0"/>
              <a:t>Reduces pain, fever, and inflammation</a:t>
            </a:r>
          </a:p>
          <a:p>
            <a:r>
              <a:rPr lang="en-US" dirty="0"/>
              <a:t>Contraindications</a:t>
            </a:r>
          </a:p>
          <a:p>
            <a:pPr lvl="1"/>
            <a:r>
              <a:rPr lang="en-US" altLang="en-US" dirty="0"/>
              <a:t>renal failure, </a:t>
            </a:r>
            <a:r>
              <a:rPr lang="en-US" altLang="en-US" dirty="0" err="1"/>
              <a:t>gi</a:t>
            </a:r>
            <a:r>
              <a:rPr lang="en-US" altLang="en-US" dirty="0"/>
              <a:t> bleed, thrombotic event, CABG, age &gt;60, thrombocytopenia</a:t>
            </a:r>
            <a:endParaRPr lang="es-ES" altLang="en-US" dirty="0">
              <a:solidFill>
                <a:srgbClr val="000000"/>
              </a:solidFill>
            </a:endParaRPr>
          </a:p>
          <a:p>
            <a:pPr marL="558800" lvl="1" indent="0">
              <a:buNone/>
            </a:pPr>
            <a:endParaRPr lang="en-US" dirty="0"/>
          </a:p>
          <a:p>
            <a:pPr marL="1016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75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NSAID/</a:t>
            </a:r>
            <a:r>
              <a:rPr lang="en-US" dirty="0" err="1"/>
              <a:t>Coxib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Non-selective cox inhibitors</a:t>
            </a:r>
          </a:p>
          <a:p>
            <a:pPr lvl="1"/>
            <a:r>
              <a:rPr lang="en-US" altLang="en-US" dirty="0"/>
              <a:t>Ketorolac PO, IV</a:t>
            </a:r>
          </a:p>
          <a:p>
            <a:pPr lvl="1"/>
            <a:r>
              <a:rPr lang="en-US" altLang="en-US" dirty="0"/>
              <a:t>Meloxicam PO, IV</a:t>
            </a:r>
          </a:p>
          <a:p>
            <a:pPr lvl="1"/>
            <a:r>
              <a:rPr lang="en-US" altLang="en-US" dirty="0"/>
              <a:t>Ibuprofen PO, IV, TD</a:t>
            </a:r>
          </a:p>
          <a:p>
            <a:pPr lvl="1"/>
            <a:r>
              <a:rPr lang="en-US" altLang="en-US" dirty="0"/>
              <a:t>Diclofenac PO, IV, TD</a:t>
            </a:r>
          </a:p>
          <a:p>
            <a:pPr lvl="1"/>
            <a:r>
              <a:rPr lang="en-US" altLang="en-US" dirty="0"/>
              <a:t>Naproxen PO</a:t>
            </a:r>
          </a:p>
          <a:p>
            <a:r>
              <a:rPr lang="en-US" altLang="en-US" dirty="0"/>
              <a:t>Cox 2 inhibitor</a:t>
            </a:r>
          </a:p>
          <a:p>
            <a:pPr lvl="1"/>
            <a:r>
              <a:rPr lang="en-US" altLang="en-US" dirty="0"/>
              <a:t>Celecoxib PO</a:t>
            </a:r>
          </a:p>
          <a:p>
            <a:pPr lvl="1"/>
            <a:r>
              <a:rPr lang="en-US" altLang="en-US" dirty="0"/>
              <a:t>Parecoxib IV (Non-US)</a:t>
            </a:r>
          </a:p>
          <a:p>
            <a:pPr marL="1016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09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Gabapentin/Pregabalin</a:t>
            </a:r>
            <a:br>
              <a:rPr lang="en-US" dirty="0"/>
            </a:b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Dose </a:t>
            </a:r>
          </a:p>
          <a:p>
            <a:pPr lvl="1"/>
            <a:r>
              <a:rPr lang="en-US" dirty="0"/>
              <a:t>Gabapentin 300-600 mg</a:t>
            </a:r>
          </a:p>
          <a:p>
            <a:pPr lvl="1"/>
            <a:r>
              <a:rPr lang="en-US" dirty="0"/>
              <a:t>Pregabalin 75-150 mg</a:t>
            </a:r>
          </a:p>
          <a:p>
            <a:r>
              <a:rPr lang="en-US" dirty="0"/>
              <a:t>Mechanism</a:t>
            </a:r>
          </a:p>
          <a:p>
            <a:pPr lvl="1"/>
            <a:r>
              <a:rPr lang="en-US" dirty="0"/>
              <a:t>Blocks release of glutamate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Reduction in chronic post-surgical pain</a:t>
            </a:r>
          </a:p>
          <a:p>
            <a:pPr lvl="1"/>
            <a:r>
              <a:rPr lang="en-US" dirty="0"/>
              <a:t>Better reduction of neuropathic pain</a:t>
            </a:r>
          </a:p>
        </p:txBody>
      </p:sp>
    </p:spTree>
    <p:extLst>
      <p:ext uri="{BB962C8B-B14F-4D97-AF65-F5344CB8AC3E}">
        <p14:creationId xmlns:p14="http://schemas.microsoft.com/office/powerpoint/2010/main" val="2548957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Gabapentin/Pregabalin</a:t>
            </a:r>
            <a:br>
              <a:rPr lang="en-US" dirty="0"/>
            </a:b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Increases respiratory depression when used with opioids</a:t>
            </a:r>
          </a:p>
          <a:p>
            <a:pPr lvl="1"/>
            <a:r>
              <a:rPr lang="en-US" dirty="0"/>
              <a:t>Post-operative sedation/dizziness</a:t>
            </a:r>
          </a:p>
          <a:p>
            <a:pPr lvl="1"/>
            <a:r>
              <a:rPr lang="en-US" dirty="0"/>
              <a:t>Pregabalin fast absorption, more consistent plasma levels</a:t>
            </a:r>
          </a:p>
          <a:p>
            <a:pPr lvl="1"/>
            <a:r>
              <a:rPr lang="en-US" dirty="0"/>
              <a:t>Pregabalin rare side effects</a:t>
            </a:r>
          </a:p>
          <a:p>
            <a:pPr lvl="2"/>
            <a:r>
              <a:rPr lang="en-US" dirty="0"/>
              <a:t>Angioedema, thrombocytopenia, rhabdomyolysis, increased </a:t>
            </a:r>
            <a:r>
              <a:rPr lang="en-US" dirty="0" err="1"/>
              <a:t>pr</a:t>
            </a:r>
            <a:r>
              <a:rPr lang="en-US" dirty="0"/>
              <a:t> interval</a:t>
            </a:r>
          </a:p>
        </p:txBody>
      </p:sp>
    </p:spTree>
    <p:extLst>
      <p:ext uri="{BB962C8B-B14F-4D97-AF65-F5344CB8AC3E}">
        <p14:creationId xmlns:p14="http://schemas.microsoft.com/office/powerpoint/2010/main" val="1366233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Magnesium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Dose</a:t>
            </a:r>
          </a:p>
          <a:p>
            <a:pPr lvl="1"/>
            <a:r>
              <a:rPr lang="en-US" dirty="0"/>
              <a:t>30-50 mg/kg</a:t>
            </a:r>
          </a:p>
          <a:p>
            <a:pPr lvl="1"/>
            <a:r>
              <a:rPr lang="en-US" dirty="0"/>
              <a:t>10 mg/kg/</a:t>
            </a:r>
            <a:r>
              <a:rPr lang="en-US" dirty="0" err="1"/>
              <a:t>hr</a:t>
            </a:r>
            <a:r>
              <a:rPr lang="en-US" dirty="0"/>
              <a:t> infusion</a:t>
            </a:r>
          </a:p>
          <a:p>
            <a:r>
              <a:rPr lang="en-US" dirty="0"/>
              <a:t>Mechanism</a:t>
            </a:r>
          </a:p>
          <a:p>
            <a:pPr lvl="1"/>
            <a:r>
              <a:rPr lang="en-US" dirty="0"/>
              <a:t>Prevents loss of Mg plug from NMDA receptor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Prevent post-operative shivering</a:t>
            </a:r>
          </a:p>
          <a:p>
            <a:pPr lvl="1"/>
            <a:r>
              <a:rPr lang="en-US" dirty="0"/>
              <a:t>Reduces burn from Propofol</a:t>
            </a:r>
          </a:p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Caution in renal failure</a:t>
            </a:r>
          </a:p>
          <a:p>
            <a:pPr lvl="1"/>
            <a:r>
              <a:rPr lang="en-US" dirty="0"/>
              <a:t>Prolongs NMB </a:t>
            </a:r>
          </a:p>
          <a:p>
            <a:pPr marL="1473200" lvl="3" indent="0" latinLnBrk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1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Dexmedetomidine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Dose </a:t>
            </a:r>
          </a:p>
          <a:p>
            <a:pPr lvl="1"/>
            <a:r>
              <a:rPr lang="en-US" dirty="0"/>
              <a:t>0.1-0.5 mcg/kg over 10 minutes</a:t>
            </a:r>
          </a:p>
          <a:p>
            <a:pPr lvl="1"/>
            <a:r>
              <a:rPr lang="en-US" dirty="0"/>
              <a:t>0.2-1 mcg/kg/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Mechanism</a:t>
            </a:r>
          </a:p>
          <a:p>
            <a:pPr lvl="1"/>
            <a:r>
              <a:rPr lang="en-US" dirty="0"/>
              <a:t>Sedation</a:t>
            </a:r>
          </a:p>
          <a:p>
            <a:pPr lvl="2"/>
            <a:r>
              <a:rPr lang="en-US" dirty="0"/>
              <a:t>Blocks norepinephrine in the locus coeruleus</a:t>
            </a:r>
          </a:p>
          <a:p>
            <a:pPr lvl="1"/>
            <a:r>
              <a:rPr lang="en-US" dirty="0"/>
              <a:t>Pain</a:t>
            </a:r>
          </a:p>
          <a:p>
            <a:pPr lvl="2"/>
            <a:r>
              <a:rPr lang="en-US" dirty="0"/>
              <a:t>Blocks substance P from binding to the NK1 receptor</a:t>
            </a:r>
          </a:p>
        </p:txBody>
      </p:sp>
    </p:spTree>
    <p:extLst>
      <p:ext uri="{BB962C8B-B14F-4D97-AF65-F5344CB8AC3E}">
        <p14:creationId xmlns:p14="http://schemas.microsoft.com/office/powerpoint/2010/main" val="47614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Dexmedetomidine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Reduced emergence delirium </a:t>
            </a:r>
          </a:p>
          <a:p>
            <a:pPr lvl="1"/>
            <a:r>
              <a:rPr lang="en-US" dirty="0"/>
              <a:t>Anxiolysis</a:t>
            </a:r>
          </a:p>
          <a:p>
            <a:pPr lvl="1"/>
            <a:r>
              <a:rPr lang="en-US" dirty="0"/>
              <a:t>Prevents post-operative shivering</a:t>
            </a:r>
          </a:p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Caution </a:t>
            </a:r>
            <a:r>
              <a:rPr lang="en-US" dirty="0" err="1"/>
              <a:t>tachy</a:t>
            </a:r>
            <a:r>
              <a:rPr lang="en-US" dirty="0"/>
              <a:t>/bradycardia, hyper/hypotension</a:t>
            </a:r>
          </a:p>
          <a:p>
            <a:pPr lvl="1"/>
            <a:r>
              <a:rPr lang="en-US" dirty="0"/>
              <a:t>Post-operative sedation</a:t>
            </a:r>
          </a:p>
        </p:txBody>
      </p:sp>
    </p:spTree>
    <p:extLst>
      <p:ext uri="{BB962C8B-B14F-4D97-AF65-F5344CB8AC3E}">
        <p14:creationId xmlns:p14="http://schemas.microsoft.com/office/powerpoint/2010/main" val="3499120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Esmolol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Dose</a:t>
            </a:r>
          </a:p>
          <a:p>
            <a:pPr lvl="1"/>
            <a:r>
              <a:rPr lang="en-US" dirty="0"/>
              <a:t>0.5-1 mg/kg</a:t>
            </a:r>
          </a:p>
          <a:p>
            <a:pPr lvl="1"/>
            <a:r>
              <a:rPr lang="en-US" dirty="0"/>
              <a:t>5-500 mcg/kg/min</a:t>
            </a:r>
          </a:p>
          <a:p>
            <a:r>
              <a:rPr lang="en-US" dirty="0"/>
              <a:t>Mechanism</a:t>
            </a:r>
          </a:p>
          <a:p>
            <a:pPr lvl="1"/>
            <a:r>
              <a:rPr lang="en-US" dirty="0"/>
              <a:t>Beta blocker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Analgesia vs preventing OIH/OT</a:t>
            </a:r>
          </a:p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Asthma</a:t>
            </a:r>
          </a:p>
        </p:txBody>
      </p:sp>
    </p:spTree>
    <p:extLst>
      <p:ext uri="{BB962C8B-B14F-4D97-AF65-F5344CB8AC3E}">
        <p14:creationId xmlns:p14="http://schemas.microsoft.com/office/powerpoint/2010/main" val="1986632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Tizanidine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Dose</a:t>
            </a:r>
          </a:p>
          <a:p>
            <a:pPr lvl="1"/>
            <a:r>
              <a:rPr lang="en-US" dirty="0"/>
              <a:t>2-4 mg PO</a:t>
            </a:r>
          </a:p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Muscle relaxant with A2 agonist activity</a:t>
            </a:r>
          </a:p>
        </p:txBody>
      </p:sp>
    </p:spTree>
    <p:extLst>
      <p:ext uri="{BB962C8B-B14F-4D97-AF65-F5344CB8AC3E}">
        <p14:creationId xmlns:p14="http://schemas.microsoft.com/office/powerpoint/2010/main" val="249893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A5ABA-D908-BC9B-31B5-89B99B965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" y="91440"/>
            <a:ext cx="9135398" cy="496062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Dexamethasone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Dose</a:t>
            </a:r>
          </a:p>
          <a:p>
            <a:pPr lvl="1"/>
            <a:r>
              <a:rPr lang="en-US" dirty="0"/>
              <a:t>0.1-0.2 mg/kg</a:t>
            </a:r>
          </a:p>
          <a:p>
            <a:r>
              <a:rPr lang="en-US" dirty="0"/>
              <a:t>Mechanism</a:t>
            </a:r>
          </a:p>
          <a:p>
            <a:pPr lvl="1"/>
            <a:r>
              <a:rPr lang="en-US" dirty="0"/>
              <a:t>Inhibits prostaglandins, leukotrienes, and histamine</a:t>
            </a:r>
          </a:p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Does not inhibit healing</a:t>
            </a:r>
          </a:p>
          <a:p>
            <a:pPr lvl="1"/>
            <a:r>
              <a:rPr lang="en-US" dirty="0"/>
              <a:t>Raise blood sugar?</a:t>
            </a:r>
          </a:p>
          <a:p>
            <a:pPr lvl="1"/>
            <a:endParaRPr lang="en-US" dirty="0"/>
          </a:p>
          <a:p>
            <a:pPr marL="1016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43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Serotonin/Norepinephrine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Tramadol/</a:t>
            </a:r>
            <a:r>
              <a:rPr lang="en-US" dirty="0" err="1"/>
              <a:t>Tapentadol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50-100 mg</a:t>
            </a:r>
          </a:p>
          <a:p>
            <a:pPr lvl="1"/>
            <a:r>
              <a:rPr lang="en-US" dirty="0"/>
              <a:t>Opioid + SSRI</a:t>
            </a:r>
          </a:p>
          <a:p>
            <a:r>
              <a:rPr lang="en-US" dirty="0"/>
              <a:t>Duloxetine </a:t>
            </a:r>
          </a:p>
          <a:p>
            <a:pPr lvl="1"/>
            <a:r>
              <a:rPr lang="en-US" dirty="0"/>
              <a:t>20-30 mg</a:t>
            </a:r>
          </a:p>
          <a:p>
            <a:pPr lvl="1"/>
            <a:r>
              <a:rPr lang="en-US" dirty="0"/>
              <a:t>SSRI/SSNI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06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6.</a:t>
            </a:r>
            <a:endParaRPr sz="6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References</a:t>
            </a:r>
            <a:endParaRPr dirty="0"/>
          </a:p>
        </p:txBody>
      </p:sp>
      <p:sp>
        <p:nvSpPr>
          <p:cNvPr id="72" name="Shape 72"/>
          <p:cNvSpPr/>
          <p:nvPr/>
        </p:nvSpPr>
        <p:spPr>
          <a:xfrm>
            <a:off x="3617075" y="256025"/>
            <a:ext cx="1824693" cy="17022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9397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21359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references</a:t>
            </a: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0" i="0" u="none" strike="noStrike" baseline="0" dirty="0">
                <a:latin typeface="Sniglet" panose="020B0604020202020204" charset="0"/>
              </a:rPr>
              <a:t>American Society for Enhanced Recovery and Perioperative Quality Initiative Joint Consensus Statement on Perioperative Management of Patients on Preoperative Opioid Therapy</a:t>
            </a:r>
          </a:p>
          <a:p>
            <a:pPr lvl="1"/>
            <a:r>
              <a:rPr lang="en-US" b="0" i="0" u="none" strike="noStrike" baseline="0" dirty="0">
                <a:latin typeface="Sniglet" panose="020B0604020202020204" charset="0"/>
              </a:rPr>
              <a:t>DOI: 10.1213/ANE.0000000000004018</a:t>
            </a:r>
            <a:endParaRPr lang="en-US" dirty="0">
              <a:latin typeface="Sniglet" panose="020B0604020202020204" charset="0"/>
            </a:endParaRPr>
          </a:p>
          <a:p>
            <a:pPr algn="l"/>
            <a:r>
              <a:rPr lang="en-US" b="0" i="0" u="none" strike="noStrike" baseline="0" dirty="0">
                <a:latin typeface="Sniglet" panose="020B0604020202020204" charset="0"/>
              </a:rPr>
              <a:t>Caring for Our Patients With Opioid Use Disorder in the Perioperative Period: A Guide for the Anesthesiologist</a:t>
            </a:r>
          </a:p>
          <a:p>
            <a:pPr lvl="1"/>
            <a:r>
              <a:rPr lang="en-US" b="0" i="0" u="none" strike="noStrike" baseline="0" dirty="0">
                <a:latin typeface="Sniglet" panose="020B0604020202020204" charset="0"/>
              </a:rPr>
              <a:t>DOI: 10.1213/ANE.0000000000006280</a:t>
            </a:r>
          </a:p>
          <a:p>
            <a:pPr algn="l"/>
            <a:r>
              <a:rPr lang="en-US" b="0" i="0" u="none" strike="noStrike" baseline="0" dirty="0">
                <a:latin typeface="Sniglet" panose="020B0604020202020204" charset="0"/>
              </a:rPr>
              <a:t>Substance Use Disorders: Basic Overview for the Anesthesiologist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DOI: 10.1213/ANE.0000000000006281</a:t>
            </a:r>
          </a:p>
          <a:p>
            <a:r>
              <a:rPr lang="en-US" dirty="0">
                <a:latin typeface="Sniglet" panose="020B0604020202020204" charset="0"/>
              </a:rPr>
              <a:t>Fibromyalgia and Centralized Pain in the Rheumatoid Arthritis Patient</a:t>
            </a:r>
          </a:p>
          <a:p>
            <a:pPr lvl="1"/>
            <a:r>
              <a:rPr lang="en-US" dirty="0">
                <a:latin typeface="Sniglet" panose="020B0604020202020204" charset="0"/>
              </a:rPr>
              <a:t>DOI: 10.1097/BOR.0000000000000929</a:t>
            </a:r>
          </a:p>
        </p:txBody>
      </p:sp>
    </p:spTree>
    <p:extLst>
      <p:ext uri="{BB962C8B-B14F-4D97-AF65-F5344CB8AC3E}">
        <p14:creationId xmlns:p14="http://schemas.microsoft.com/office/powerpoint/2010/main" val="2695200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84280"/>
            <a:ext cx="8229600" cy="4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buNone/>
            </a:pPr>
            <a:r>
              <a:rPr lang="en-US" altLang="en-US" sz="6600" dirty="0"/>
              <a:t>Questions?</a:t>
            </a:r>
          </a:p>
          <a:p>
            <a:pPr marL="1016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49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A855D3-0022-2270-29ED-3B780DA33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2456"/>
            <a:ext cx="9144994" cy="339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0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ECA109-0993-7CE9-18C0-DAD7C4544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" y="5600"/>
            <a:ext cx="8747760" cy="51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4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85800" y="2605300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2.</a:t>
            </a:r>
            <a:endParaRPr sz="6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Pre-operative Assessment</a:t>
            </a:r>
            <a:endParaRPr dirty="0"/>
          </a:p>
        </p:txBody>
      </p:sp>
      <p:sp>
        <p:nvSpPr>
          <p:cNvPr id="72" name="Shape 72"/>
          <p:cNvSpPr/>
          <p:nvPr/>
        </p:nvSpPr>
        <p:spPr>
          <a:xfrm>
            <a:off x="3617075" y="256025"/>
            <a:ext cx="1824693" cy="17022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62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E1652E-A3AD-C7F2-A2EB-8B682C7EE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925" y="0"/>
            <a:ext cx="538214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41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27231E-BCC8-2C61-11BC-9916363D3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444"/>
            <a:ext cx="9144000" cy="477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79305"/>
      </p:ext>
    </p:extLst>
  </p:cSld>
  <p:clrMapOvr>
    <a:masterClrMapping/>
  </p:clrMapOvr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0E3726F0C32E4A8A64D4C7015DE9D5" ma:contentTypeVersion="17" ma:contentTypeDescription="Create a new document." ma:contentTypeScope="" ma:versionID="7704050afc294e3af1556d092a6a4088">
  <xsd:schema xmlns:xsd="http://www.w3.org/2001/XMLSchema" xmlns:xs="http://www.w3.org/2001/XMLSchema" xmlns:p="http://schemas.microsoft.com/office/2006/metadata/properties" xmlns:ns2="d6715ed2-e44a-42ac-b38c-a8cdbc0a362e" xmlns:ns3="7f6b9d63-d5c2-496d-a5be-4d5c82d1e17a" xmlns:ns4="265fe9fd-8dfe-43a7-a645-1b820f28e792" targetNamespace="http://schemas.microsoft.com/office/2006/metadata/properties" ma:root="true" ma:fieldsID="4d4453e8daa9323d348523c2a72e9c73" ns2:_="" ns3:_="" ns4:_="">
    <xsd:import namespace="d6715ed2-e44a-42ac-b38c-a8cdbc0a362e"/>
    <xsd:import namespace="7f6b9d63-d5c2-496d-a5be-4d5c82d1e17a"/>
    <xsd:import namespace="265fe9fd-8dfe-43a7-a645-1b820f28e7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15ed2-e44a-42ac-b38c-a8cdbc0a3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f205a3c-7d62-432c-a520-86fd7fa527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b9d63-d5c2-496d-a5be-4d5c82d1e17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fe9fd-8dfe-43a7-a645-1b820f28e79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97277f1-3b44-4cdd-82a4-614e052aea03}" ma:internalName="TaxCatchAll" ma:showField="CatchAllData" ma:web="265fe9fd-8dfe-43a7-a645-1b820f28e7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715ed2-e44a-42ac-b38c-a8cdbc0a362e">
      <Terms xmlns="http://schemas.microsoft.com/office/infopath/2007/PartnerControls"/>
    </lcf76f155ced4ddcb4097134ff3c332f>
    <TaxCatchAll xmlns="265fe9fd-8dfe-43a7-a645-1b820f28e792" xsi:nil="true"/>
  </documentManagement>
</p:properties>
</file>

<file path=customXml/itemProps1.xml><?xml version="1.0" encoding="utf-8"?>
<ds:datastoreItem xmlns:ds="http://schemas.openxmlformats.org/officeDocument/2006/customXml" ds:itemID="{739BB84E-70F5-4E79-9B2A-88E85E033E1D}"/>
</file>

<file path=customXml/itemProps2.xml><?xml version="1.0" encoding="utf-8"?>
<ds:datastoreItem xmlns:ds="http://schemas.openxmlformats.org/officeDocument/2006/customXml" ds:itemID="{42A4B418-FE49-4FE5-A3CD-D8EB909FA274}"/>
</file>

<file path=customXml/itemProps3.xml><?xml version="1.0" encoding="utf-8"?>
<ds:datastoreItem xmlns:ds="http://schemas.openxmlformats.org/officeDocument/2006/customXml" ds:itemID="{C00F11DE-1DAB-4992-BB03-184900352183}"/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760</Words>
  <Application>Microsoft Office PowerPoint</Application>
  <PresentationFormat>On-screen Show (16:9)</PresentationFormat>
  <Paragraphs>225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Walter Turncoat</vt:lpstr>
      <vt:lpstr>Arial</vt:lpstr>
      <vt:lpstr>Sniglet</vt:lpstr>
      <vt:lpstr>Ursula template</vt:lpstr>
      <vt:lpstr>Surgical Pain Management for Hot patients</vt:lpstr>
      <vt:lpstr>1.  Terminology</vt:lpstr>
      <vt:lpstr>HOT</vt:lpstr>
      <vt:lpstr>PowerPoint Presentation</vt:lpstr>
      <vt:lpstr>PowerPoint Presentation</vt:lpstr>
      <vt:lpstr>PowerPoint Presentation</vt:lpstr>
      <vt:lpstr>2.  Pre-operative Assessment</vt:lpstr>
      <vt:lpstr>PowerPoint Presentation</vt:lpstr>
      <vt:lpstr>PowerPoint Presentation</vt:lpstr>
      <vt:lpstr>PowerPoint Presentation</vt:lpstr>
      <vt:lpstr>PowerPoint Presentation</vt:lpstr>
      <vt:lpstr>3.  MOUD</vt:lpstr>
      <vt:lpstr>PowerPoint Presentation</vt:lpstr>
      <vt:lpstr>PowerPoint Presentation</vt:lpstr>
      <vt:lpstr>PowerPoint Presentation</vt:lpstr>
      <vt:lpstr>PowerPoint Presentation</vt:lpstr>
      <vt:lpstr>Considerations</vt:lpstr>
      <vt:lpstr>Considerations</vt:lpstr>
      <vt:lpstr>Considerations</vt:lpstr>
      <vt:lpstr>4.  Fibromyalgia</vt:lpstr>
      <vt:lpstr>Fibromyalgia</vt:lpstr>
      <vt:lpstr>Fibromyalgia</vt:lpstr>
      <vt:lpstr>Fibromyalgia</vt:lpstr>
      <vt:lpstr>Fibromyalgia</vt:lpstr>
      <vt:lpstr>5.  Pharmacology</vt:lpstr>
      <vt:lpstr>PowerPoint Presentation</vt:lpstr>
      <vt:lpstr>Ketamine</vt:lpstr>
      <vt:lpstr>Ketamine</vt:lpstr>
      <vt:lpstr>Lidocaine Infusion</vt:lpstr>
      <vt:lpstr>Acetaminophen</vt:lpstr>
      <vt:lpstr>NSAID/Coxib</vt:lpstr>
      <vt:lpstr>NSAID/Coxib</vt:lpstr>
      <vt:lpstr>Gabapentin/Pregabalin </vt:lpstr>
      <vt:lpstr>Gabapentin/Pregabalin </vt:lpstr>
      <vt:lpstr>Magnesium</vt:lpstr>
      <vt:lpstr>Dexmedetomidine</vt:lpstr>
      <vt:lpstr>Dexmedetomidine</vt:lpstr>
      <vt:lpstr>Esmolol</vt:lpstr>
      <vt:lpstr>Tizanidine</vt:lpstr>
      <vt:lpstr>Dexamethasone</vt:lpstr>
      <vt:lpstr>Serotonin/Norepinephrine</vt:lpstr>
      <vt:lpstr>6.  References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Anatomy, Physiology, and Pharmacology of Pain</dc:title>
  <dc:creator>Tom</dc:creator>
  <cp:lastModifiedBy>Tawni Phelan</cp:lastModifiedBy>
  <cp:revision>43</cp:revision>
  <dcterms:modified xsi:type="dcterms:W3CDTF">2024-03-29T18:03:26Z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0x010100310E3726F0C32E4A8A64D4C7015DE9D5</vt:lpwstr>
  </property>
</Properties>
</file>