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drawing4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5.xml" ContentType="application/vnd.openxmlformats-officedocument.drawingml.diagramStyle+xml"/>
  <Override PartName="/ppt/charts/chart2.xml" ContentType="application/vnd.openxmlformats-officedocument.drawingml.chart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65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68" r:id="rId49"/>
    <p:sldId id="367" r:id="rId50"/>
    <p:sldId id="359" r:id="rId51"/>
    <p:sldId id="360" r:id="rId52"/>
    <p:sldId id="361" r:id="rId53"/>
    <p:sldId id="362" r:id="rId54"/>
    <p:sldId id="366" r:id="rId55"/>
    <p:sldId id="363" r:id="rId56"/>
    <p:sldId id="36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84211"/>
  </p:normalViewPr>
  <p:slideViewPr>
    <p:cSldViewPr snapToGrid="0" snapToObjects="1">
      <p:cViewPr varScale="1">
        <p:scale>
          <a:sx n="94" d="100"/>
          <a:sy n="94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32</a:t>
            </a:r>
            <a:r>
              <a:rPr lang="en-US" baseline="0" dirty="0"/>
              <a:t> min versus 48 min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PACU Time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Acetaminophen</c:v>
                </c:pt>
                <c:pt idx="1">
                  <c:v>Placebo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1-834D-8BEC-4095E978C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133448"/>
        <c:axId val="548211256"/>
      </c:barChart>
      <c:catAx>
        <c:axId val="635133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8211256"/>
        <c:crosses val="autoZero"/>
        <c:auto val="1"/>
        <c:lblAlgn val="ctr"/>
        <c:lblOffset val="100"/>
        <c:noMultiLvlLbl val="0"/>
      </c:catAx>
      <c:valAx>
        <c:axId val="548211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5133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PONV</c:v>
                </c:pt>
                <c:pt idx="1">
                  <c:v>Reported no pain</c:v>
                </c:pt>
                <c:pt idx="2">
                  <c:v>Time (min) discharge score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29.5</c:v>
                </c:pt>
                <c:pt idx="1">
                  <c:v>4.2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6-E94F-98E3-D3E8465FD8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 Grou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PONV</c:v>
                </c:pt>
                <c:pt idx="1">
                  <c:v>Reported no pain</c:v>
                </c:pt>
                <c:pt idx="2">
                  <c:v>Time (min) discharge score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4.7</c:v>
                </c:pt>
                <c:pt idx="1">
                  <c:v>57.1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26-E94F-98E3-D3E8465FD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482712"/>
        <c:axId val="612532952"/>
      </c:barChart>
      <c:catAx>
        <c:axId val="612482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2532952"/>
        <c:crosses val="autoZero"/>
        <c:auto val="1"/>
        <c:lblAlgn val="ctr"/>
        <c:lblOffset val="100"/>
        <c:noMultiLvlLbl val="0"/>
      </c:catAx>
      <c:valAx>
        <c:axId val="612532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2482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AB0CD-829C-8C4F-ADE6-4DDF9D29FE2C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CE15B3-81FF-3042-8DE6-4A02F7573238}">
      <dgm:prSet phldrT="[Text]"/>
      <dgm:spPr/>
      <dgm:t>
        <a:bodyPr/>
        <a:lstStyle/>
        <a:p>
          <a:r>
            <a:rPr lang="en-US" dirty="0"/>
            <a:t>Pain</a:t>
          </a:r>
        </a:p>
      </dgm:t>
    </dgm:pt>
    <dgm:pt modelId="{49D140DA-5EB7-7044-9659-7ED563CBA25E}" type="parTrans" cxnId="{79EB6FFA-9234-BD4C-B4A9-589C246BC851}">
      <dgm:prSet/>
      <dgm:spPr/>
      <dgm:t>
        <a:bodyPr/>
        <a:lstStyle/>
        <a:p>
          <a:endParaRPr lang="en-US"/>
        </a:p>
      </dgm:t>
    </dgm:pt>
    <dgm:pt modelId="{ACDA63A2-0E94-2D4A-8A20-29633D538D9A}" type="sibTrans" cxnId="{79EB6FFA-9234-BD4C-B4A9-589C246BC851}">
      <dgm:prSet/>
      <dgm:spPr/>
      <dgm:t>
        <a:bodyPr/>
        <a:lstStyle/>
        <a:p>
          <a:endParaRPr lang="en-US"/>
        </a:p>
      </dgm:t>
    </dgm:pt>
    <dgm:pt modelId="{B501621C-21C5-7B46-822B-4FE81CF49AD1}">
      <dgm:prSet phldrT="[Text]"/>
      <dgm:spPr/>
      <dgm:t>
        <a:bodyPr/>
        <a:lstStyle/>
        <a:p>
          <a:r>
            <a:rPr lang="en-US" dirty="0"/>
            <a:t> Opioids</a:t>
          </a:r>
        </a:p>
      </dgm:t>
    </dgm:pt>
    <dgm:pt modelId="{8EED7246-5B4E-F04A-A42A-12B8BBC850B6}" type="parTrans" cxnId="{A2A6EFF5-35ED-2048-966C-0F6C91E9B81B}">
      <dgm:prSet/>
      <dgm:spPr/>
      <dgm:t>
        <a:bodyPr/>
        <a:lstStyle/>
        <a:p>
          <a:endParaRPr lang="en-US"/>
        </a:p>
      </dgm:t>
    </dgm:pt>
    <dgm:pt modelId="{E94B8D8B-298C-2147-AEC1-1A27BA1403E4}" type="sibTrans" cxnId="{A2A6EFF5-35ED-2048-966C-0F6C91E9B81B}">
      <dgm:prSet/>
      <dgm:spPr/>
      <dgm:t>
        <a:bodyPr/>
        <a:lstStyle/>
        <a:p>
          <a:endParaRPr lang="en-US"/>
        </a:p>
      </dgm:t>
    </dgm:pt>
    <dgm:pt modelId="{1BBC2574-13B9-864F-B454-5E2AF45C5F08}">
      <dgm:prSet phldrT="[Text]"/>
      <dgm:spPr/>
      <dgm:t>
        <a:bodyPr/>
        <a:lstStyle/>
        <a:p>
          <a:r>
            <a:rPr lang="en-US" dirty="0"/>
            <a:t>Higher Opioids</a:t>
          </a:r>
        </a:p>
      </dgm:t>
    </dgm:pt>
    <dgm:pt modelId="{F3BD0B5F-5E54-0949-92CD-200269DA4FA8}" type="parTrans" cxnId="{4A9F2B2F-4998-4F40-9EE2-0F08B8EB758A}">
      <dgm:prSet/>
      <dgm:spPr/>
      <dgm:t>
        <a:bodyPr/>
        <a:lstStyle/>
        <a:p>
          <a:endParaRPr lang="en-US"/>
        </a:p>
      </dgm:t>
    </dgm:pt>
    <dgm:pt modelId="{011AE55A-24A0-4742-BEFD-4543FC16ECE4}" type="sibTrans" cxnId="{4A9F2B2F-4998-4F40-9EE2-0F08B8EB758A}">
      <dgm:prSet/>
      <dgm:spPr/>
      <dgm:t>
        <a:bodyPr/>
        <a:lstStyle/>
        <a:p>
          <a:endParaRPr lang="en-US"/>
        </a:p>
      </dgm:t>
    </dgm:pt>
    <dgm:pt modelId="{FE0EBF7A-AC5C-2346-A014-C821A1A37410}">
      <dgm:prSet phldrT="[Text]"/>
      <dgm:spPr/>
      <dgm:t>
        <a:bodyPr/>
        <a:lstStyle/>
        <a:p>
          <a:r>
            <a:rPr lang="en-US" dirty="0"/>
            <a:t>Tolerance</a:t>
          </a:r>
        </a:p>
      </dgm:t>
    </dgm:pt>
    <dgm:pt modelId="{4EADCB19-A0BF-BB42-BDC7-AF4D9A9396BD}" type="parTrans" cxnId="{598BEFE6-62BA-B94B-B25F-68E259E8A3D9}">
      <dgm:prSet/>
      <dgm:spPr/>
      <dgm:t>
        <a:bodyPr/>
        <a:lstStyle/>
        <a:p>
          <a:endParaRPr lang="en-US"/>
        </a:p>
      </dgm:t>
    </dgm:pt>
    <dgm:pt modelId="{F4A626AD-5DDE-8C4B-B408-F59E959F6CCC}" type="sibTrans" cxnId="{598BEFE6-62BA-B94B-B25F-68E259E8A3D9}">
      <dgm:prSet/>
      <dgm:spPr/>
      <dgm:t>
        <a:bodyPr/>
        <a:lstStyle/>
        <a:p>
          <a:endParaRPr lang="en-US"/>
        </a:p>
      </dgm:t>
    </dgm:pt>
    <dgm:pt modelId="{F481C091-ADCB-CF49-A550-656CE60052AB}">
      <dgm:prSet phldrT="[Text]"/>
      <dgm:spPr/>
      <dgm:t>
        <a:bodyPr/>
        <a:lstStyle/>
        <a:p>
          <a:r>
            <a:rPr lang="en-US" dirty="0"/>
            <a:t>Higher Tolerance</a:t>
          </a:r>
        </a:p>
      </dgm:t>
    </dgm:pt>
    <dgm:pt modelId="{6DA1AAED-339A-0D42-82CB-2C925F841D82}" type="parTrans" cxnId="{0FAF7F12-5E6F-B943-8F2A-C509C25FBB0D}">
      <dgm:prSet/>
      <dgm:spPr/>
      <dgm:t>
        <a:bodyPr/>
        <a:lstStyle/>
        <a:p>
          <a:endParaRPr lang="en-US"/>
        </a:p>
      </dgm:t>
    </dgm:pt>
    <dgm:pt modelId="{BE9069A8-F9DA-6841-905C-0FCD401C0C25}" type="sibTrans" cxnId="{0FAF7F12-5E6F-B943-8F2A-C509C25FBB0D}">
      <dgm:prSet/>
      <dgm:spPr/>
      <dgm:t>
        <a:bodyPr/>
        <a:lstStyle/>
        <a:p>
          <a:endParaRPr lang="en-US"/>
        </a:p>
      </dgm:t>
    </dgm:pt>
    <dgm:pt modelId="{2E20C38F-FC88-D94B-83CE-C35A5A1D3097}" type="pres">
      <dgm:prSet presAssocID="{DA1AB0CD-829C-8C4F-ADE6-4DDF9D29FE2C}" presName="Name0" presStyleCnt="0">
        <dgm:presLayoutVars>
          <dgm:dir/>
          <dgm:resizeHandles val="exact"/>
        </dgm:presLayoutVars>
      </dgm:prSet>
      <dgm:spPr/>
    </dgm:pt>
    <dgm:pt modelId="{38F2C48E-98AA-C849-A6ED-2AC8BF7A47E2}" type="pres">
      <dgm:prSet presAssocID="{2DCE15B3-81FF-3042-8DE6-4A02F7573238}" presName="node" presStyleLbl="node1" presStyleIdx="0" presStyleCnt="5">
        <dgm:presLayoutVars>
          <dgm:bulletEnabled val="1"/>
        </dgm:presLayoutVars>
      </dgm:prSet>
      <dgm:spPr/>
    </dgm:pt>
    <dgm:pt modelId="{8B8781FB-14CA-FA4B-81E4-4540E8DFD12A}" type="pres">
      <dgm:prSet presAssocID="{ACDA63A2-0E94-2D4A-8A20-29633D538D9A}" presName="sibTrans" presStyleLbl="sibTrans2D1" presStyleIdx="0" presStyleCnt="5"/>
      <dgm:spPr/>
    </dgm:pt>
    <dgm:pt modelId="{686A8117-8998-7845-B20E-CC5346766BDF}" type="pres">
      <dgm:prSet presAssocID="{ACDA63A2-0E94-2D4A-8A20-29633D538D9A}" presName="connectorText" presStyleLbl="sibTrans2D1" presStyleIdx="0" presStyleCnt="5"/>
      <dgm:spPr/>
    </dgm:pt>
    <dgm:pt modelId="{9B1B6A00-3949-C749-93E7-3277EB0F42B1}" type="pres">
      <dgm:prSet presAssocID="{B501621C-21C5-7B46-822B-4FE81CF49AD1}" presName="node" presStyleLbl="node1" presStyleIdx="1" presStyleCnt="5">
        <dgm:presLayoutVars>
          <dgm:bulletEnabled val="1"/>
        </dgm:presLayoutVars>
      </dgm:prSet>
      <dgm:spPr/>
    </dgm:pt>
    <dgm:pt modelId="{FEB9A954-3C7F-D84D-8906-14211673F55E}" type="pres">
      <dgm:prSet presAssocID="{E94B8D8B-298C-2147-AEC1-1A27BA1403E4}" presName="sibTrans" presStyleLbl="sibTrans2D1" presStyleIdx="1" presStyleCnt="5"/>
      <dgm:spPr/>
    </dgm:pt>
    <dgm:pt modelId="{C88CDC82-00AA-644B-B14A-3A22A9A3CA70}" type="pres">
      <dgm:prSet presAssocID="{E94B8D8B-298C-2147-AEC1-1A27BA1403E4}" presName="connectorText" presStyleLbl="sibTrans2D1" presStyleIdx="1" presStyleCnt="5"/>
      <dgm:spPr/>
    </dgm:pt>
    <dgm:pt modelId="{75A035D8-F683-E946-9858-542F8995DCBA}" type="pres">
      <dgm:prSet presAssocID="{FE0EBF7A-AC5C-2346-A014-C821A1A37410}" presName="node" presStyleLbl="node1" presStyleIdx="2" presStyleCnt="5">
        <dgm:presLayoutVars>
          <dgm:bulletEnabled val="1"/>
        </dgm:presLayoutVars>
      </dgm:prSet>
      <dgm:spPr/>
    </dgm:pt>
    <dgm:pt modelId="{B7CCD401-E811-264A-BF9C-CF52B09AA25D}" type="pres">
      <dgm:prSet presAssocID="{F4A626AD-5DDE-8C4B-B408-F59E959F6CCC}" presName="sibTrans" presStyleLbl="sibTrans2D1" presStyleIdx="2" presStyleCnt="5"/>
      <dgm:spPr/>
    </dgm:pt>
    <dgm:pt modelId="{566CAD5B-802C-CB42-921B-EA3477F7431E}" type="pres">
      <dgm:prSet presAssocID="{F4A626AD-5DDE-8C4B-B408-F59E959F6CCC}" presName="connectorText" presStyleLbl="sibTrans2D1" presStyleIdx="2" presStyleCnt="5"/>
      <dgm:spPr/>
    </dgm:pt>
    <dgm:pt modelId="{7642D044-52CF-0A44-8291-48153AA8B7E1}" type="pres">
      <dgm:prSet presAssocID="{1BBC2574-13B9-864F-B454-5E2AF45C5F08}" presName="node" presStyleLbl="node1" presStyleIdx="3" presStyleCnt="5">
        <dgm:presLayoutVars>
          <dgm:bulletEnabled val="1"/>
        </dgm:presLayoutVars>
      </dgm:prSet>
      <dgm:spPr/>
    </dgm:pt>
    <dgm:pt modelId="{A831D018-19A1-7246-8831-739D7446B54E}" type="pres">
      <dgm:prSet presAssocID="{011AE55A-24A0-4742-BEFD-4543FC16ECE4}" presName="sibTrans" presStyleLbl="sibTrans2D1" presStyleIdx="3" presStyleCnt="5"/>
      <dgm:spPr/>
    </dgm:pt>
    <dgm:pt modelId="{1E7ACE99-336D-6745-A427-6B7C2A80EFE3}" type="pres">
      <dgm:prSet presAssocID="{011AE55A-24A0-4742-BEFD-4543FC16ECE4}" presName="connectorText" presStyleLbl="sibTrans2D1" presStyleIdx="3" presStyleCnt="5"/>
      <dgm:spPr/>
    </dgm:pt>
    <dgm:pt modelId="{FB6468CC-E639-6B47-9092-FE07913639F4}" type="pres">
      <dgm:prSet presAssocID="{F481C091-ADCB-CF49-A550-656CE60052AB}" presName="node" presStyleLbl="node1" presStyleIdx="4" presStyleCnt="5">
        <dgm:presLayoutVars>
          <dgm:bulletEnabled val="1"/>
        </dgm:presLayoutVars>
      </dgm:prSet>
      <dgm:spPr/>
    </dgm:pt>
    <dgm:pt modelId="{98A93B29-F053-2A46-A229-18F1B93DBBA8}" type="pres">
      <dgm:prSet presAssocID="{BE9069A8-F9DA-6841-905C-0FCD401C0C25}" presName="sibTrans" presStyleLbl="sibTrans2D1" presStyleIdx="4" presStyleCnt="5"/>
      <dgm:spPr/>
    </dgm:pt>
    <dgm:pt modelId="{D784428A-23F1-8742-B818-36411AD12D7D}" type="pres">
      <dgm:prSet presAssocID="{BE9069A8-F9DA-6841-905C-0FCD401C0C25}" presName="connectorText" presStyleLbl="sibTrans2D1" presStyleIdx="4" presStyleCnt="5"/>
      <dgm:spPr/>
    </dgm:pt>
  </dgm:ptLst>
  <dgm:cxnLst>
    <dgm:cxn modelId="{0FAF7F12-5E6F-B943-8F2A-C509C25FBB0D}" srcId="{DA1AB0CD-829C-8C4F-ADE6-4DDF9D29FE2C}" destId="{F481C091-ADCB-CF49-A550-656CE60052AB}" srcOrd="4" destOrd="0" parTransId="{6DA1AAED-339A-0D42-82CB-2C925F841D82}" sibTransId="{BE9069A8-F9DA-6841-905C-0FCD401C0C25}"/>
    <dgm:cxn modelId="{4A9F2B2F-4998-4F40-9EE2-0F08B8EB758A}" srcId="{DA1AB0CD-829C-8C4F-ADE6-4DDF9D29FE2C}" destId="{1BBC2574-13B9-864F-B454-5E2AF45C5F08}" srcOrd="3" destOrd="0" parTransId="{F3BD0B5F-5E54-0949-92CD-200269DA4FA8}" sibTransId="{011AE55A-24A0-4742-BEFD-4543FC16ECE4}"/>
    <dgm:cxn modelId="{C8BFDD3F-5DF3-C245-B6AA-DB2410A09F4A}" type="presOf" srcId="{ACDA63A2-0E94-2D4A-8A20-29633D538D9A}" destId="{686A8117-8998-7845-B20E-CC5346766BDF}" srcOrd="1" destOrd="0" presId="urn:microsoft.com/office/officeart/2005/8/layout/cycle7"/>
    <dgm:cxn modelId="{865FD465-F7FE-AF4F-981B-C6C273E553B5}" type="presOf" srcId="{DA1AB0CD-829C-8C4F-ADE6-4DDF9D29FE2C}" destId="{2E20C38F-FC88-D94B-83CE-C35A5A1D3097}" srcOrd="0" destOrd="0" presId="urn:microsoft.com/office/officeart/2005/8/layout/cycle7"/>
    <dgm:cxn modelId="{7E87E246-7DA4-184F-88BB-EF2F1EA507AE}" type="presOf" srcId="{BE9069A8-F9DA-6841-905C-0FCD401C0C25}" destId="{98A93B29-F053-2A46-A229-18F1B93DBBA8}" srcOrd="0" destOrd="0" presId="urn:microsoft.com/office/officeart/2005/8/layout/cycle7"/>
    <dgm:cxn modelId="{5EC11C4B-4785-5F42-88CA-9F040E0C03B9}" type="presOf" srcId="{ACDA63A2-0E94-2D4A-8A20-29633D538D9A}" destId="{8B8781FB-14CA-FA4B-81E4-4540E8DFD12A}" srcOrd="0" destOrd="0" presId="urn:microsoft.com/office/officeart/2005/8/layout/cycle7"/>
    <dgm:cxn modelId="{3E63187C-A89D-BD4E-876C-7ACA2923E064}" type="presOf" srcId="{011AE55A-24A0-4742-BEFD-4543FC16ECE4}" destId="{1E7ACE99-336D-6745-A427-6B7C2A80EFE3}" srcOrd="1" destOrd="0" presId="urn:microsoft.com/office/officeart/2005/8/layout/cycle7"/>
    <dgm:cxn modelId="{23D11D8C-EF52-7D41-A80C-F3ED72E3F36B}" type="presOf" srcId="{011AE55A-24A0-4742-BEFD-4543FC16ECE4}" destId="{A831D018-19A1-7246-8831-739D7446B54E}" srcOrd="0" destOrd="0" presId="urn:microsoft.com/office/officeart/2005/8/layout/cycle7"/>
    <dgm:cxn modelId="{A25B4991-FF1A-C64D-AACF-CDB9304D6E00}" type="presOf" srcId="{E94B8D8B-298C-2147-AEC1-1A27BA1403E4}" destId="{C88CDC82-00AA-644B-B14A-3A22A9A3CA70}" srcOrd="1" destOrd="0" presId="urn:microsoft.com/office/officeart/2005/8/layout/cycle7"/>
    <dgm:cxn modelId="{60208C91-D0C8-8341-9C90-A3DE67A9865E}" type="presOf" srcId="{2DCE15B3-81FF-3042-8DE6-4A02F7573238}" destId="{38F2C48E-98AA-C849-A6ED-2AC8BF7A47E2}" srcOrd="0" destOrd="0" presId="urn:microsoft.com/office/officeart/2005/8/layout/cycle7"/>
    <dgm:cxn modelId="{FCDC2797-F8E6-284D-A6E9-05B9A1A6BC0A}" type="presOf" srcId="{1BBC2574-13B9-864F-B454-5E2AF45C5F08}" destId="{7642D044-52CF-0A44-8291-48153AA8B7E1}" srcOrd="0" destOrd="0" presId="urn:microsoft.com/office/officeart/2005/8/layout/cycle7"/>
    <dgm:cxn modelId="{8ABBDA9F-0AC1-4A4D-840C-71AC26D95901}" type="presOf" srcId="{F4A626AD-5DDE-8C4B-B408-F59E959F6CCC}" destId="{566CAD5B-802C-CB42-921B-EA3477F7431E}" srcOrd="1" destOrd="0" presId="urn:microsoft.com/office/officeart/2005/8/layout/cycle7"/>
    <dgm:cxn modelId="{84D484AC-57BD-4A4E-B3D0-3C17C0BDA5CA}" type="presOf" srcId="{F4A626AD-5DDE-8C4B-B408-F59E959F6CCC}" destId="{B7CCD401-E811-264A-BF9C-CF52B09AA25D}" srcOrd="0" destOrd="0" presId="urn:microsoft.com/office/officeart/2005/8/layout/cycle7"/>
    <dgm:cxn modelId="{575EE8AC-8F55-9849-B478-46B1810673AB}" type="presOf" srcId="{B501621C-21C5-7B46-822B-4FE81CF49AD1}" destId="{9B1B6A00-3949-C749-93E7-3277EB0F42B1}" srcOrd="0" destOrd="0" presId="urn:microsoft.com/office/officeart/2005/8/layout/cycle7"/>
    <dgm:cxn modelId="{826408B1-64FB-864F-A227-6CDCE97C25E5}" type="presOf" srcId="{E94B8D8B-298C-2147-AEC1-1A27BA1403E4}" destId="{FEB9A954-3C7F-D84D-8906-14211673F55E}" srcOrd="0" destOrd="0" presId="urn:microsoft.com/office/officeart/2005/8/layout/cycle7"/>
    <dgm:cxn modelId="{D9F468C1-2EC7-2648-B2E7-3AD9E90C4BF7}" type="presOf" srcId="{F481C091-ADCB-CF49-A550-656CE60052AB}" destId="{FB6468CC-E639-6B47-9092-FE07913639F4}" srcOrd="0" destOrd="0" presId="urn:microsoft.com/office/officeart/2005/8/layout/cycle7"/>
    <dgm:cxn modelId="{D20510C7-5029-F748-8AD9-06AF74573658}" type="presOf" srcId="{BE9069A8-F9DA-6841-905C-0FCD401C0C25}" destId="{D784428A-23F1-8742-B818-36411AD12D7D}" srcOrd="1" destOrd="0" presId="urn:microsoft.com/office/officeart/2005/8/layout/cycle7"/>
    <dgm:cxn modelId="{8065E1C7-807A-B54C-8D98-8BC5C4D19062}" type="presOf" srcId="{FE0EBF7A-AC5C-2346-A014-C821A1A37410}" destId="{75A035D8-F683-E946-9858-542F8995DCBA}" srcOrd="0" destOrd="0" presId="urn:microsoft.com/office/officeart/2005/8/layout/cycle7"/>
    <dgm:cxn modelId="{598BEFE6-62BA-B94B-B25F-68E259E8A3D9}" srcId="{DA1AB0CD-829C-8C4F-ADE6-4DDF9D29FE2C}" destId="{FE0EBF7A-AC5C-2346-A014-C821A1A37410}" srcOrd="2" destOrd="0" parTransId="{4EADCB19-A0BF-BB42-BDC7-AF4D9A9396BD}" sibTransId="{F4A626AD-5DDE-8C4B-B408-F59E959F6CCC}"/>
    <dgm:cxn modelId="{A2A6EFF5-35ED-2048-966C-0F6C91E9B81B}" srcId="{DA1AB0CD-829C-8C4F-ADE6-4DDF9D29FE2C}" destId="{B501621C-21C5-7B46-822B-4FE81CF49AD1}" srcOrd="1" destOrd="0" parTransId="{8EED7246-5B4E-F04A-A42A-12B8BBC850B6}" sibTransId="{E94B8D8B-298C-2147-AEC1-1A27BA1403E4}"/>
    <dgm:cxn modelId="{79EB6FFA-9234-BD4C-B4A9-589C246BC851}" srcId="{DA1AB0CD-829C-8C4F-ADE6-4DDF9D29FE2C}" destId="{2DCE15B3-81FF-3042-8DE6-4A02F7573238}" srcOrd="0" destOrd="0" parTransId="{49D140DA-5EB7-7044-9659-7ED563CBA25E}" sibTransId="{ACDA63A2-0E94-2D4A-8A20-29633D538D9A}"/>
    <dgm:cxn modelId="{7EB34A15-13F7-0141-994B-097B128671A6}" type="presParOf" srcId="{2E20C38F-FC88-D94B-83CE-C35A5A1D3097}" destId="{38F2C48E-98AA-C849-A6ED-2AC8BF7A47E2}" srcOrd="0" destOrd="0" presId="urn:microsoft.com/office/officeart/2005/8/layout/cycle7"/>
    <dgm:cxn modelId="{A7F329F8-CC04-664E-A304-3CD373682AAD}" type="presParOf" srcId="{2E20C38F-FC88-D94B-83CE-C35A5A1D3097}" destId="{8B8781FB-14CA-FA4B-81E4-4540E8DFD12A}" srcOrd="1" destOrd="0" presId="urn:microsoft.com/office/officeart/2005/8/layout/cycle7"/>
    <dgm:cxn modelId="{84E130CE-FA7C-AF43-8C6F-92BE07061C47}" type="presParOf" srcId="{8B8781FB-14CA-FA4B-81E4-4540E8DFD12A}" destId="{686A8117-8998-7845-B20E-CC5346766BDF}" srcOrd="0" destOrd="0" presId="urn:microsoft.com/office/officeart/2005/8/layout/cycle7"/>
    <dgm:cxn modelId="{4C828DCB-2BEB-A148-9B97-5289B065BD15}" type="presParOf" srcId="{2E20C38F-FC88-D94B-83CE-C35A5A1D3097}" destId="{9B1B6A00-3949-C749-93E7-3277EB0F42B1}" srcOrd="2" destOrd="0" presId="urn:microsoft.com/office/officeart/2005/8/layout/cycle7"/>
    <dgm:cxn modelId="{2F2643DC-AB6D-C646-8D0B-21557664A4A3}" type="presParOf" srcId="{2E20C38F-FC88-D94B-83CE-C35A5A1D3097}" destId="{FEB9A954-3C7F-D84D-8906-14211673F55E}" srcOrd="3" destOrd="0" presId="urn:microsoft.com/office/officeart/2005/8/layout/cycle7"/>
    <dgm:cxn modelId="{88299CFF-EEBB-564B-859D-0FE6D5A29870}" type="presParOf" srcId="{FEB9A954-3C7F-D84D-8906-14211673F55E}" destId="{C88CDC82-00AA-644B-B14A-3A22A9A3CA70}" srcOrd="0" destOrd="0" presId="urn:microsoft.com/office/officeart/2005/8/layout/cycle7"/>
    <dgm:cxn modelId="{AE89D674-A877-F047-B280-A473C68CB700}" type="presParOf" srcId="{2E20C38F-FC88-D94B-83CE-C35A5A1D3097}" destId="{75A035D8-F683-E946-9858-542F8995DCBA}" srcOrd="4" destOrd="0" presId="urn:microsoft.com/office/officeart/2005/8/layout/cycle7"/>
    <dgm:cxn modelId="{8C9080EA-587A-C94B-B178-CD30235BB3C0}" type="presParOf" srcId="{2E20C38F-FC88-D94B-83CE-C35A5A1D3097}" destId="{B7CCD401-E811-264A-BF9C-CF52B09AA25D}" srcOrd="5" destOrd="0" presId="urn:microsoft.com/office/officeart/2005/8/layout/cycle7"/>
    <dgm:cxn modelId="{E499CF3C-B487-B543-ADF0-93CD929B3719}" type="presParOf" srcId="{B7CCD401-E811-264A-BF9C-CF52B09AA25D}" destId="{566CAD5B-802C-CB42-921B-EA3477F7431E}" srcOrd="0" destOrd="0" presId="urn:microsoft.com/office/officeart/2005/8/layout/cycle7"/>
    <dgm:cxn modelId="{DC3848B1-2A6C-1B4B-BEAF-30AC7BB43914}" type="presParOf" srcId="{2E20C38F-FC88-D94B-83CE-C35A5A1D3097}" destId="{7642D044-52CF-0A44-8291-48153AA8B7E1}" srcOrd="6" destOrd="0" presId="urn:microsoft.com/office/officeart/2005/8/layout/cycle7"/>
    <dgm:cxn modelId="{50203564-759C-C444-9ED5-84CD9CF44864}" type="presParOf" srcId="{2E20C38F-FC88-D94B-83CE-C35A5A1D3097}" destId="{A831D018-19A1-7246-8831-739D7446B54E}" srcOrd="7" destOrd="0" presId="urn:microsoft.com/office/officeart/2005/8/layout/cycle7"/>
    <dgm:cxn modelId="{1732C605-9709-284A-877C-F56DE11537BD}" type="presParOf" srcId="{A831D018-19A1-7246-8831-739D7446B54E}" destId="{1E7ACE99-336D-6745-A427-6B7C2A80EFE3}" srcOrd="0" destOrd="0" presId="urn:microsoft.com/office/officeart/2005/8/layout/cycle7"/>
    <dgm:cxn modelId="{076C5D64-DA95-5B4C-BA09-DBBA55DA8AA0}" type="presParOf" srcId="{2E20C38F-FC88-D94B-83CE-C35A5A1D3097}" destId="{FB6468CC-E639-6B47-9092-FE07913639F4}" srcOrd="8" destOrd="0" presId="urn:microsoft.com/office/officeart/2005/8/layout/cycle7"/>
    <dgm:cxn modelId="{C9503EC7-780F-414D-94BD-EDCE5E24905D}" type="presParOf" srcId="{2E20C38F-FC88-D94B-83CE-C35A5A1D3097}" destId="{98A93B29-F053-2A46-A229-18F1B93DBBA8}" srcOrd="9" destOrd="0" presId="urn:microsoft.com/office/officeart/2005/8/layout/cycle7"/>
    <dgm:cxn modelId="{25458E40-CDEA-AE42-85B0-34B361EDA337}" type="presParOf" srcId="{98A93B29-F053-2A46-A229-18F1B93DBBA8}" destId="{D784428A-23F1-8742-B818-36411AD12D7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8EF1B-587D-C44C-AB92-4C96B6E48B00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C6BB82-E612-144B-A05C-0F39DA8651B9}">
      <dgm:prSet phldrT="[Text]" custT="1"/>
      <dgm:spPr/>
      <dgm:t>
        <a:bodyPr/>
        <a:lstStyle/>
        <a:p>
          <a:r>
            <a:rPr lang="en-US" sz="4000" dirty="0"/>
            <a:t>ERAS</a:t>
          </a:r>
        </a:p>
      </dgm:t>
    </dgm:pt>
    <dgm:pt modelId="{0A9BE5BE-9ED0-3845-9471-91103AF3FED8}" type="parTrans" cxnId="{F4B7A769-26B9-E44C-A061-62F580A299B2}">
      <dgm:prSet/>
      <dgm:spPr/>
      <dgm:t>
        <a:bodyPr/>
        <a:lstStyle/>
        <a:p>
          <a:endParaRPr lang="en-US"/>
        </a:p>
      </dgm:t>
    </dgm:pt>
    <dgm:pt modelId="{2BA4E4E5-38E5-314E-9585-A6C9596233C5}" type="sibTrans" cxnId="{F4B7A769-26B9-E44C-A061-62F580A299B2}">
      <dgm:prSet/>
      <dgm:spPr/>
      <dgm:t>
        <a:bodyPr/>
        <a:lstStyle/>
        <a:p>
          <a:endParaRPr lang="en-US"/>
        </a:p>
      </dgm:t>
    </dgm:pt>
    <dgm:pt modelId="{9ED98E75-6F78-6E42-A51B-C48BBCC8D8A4}">
      <dgm:prSet phldrT="[Text]" custT="1"/>
      <dgm:spPr/>
      <dgm:t>
        <a:bodyPr/>
        <a:lstStyle/>
        <a:p>
          <a:r>
            <a:rPr lang="en-US" sz="4000" dirty="0"/>
            <a:t>Length of Stay (LOS)</a:t>
          </a:r>
        </a:p>
      </dgm:t>
    </dgm:pt>
    <dgm:pt modelId="{37360225-E871-C947-AEB7-CD9879AE4A83}" type="parTrans" cxnId="{18876AD2-AC1A-CB42-B5D7-42A20CA7775A}">
      <dgm:prSet/>
      <dgm:spPr/>
      <dgm:t>
        <a:bodyPr/>
        <a:lstStyle/>
        <a:p>
          <a:endParaRPr lang="en-US"/>
        </a:p>
      </dgm:t>
    </dgm:pt>
    <dgm:pt modelId="{BB4B7E06-EBFD-2B4B-B84D-0C845D6C2886}" type="sibTrans" cxnId="{18876AD2-AC1A-CB42-B5D7-42A20CA7775A}">
      <dgm:prSet/>
      <dgm:spPr/>
      <dgm:t>
        <a:bodyPr/>
        <a:lstStyle/>
        <a:p>
          <a:endParaRPr lang="en-US"/>
        </a:p>
      </dgm:t>
    </dgm:pt>
    <dgm:pt modelId="{B859DA64-8705-2447-9E85-2E2E6465CD6E}" type="pres">
      <dgm:prSet presAssocID="{DC18EF1B-587D-C44C-AB92-4C96B6E48B00}" presName="Name0" presStyleCnt="0">
        <dgm:presLayoutVars>
          <dgm:chMax val="7"/>
          <dgm:chPref val="5"/>
        </dgm:presLayoutVars>
      </dgm:prSet>
      <dgm:spPr/>
    </dgm:pt>
    <dgm:pt modelId="{2BEE1079-858C-C34C-90AA-6CBF52568A44}" type="pres">
      <dgm:prSet presAssocID="{DC18EF1B-587D-C44C-AB92-4C96B6E48B00}" presName="arrowNode" presStyleLbl="node1" presStyleIdx="0" presStyleCnt="1" custLinFactNeighborX="-12151" custLinFactNeighborY="3981"/>
      <dgm:spPr/>
    </dgm:pt>
    <dgm:pt modelId="{D79E79A2-A7FF-7744-964A-DC3C02D9183D}" type="pres">
      <dgm:prSet presAssocID="{4BC6BB82-E612-144B-A05C-0F39DA8651B9}" presName="txNode1" presStyleLbl="revTx" presStyleIdx="0" presStyleCnt="2" custLinFactNeighborX="-57234">
        <dgm:presLayoutVars>
          <dgm:bulletEnabled val="1"/>
        </dgm:presLayoutVars>
      </dgm:prSet>
      <dgm:spPr/>
    </dgm:pt>
    <dgm:pt modelId="{D405378F-DA83-654E-995C-7E10F3DEF3DF}" type="pres">
      <dgm:prSet presAssocID="{9ED98E75-6F78-6E42-A51B-C48BBCC8D8A4}" presName="txNode2" presStyleLbl="revTx" presStyleIdx="1" presStyleCnt="2" custLinFactNeighborX="29292" custLinFactNeighborY="-38046">
        <dgm:presLayoutVars>
          <dgm:bulletEnabled val="1"/>
        </dgm:presLayoutVars>
      </dgm:prSet>
      <dgm:spPr/>
    </dgm:pt>
  </dgm:ptLst>
  <dgm:cxnLst>
    <dgm:cxn modelId="{7C1D475F-E4AE-7842-BCF5-5165D95452A7}" type="presOf" srcId="{9ED98E75-6F78-6E42-A51B-C48BBCC8D8A4}" destId="{D405378F-DA83-654E-995C-7E10F3DEF3DF}" srcOrd="0" destOrd="0" presId="urn:microsoft.com/office/officeart/2009/3/layout/DescendingProcess"/>
    <dgm:cxn modelId="{F4B7A769-26B9-E44C-A061-62F580A299B2}" srcId="{DC18EF1B-587D-C44C-AB92-4C96B6E48B00}" destId="{4BC6BB82-E612-144B-A05C-0F39DA8651B9}" srcOrd="0" destOrd="0" parTransId="{0A9BE5BE-9ED0-3845-9471-91103AF3FED8}" sibTransId="{2BA4E4E5-38E5-314E-9585-A6C9596233C5}"/>
    <dgm:cxn modelId="{2BB537BF-8FAC-6542-BCF8-1131DAD4D3B7}" type="presOf" srcId="{4BC6BB82-E612-144B-A05C-0F39DA8651B9}" destId="{D79E79A2-A7FF-7744-964A-DC3C02D9183D}" srcOrd="0" destOrd="0" presId="urn:microsoft.com/office/officeart/2009/3/layout/DescendingProcess"/>
    <dgm:cxn modelId="{866507C7-F990-3547-B4FF-76630D43C9C6}" type="presOf" srcId="{DC18EF1B-587D-C44C-AB92-4C96B6E48B00}" destId="{B859DA64-8705-2447-9E85-2E2E6465CD6E}" srcOrd="0" destOrd="0" presId="urn:microsoft.com/office/officeart/2009/3/layout/DescendingProcess"/>
    <dgm:cxn modelId="{18876AD2-AC1A-CB42-B5D7-42A20CA7775A}" srcId="{DC18EF1B-587D-C44C-AB92-4C96B6E48B00}" destId="{9ED98E75-6F78-6E42-A51B-C48BBCC8D8A4}" srcOrd="1" destOrd="0" parTransId="{37360225-E871-C947-AEB7-CD9879AE4A83}" sibTransId="{BB4B7E06-EBFD-2B4B-B84D-0C845D6C2886}"/>
    <dgm:cxn modelId="{0914434B-CB6A-D44D-BA00-5845898B49B0}" type="presParOf" srcId="{B859DA64-8705-2447-9E85-2E2E6465CD6E}" destId="{2BEE1079-858C-C34C-90AA-6CBF52568A44}" srcOrd="0" destOrd="0" presId="urn:microsoft.com/office/officeart/2009/3/layout/DescendingProcess"/>
    <dgm:cxn modelId="{DA472B85-C876-E949-BBEC-F4D502A1584A}" type="presParOf" srcId="{B859DA64-8705-2447-9E85-2E2E6465CD6E}" destId="{D79E79A2-A7FF-7744-964A-DC3C02D9183D}" srcOrd="1" destOrd="0" presId="urn:microsoft.com/office/officeart/2009/3/layout/DescendingProcess"/>
    <dgm:cxn modelId="{9F7D0A75-6099-E942-B3FB-6A58B8553A6C}" type="presParOf" srcId="{B859DA64-8705-2447-9E85-2E2E6465CD6E}" destId="{D405378F-DA83-654E-995C-7E10F3DEF3DF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6F1C5-7038-DD49-A06F-EF430212C048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4243AE-C47E-2E4B-91D1-6422579C102E}">
      <dgm:prSet phldrT="[Text]"/>
      <dgm:spPr/>
      <dgm:t>
        <a:bodyPr/>
        <a:lstStyle/>
        <a:p>
          <a:r>
            <a:rPr lang="en-US" dirty="0"/>
            <a:t>SNS</a:t>
          </a:r>
        </a:p>
      </dgm:t>
    </dgm:pt>
    <dgm:pt modelId="{A2B77525-3457-294B-9F0F-5A7E50334580}" type="parTrans" cxnId="{542234DD-91DA-D141-BAC6-9874A33DAC72}">
      <dgm:prSet/>
      <dgm:spPr/>
      <dgm:t>
        <a:bodyPr/>
        <a:lstStyle/>
        <a:p>
          <a:endParaRPr lang="en-US"/>
        </a:p>
      </dgm:t>
    </dgm:pt>
    <dgm:pt modelId="{B3E47563-E803-094C-8822-24453A037692}" type="sibTrans" cxnId="{542234DD-91DA-D141-BAC6-9874A33DAC72}">
      <dgm:prSet/>
      <dgm:spPr/>
      <dgm:t>
        <a:bodyPr/>
        <a:lstStyle/>
        <a:p>
          <a:endParaRPr lang="en-US"/>
        </a:p>
      </dgm:t>
    </dgm:pt>
    <dgm:pt modelId="{3ED88C83-E56F-E84C-B7E6-FBD72A5E7507}">
      <dgm:prSet phldrT="[Text]"/>
      <dgm:spPr/>
      <dgm:t>
        <a:bodyPr/>
        <a:lstStyle/>
        <a:p>
          <a:r>
            <a:rPr lang="en-US" dirty="0" err="1"/>
            <a:t>Incr</a:t>
          </a:r>
          <a:r>
            <a:rPr lang="en-US" dirty="0"/>
            <a:t> NE, </a:t>
          </a:r>
          <a:r>
            <a:rPr lang="en-US" dirty="0" err="1"/>
            <a:t>epi</a:t>
          </a:r>
          <a:r>
            <a:rPr lang="en-US" dirty="0"/>
            <a:t> </a:t>
          </a:r>
          <a:r>
            <a:rPr lang="en-US" dirty="0">
              <a:sym typeface="Wingdings"/>
            </a:rPr>
            <a:t> HTN, HR, ischemia </a:t>
          </a:r>
          <a:endParaRPr lang="en-US" dirty="0"/>
        </a:p>
      </dgm:t>
    </dgm:pt>
    <dgm:pt modelId="{BC4F295B-BBA0-C648-91F2-499AD053E017}" type="parTrans" cxnId="{6E05C419-A3BC-9F41-8529-4A9B4D620952}">
      <dgm:prSet/>
      <dgm:spPr/>
      <dgm:t>
        <a:bodyPr/>
        <a:lstStyle/>
        <a:p>
          <a:endParaRPr lang="en-US"/>
        </a:p>
      </dgm:t>
    </dgm:pt>
    <dgm:pt modelId="{D6776672-342B-A446-9859-D8EC5774FFAE}" type="sibTrans" cxnId="{6E05C419-A3BC-9F41-8529-4A9B4D620952}">
      <dgm:prSet/>
      <dgm:spPr/>
      <dgm:t>
        <a:bodyPr/>
        <a:lstStyle/>
        <a:p>
          <a:endParaRPr lang="en-US"/>
        </a:p>
      </dgm:t>
    </dgm:pt>
    <dgm:pt modelId="{04926401-2E10-4347-A518-A29385A62064}">
      <dgm:prSet phldrT="[Text]"/>
      <dgm:spPr/>
      <dgm:t>
        <a:bodyPr/>
        <a:lstStyle/>
        <a:p>
          <a:r>
            <a:rPr lang="en-US" dirty="0"/>
            <a:t>Endocrine</a:t>
          </a:r>
        </a:p>
      </dgm:t>
    </dgm:pt>
    <dgm:pt modelId="{7347B07C-44DB-574B-9C3F-81F59D529CAC}" type="parTrans" cxnId="{8392CD80-1A94-1145-B8F8-A0200D2CA5A3}">
      <dgm:prSet/>
      <dgm:spPr/>
      <dgm:t>
        <a:bodyPr/>
        <a:lstStyle/>
        <a:p>
          <a:endParaRPr lang="en-US"/>
        </a:p>
      </dgm:t>
    </dgm:pt>
    <dgm:pt modelId="{5A60D5BB-E1CC-1F42-9910-7D9E1A75B8BF}" type="sibTrans" cxnId="{8392CD80-1A94-1145-B8F8-A0200D2CA5A3}">
      <dgm:prSet/>
      <dgm:spPr/>
      <dgm:t>
        <a:bodyPr/>
        <a:lstStyle/>
        <a:p>
          <a:endParaRPr lang="en-US"/>
        </a:p>
      </dgm:t>
    </dgm:pt>
    <dgm:pt modelId="{E6CEB139-78B4-9F41-BDE6-7E3ABAFEBA20}">
      <dgm:prSet phldrT="[Text]"/>
      <dgm:spPr/>
      <dgm:t>
        <a:bodyPr/>
        <a:lstStyle/>
        <a:p>
          <a:r>
            <a:rPr lang="en-US" dirty="0"/>
            <a:t>Decrease Thyroid</a:t>
          </a:r>
        </a:p>
      </dgm:t>
    </dgm:pt>
    <dgm:pt modelId="{46B83122-A576-5A4F-8667-A324D311301D}" type="parTrans" cxnId="{04708A32-7675-7740-9030-B76421BC867B}">
      <dgm:prSet/>
      <dgm:spPr/>
      <dgm:t>
        <a:bodyPr/>
        <a:lstStyle/>
        <a:p>
          <a:endParaRPr lang="en-US"/>
        </a:p>
      </dgm:t>
    </dgm:pt>
    <dgm:pt modelId="{34212F6B-941B-9A45-A3E8-6675B0B06A41}" type="sibTrans" cxnId="{04708A32-7675-7740-9030-B76421BC867B}">
      <dgm:prSet/>
      <dgm:spPr/>
      <dgm:t>
        <a:bodyPr/>
        <a:lstStyle/>
        <a:p>
          <a:endParaRPr lang="en-US"/>
        </a:p>
      </dgm:t>
    </dgm:pt>
    <dgm:pt modelId="{BD8EF922-2536-5641-B38A-946D8AB7140A}">
      <dgm:prSet phldrT="[Text]"/>
      <dgm:spPr/>
      <dgm:t>
        <a:bodyPr/>
        <a:lstStyle/>
        <a:p>
          <a:r>
            <a:rPr lang="en-US" dirty="0" err="1"/>
            <a:t>Incr</a:t>
          </a:r>
          <a:r>
            <a:rPr lang="en-US" dirty="0"/>
            <a:t> Aldosterone (renin/</a:t>
          </a:r>
          <a:r>
            <a:rPr lang="en-US" dirty="0" err="1"/>
            <a:t>angiotension</a:t>
          </a:r>
          <a:r>
            <a:rPr lang="en-US" dirty="0"/>
            <a:t>)</a:t>
          </a:r>
        </a:p>
      </dgm:t>
    </dgm:pt>
    <dgm:pt modelId="{B14333B3-1479-6244-B7C8-EB89FE1E02CD}" type="parTrans" cxnId="{4E9557C5-96BB-F343-A0D1-73201D146AFD}">
      <dgm:prSet/>
      <dgm:spPr/>
      <dgm:t>
        <a:bodyPr/>
        <a:lstStyle/>
        <a:p>
          <a:endParaRPr lang="en-US"/>
        </a:p>
      </dgm:t>
    </dgm:pt>
    <dgm:pt modelId="{E361C0D5-7ACA-B24A-BF1B-DB89BE02DC76}" type="sibTrans" cxnId="{4E9557C5-96BB-F343-A0D1-73201D146AFD}">
      <dgm:prSet/>
      <dgm:spPr/>
      <dgm:t>
        <a:bodyPr/>
        <a:lstStyle/>
        <a:p>
          <a:endParaRPr lang="en-US"/>
        </a:p>
      </dgm:t>
    </dgm:pt>
    <dgm:pt modelId="{0FAA240A-88D5-2443-A227-4E29C0C57793}">
      <dgm:prSet phldrT="[Text]"/>
      <dgm:spPr/>
      <dgm:t>
        <a:bodyPr/>
        <a:lstStyle/>
        <a:p>
          <a:r>
            <a:rPr lang="en-US" dirty="0"/>
            <a:t>Water/sodium retention</a:t>
          </a:r>
        </a:p>
      </dgm:t>
    </dgm:pt>
    <dgm:pt modelId="{C2366A63-6C4D-044A-A61F-2127890CE453}" type="parTrans" cxnId="{3FA1EB26-F49F-F040-AB0C-C3AC80502E0B}">
      <dgm:prSet/>
      <dgm:spPr/>
      <dgm:t>
        <a:bodyPr/>
        <a:lstStyle/>
        <a:p>
          <a:endParaRPr lang="en-US"/>
        </a:p>
      </dgm:t>
    </dgm:pt>
    <dgm:pt modelId="{4EE04CD3-7869-1843-AD27-201F9EFE5359}" type="sibTrans" cxnId="{3FA1EB26-F49F-F040-AB0C-C3AC80502E0B}">
      <dgm:prSet/>
      <dgm:spPr/>
      <dgm:t>
        <a:bodyPr/>
        <a:lstStyle/>
        <a:p>
          <a:endParaRPr lang="en-US"/>
        </a:p>
      </dgm:t>
    </dgm:pt>
    <dgm:pt modelId="{85D58830-3297-644E-B197-0321E83FA2CF}">
      <dgm:prSet phldrT="[Text]"/>
      <dgm:spPr/>
      <dgm:t>
        <a:bodyPr/>
        <a:lstStyle/>
        <a:p>
          <a:r>
            <a:rPr lang="en-US" dirty="0"/>
            <a:t>Pituitary </a:t>
          </a:r>
        </a:p>
      </dgm:t>
    </dgm:pt>
    <dgm:pt modelId="{BDE5D6FD-7794-E740-8DA1-B3585545492B}" type="parTrans" cxnId="{EDC958C1-E3BC-9B47-946A-F0BDF856ED23}">
      <dgm:prSet/>
      <dgm:spPr/>
      <dgm:t>
        <a:bodyPr/>
        <a:lstStyle/>
        <a:p>
          <a:endParaRPr lang="en-US"/>
        </a:p>
      </dgm:t>
    </dgm:pt>
    <dgm:pt modelId="{83347F83-71E0-2A48-9291-40AF9BE044C2}" type="sibTrans" cxnId="{EDC958C1-E3BC-9B47-946A-F0BDF856ED23}">
      <dgm:prSet/>
      <dgm:spPr/>
      <dgm:t>
        <a:bodyPr/>
        <a:lstStyle/>
        <a:p>
          <a:endParaRPr lang="en-US"/>
        </a:p>
      </dgm:t>
    </dgm:pt>
    <dgm:pt modelId="{2C9BE42C-07DB-B945-A04B-8FD70FF4A6D5}">
      <dgm:prSet phldrT="[Text]"/>
      <dgm:spPr/>
      <dgm:t>
        <a:bodyPr/>
        <a:lstStyle/>
        <a:p>
          <a:r>
            <a:rPr lang="en-US" dirty="0"/>
            <a:t>GH, Vasopressin</a:t>
          </a:r>
        </a:p>
      </dgm:t>
    </dgm:pt>
    <dgm:pt modelId="{11E288CE-9667-744C-90DE-1AED69BF53A5}" type="parTrans" cxnId="{C0F18ED6-32A9-444A-B173-D0C8A5479EA8}">
      <dgm:prSet/>
      <dgm:spPr/>
      <dgm:t>
        <a:bodyPr/>
        <a:lstStyle/>
        <a:p>
          <a:endParaRPr lang="en-US"/>
        </a:p>
      </dgm:t>
    </dgm:pt>
    <dgm:pt modelId="{950CBFF6-45FE-9F44-94D9-79A8BE3A0D6E}" type="sibTrans" cxnId="{C0F18ED6-32A9-444A-B173-D0C8A5479EA8}">
      <dgm:prSet/>
      <dgm:spPr/>
      <dgm:t>
        <a:bodyPr/>
        <a:lstStyle/>
        <a:p>
          <a:endParaRPr lang="en-US"/>
        </a:p>
      </dgm:t>
    </dgm:pt>
    <dgm:pt modelId="{4DD328E1-8530-D641-8595-19FD454824DE}">
      <dgm:prSet phldrT="[Text]"/>
      <dgm:spPr/>
      <dgm:t>
        <a:bodyPr/>
        <a:lstStyle/>
        <a:p>
          <a:r>
            <a:rPr lang="en-US" dirty="0"/>
            <a:t>Inflammation</a:t>
          </a:r>
        </a:p>
      </dgm:t>
    </dgm:pt>
    <dgm:pt modelId="{B3D2DB78-DDC4-074A-B603-78B359F0F7FC}" type="parTrans" cxnId="{8A546766-C84E-3447-AFF9-1019047C8BBC}">
      <dgm:prSet/>
      <dgm:spPr/>
      <dgm:t>
        <a:bodyPr/>
        <a:lstStyle/>
        <a:p>
          <a:endParaRPr lang="en-US"/>
        </a:p>
      </dgm:t>
    </dgm:pt>
    <dgm:pt modelId="{D8CC7FA0-0040-724A-B7FD-9A3F67532AC2}" type="sibTrans" cxnId="{8A546766-C84E-3447-AFF9-1019047C8BBC}">
      <dgm:prSet/>
      <dgm:spPr/>
      <dgm:t>
        <a:bodyPr/>
        <a:lstStyle/>
        <a:p>
          <a:endParaRPr lang="en-US"/>
        </a:p>
      </dgm:t>
    </dgm:pt>
    <dgm:pt modelId="{802CD96B-18D6-7141-83DB-76156055FADE}">
      <dgm:prSet phldrT="[Text]"/>
      <dgm:spPr/>
      <dgm:t>
        <a:bodyPr/>
        <a:lstStyle/>
        <a:p>
          <a:r>
            <a:rPr lang="en-US" dirty="0"/>
            <a:t>Metabolism</a:t>
          </a:r>
        </a:p>
      </dgm:t>
    </dgm:pt>
    <dgm:pt modelId="{E25E86BF-9099-BD46-8B2A-8B631BAA94DE}" type="parTrans" cxnId="{29FC4C9E-5B3A-FC49-A33B-B007FF340A42}">
      <dgm:prSet/>
      <dgm:spPr/>
      <dgm:t>
        <a:bodyPr/>
        <a:lstStyle/>
        <a:p>
          <a:endParaRPr lang="en-US"/>
        </a:p>
      </dgm:t>
    </dgm:pt>
    <dgm:pt modelId="{724419E3-C74C-5D46-9684-E15FDC13911F}" type="sibTrans" cxnId="{29FC4C9E-5B3A-FC49-A33B-B007FF340A42}">
      <dgm:prSet/>
      <dgm:spPr/>
      <dgm:t>
        <a:bodyPr/>
        <a:lstStyle/>
        <a:p>
          <a:endParaRPr lang="en-US"/>
        </a:p>
      </dgm:t>
    </dgm:pt>
    <dgm:pt modelId="{8183CB55-B939-0141-9B8C-91FD2B234C14}">
      <dgm:prSet phldrT="[Text]"/>
      <dgm:spPr/>
      <dgm:t>
        <a:bodyPr/>
        <a:lstStyle/>
        <a:p>
          <a:r>
            <a:rPr lang="en-US" dirty="0" err="1"/>
            <a:t>Incr</a:t>
          </a:r>
          <a:r>
            <a:rPr lang="en-US" dirty="0"/>
            <a:t> glucagon, </a:t>
          </a:r>
          <a:r>
            <a:rPr lang="en-US" dirty="0" err="1"/>
            <a:t>Decr</a:t>
          </a:r>
          <a:r>
            <a:rPr lang="en-US" dirty="0"/>
            <a:t> insulin leading to lipolysis, hyperglycemia</a:t>
          </a:r>
        </a:p>
      </dgm:t>
    </dgm:pt>
    <dgm:pt modelId="{F32EAFAB-7970-0B45-B38A-47383077E331}" type="parTrans" cxnId="{012CD5BA-EAE7-4743-A95C-CB6D33945164}">
      <dgm:prSet/>
      <dgm:spPr/>
      <dgm:t>
        <a:bodyPr/>
        <a:lstStyle/>
        <a:p>
          <a:endParaRPr lang="en-US"/>
        </a:p>
      </dgm:t>
    </dgm:pt>
    <dgm:pt modelId="{748B1084-8C5C-4449-A89C-5F80159C9B9D}" type="sibTrans" cxnId="{012CD5BA-EAE7-4743-A95C-CB6D33945164}">
      <dgm:prSet/>
      <dgm:spPr/>
      <dgm:t>
        <a:bodyPr/>
        <a:lstStyle/>
        <a:p>
          <a:endParaRPr lang="en-US"/>
        </a:p>
      </dgm:t>
    </dgm:pt>
    <dgm:pt modelId="{7E3BBED3-17B5-5646-9512-DBAFA798ACE3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prot</a:t>
          </a:r>
          <a:r>
            <a:rPr lang="en-US" dirty="0"/>
            <a:t> catabolism, wound inf.</a:t>
          </a:r>
        </a:p>
      </dgm:t>
    </dgm:pt>
    <dgm:pt modelId="{33136E18-4BFB-BD48-AAD8-7E0CF73AA268}" type="parTrans" cxnId="{DCE60D2B-AABE-8641-A240-67F243C8A1BB}">
      <dgm:prSet/>
      <dgm:spPr/>
      <dgm:t>
        <a:bodyPr/>
        <a:lstStyle/>
        <a:p>
          <a:endParaRPr lang="en-US"/>
        </a:p>
      </dgm:t>
    </dgm:pt>
    <dgm:pt modelId="{5343E483-E3ED-9242-A681-D58135CBDE43}" type="sibTrans" cxnId="{DCE60D2B-AABE-8641-A240-67F243C8A1BB}">
      <dgm:prSet/>
      <dgm:spPr/>
      <dgm:t>
        <a:bodyPr/>
        <a:lstStyle/>
        <a:p>
          <a:endParaRPr lang="en-US"/>
        </a:p>
      </dgm:t>
    </dgm:pt>
    <dgm:pt modelId="{3433A11A-631F-2144-9DD3-7060BB447B6D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Heme</a:t>
          </a:r>
          <a:r>
            <a:rPr lang="en-US" dirty="0"/>
            <a:t> changes</a:t>
          </a:r>
        </a:p>
      </dgm:t>
    </dgm:pt>
    <dgm:pt modelId="{04955DC1-8C6B-B64D-B66D-1E93946A84BB}" type="parTrans" cxnId="{2A889FA0-2460-CF49-A2FD-73E337C1C8D9}">
      <dgm:prSet/>
      <dgm:spPr/>
      <dgm:t>
        <a:bodyPr/>
        <a:lstStyle/>
        <a:p>
          <a:endParaRPr lang="en-US"/>
        </a:p>
      </dgm:t>
    </dgm:pt>
    <dgm:pt modelId="{4A314776-A462-A842-B849-F009ECF4A197}" type="sibTrans" cxnId="{2A889FA0-2460-CF49-A2FD-73E337C1C8D9}">
      <dgm:prSet/>
      <dgm:spPr/>
      <dgm:t>
        <a:bodyPr/>
        <a:lstStyle/>
        <a:p>
          <a:endParaRPr lang="en-US"/>
        </a:p>
      </dgm:t>
    </dgm:pt>
    <dgm:pt modelId="{B98ED7AC-765A-2D46-A131-1060E0BF8B41}">
      <dgm:prSet phldrT="[Text]"/>
      <dgm:spPr/>
      <dgm:t>
        <a:bodyPr/>
        <a:lstStyle/>
        <a:p>
          <a:r>
            <a:rPr lang="en-US" dirty="0" err="1"/>
            <a:t>Hypercoagulable</a:t>
          </a:r>
          <a:r>
            <a:rPr lang="en-US" dirty="0"/>
            <a:t> (</a:t>
          </a:r>
          <a:r>
            <a:rPr lang="en-US" dirty="0" err="1"/>
            <a:t>dvt</a:t>
          </a:r>
          <a:r>
            <a:rPr lang="en-US" dirty="0"/>
            <a:t> prophylaxis)</a:t>
          </a:r>
        </a:p>
      </dgm:t>
    </dgm:pt>
    <dgm:pt modelId="{5F4AACF5-89E2-494B-8C48-628FB61C8172}" type="parTrans" cxnId="{DC4F4187-9CE9-1142-B605-9C754FF67445}">
      <dgm:prSet/>
      <dgm:spPr/>
      <dgm:t>
        <a:bodyPr/>
        <a:lstStyle/>
        <a:p>
          <a:endParaRPr lang="en-US"/>
        </a:p>
      </dgm:t>
    </dgm:pt>
    <dgm:pt modelId="{E7B31E24-E647-C443-A697-04037A2DDD06}" type="sibTrans" cxnId="{DC4F4187-9CE9-1142-B605-9C754FF67445}">
      <dgm:prSet/>
      <dgm:spPr/>
      <dgm:t>
        <a:bodyPr/>
        <a:lstStyle/>
        <a:p>
          <a:endParaRPr lang="en-US"/>
        </a:p>
      </dgm:t>
    </dgm:pt>
    <dgm:pt modelId="{93F01C11-D8BB-A44F-B533-EE40032654D5}">
      <dgm:prSet phldrT="[Text]"/>
      <dgm:spPr/>
      <dgm:t>
        <a:bodyPr/>
        <a:lstStyle/>
        <a:p>
          <a:r>
            <a:rPr lang="en-US" dirty="0"/>
            <a:t>Immune system</a:t>
          </a:r>
        </a:p>
      </dgm:t>
    </dgm:pt>
    <dgm:pt modelId="{90ACBDBB-A0D1-4C42-A6AE-4FCBD58AE44D}" type="parTrans" cxnId="{1E882DA4-BD8B-DE4F-A1AC-D80F2982386A}">
      <dgm:prSet/>
      <dgm:spPr/>
      <dgm:t>
        <a:bodyPr/>
        <a:lstStyle/>
        <a:p>
          <a:endParaRPr lang="en-US"/>
        </a:p>
      </dgm:t>
    </dgm:pt>
    <dgm:pt modelId="{FEF8C2EA-EAB6-2044-92F5-8317BA1E66ED}" type="sibTrans" cxnId="{1E882DA4-BD8B-DE4F-A1AC-D80F2982386A}">
      <dgm:prSet/>
      <dgm:spPr/>
      <dgm:t>
        <a:bodyPr/>
        <a:lstStyle/>
        <a:p>
          <a:endParaRPr lang="en-US"/>
        </a:p>
      </dgm:t>
    </dgm:pt>
    <dgm:pt modelId="{ECD48B41-B9BF-3446-8EA1-53E3845037AE}">
      <dgm:prSet phldrT="[Text]"/>
      <dgm:spPr/>
      <dgm:t>
        <a:bodyPr/>
        <a:lstStyle/>
        <a:p>
          <a:r>
            <a:rPr lang="en-US" dirty="0"/>
            <a:t>Cytokine production</a:t>
          </a:r>
        </a:p>
      </dgm:t>
    </dgm:pt>
    <dgm:pt modelId="{CFDB681F-0A84-3244-98DE-857A8427AAB8}" type="parTrans" cxnId="{8D0EF495-490A-7E45-828D-C25FA0819665}">
      <dgm:prSet/>
      <dgm:spPr/>
      <dgm:t>
        <a:bodyPr/>
        <a:lstStyle/>
        <a:p>
          <a:endParaRPr lang="en-US"/>
        </a:p>
      </dgm:t>
    </dgm:pt>
    <dgm:pt modelId="{3DA309A3-AF56-9D4F-A50E-BA7E86E63643}" type="sibTrans" cxnId="{8D0EF495-490A-7E45-828D-C25FA0819665}">
      <dgm:prSet/>
      <dgm:spPr/>
      <dgm:t>
        <a:bodyPr/>
        <a:lstStyle/>
        <a:p>
          <a:endParaRPr lang="en-US"/>
        </a:p>
      </dgm:t>
    </dgm:pt>
    <dgm:pt modelId="{88B4F633-6358-9E4D-BFF7-EA41692E22CC}">
      <dgm:prSet phldrT="[Text]"/>
      <dgm:spPr/>
      <dgm:t>
        <a:bodyPr/>
        <a:lstStyle/>
        <a:p>
          <a:r>
            <a:rPr lang="en-US" dirty="0"/>
            <a:t>TNF </a:t>
          </a:r>
        </a:p>
      </dgm:t>
    </dgm:pt>
    <dgm:pt modelId="{0248DA3D-4D59-7B4B-9AC9-0E6A3644E9D7}" type="parTrans" cxnId="{B4680173-807C-0242-BA2A-D3B47284CD82}">
      <dgm:prSet/>
      <dgm:spPr/>
      <dgm:t>
        <a:bodyPr/>
        <a:lstStyle/>
        <a:p>
          <a:endParaRPr lang="en-US"/>
        </a:p>
      </dgm:t>
    </dgm:pt>
    <dgm:pt modelId="{7CEEDB33-731D-E249-8B85-E275A80F8D76}" type="sibTrans" cxnId="{B4680173-807C-0242-BA2A-D3B47284CD82}">
      <dgm:prSet/>
      <dgm:spPr/>
      <dgm:t>
        <a:bodyPr/>
        <a:lstStyle/>
        <a:p>
          <a:endParaRPr lang="en-US"/>
        </a:p>
      </dgm:t>
    </dgm:pt>
    <dgm:pt modelId="{5AD52BBC-37E3-5E4F-932A-6FF9937FFE6A}">
      <dgm:prSet phldrT="[Text]"/>
      <dgm:spPr/>
      <dgm:t>
        <a:bodyPr/>
        <a:lstStyle/>
        <a:p>
          <a:r>
            <a:rPr lang="en-US" dirty="0"/>
            <a:t>Leukocyte release</a:t>
          </a:r>
        </a:p>
      </dgm:t>
    </dgm:pt>
    <dgm:pt modelId="{2FEDB000-06AB-7941-8179-D3FEBEA936ED}" type="parTrans" cxnId="{D5DB876B-48F3-5448-BB66-1199AFEE21A3}">
      <dgm:prSet/>
      <dgm:spPr/>
      <dgm:t>
        <a:bodyPr/>
        <a:lstStyle/>
        <a:p>
          <a:endParaRPr lang="en-US"/>
        </a:p>
      </dgm:t>
    </dgm:pt>
    <dgm:pt modelId="{86DA4B36-DE0F-D64B-ABCC-67719B558AB3}" type="sibTrans" cxnId="{D5DB876B-48F3-5448-BB66-1199AFEE21A3}">
      <dgm:prSet/>
      <dgm:spPr/>
      <dgm:t>
        <a:bodyPr/>
        <a:lstStyle/>
        <a:p>
          <a:endParaRPr lang="en-US"/>
        </a:p>
      </dgm:t>
    </dgm:pt>
    <dgm:pt modelId="{DB94160B-354E-E944-8655-700995EC36BE}" type="pres">
      <dgm:prSet presAssocID="{11B6F1C5-7038-DD49-A06F-EF430212C0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FDBADE-FB95-F140-9013-E2CD394EF8E2}" type="pres">
      <dgm:prSet presAssocID="{5D4243AE-C47E-2E4B-91D1-6422579C102E}" presName="root" presStyleCnt="0"/>
      <dgm:spPr/>
    </dgm:pt>
    <dgm:pt modelId="{205FA390-832B-854E-8E01-79DAF562496A}" type="pres">
      <dgm:prSet presAssocID="{5D4243AE-C47E-2E4B-91D1-6422579C102E}" presName="rootComposite" presStyleCnt="0"/>
      <dgm:spPr/>
    </dgm:pt>
    <dgm:pt modelId="{5485BB44-0A2F-CE43-B497-94FF2693DF6D}" type="pres">
      <dgm:prSet presAssocID="{5D4243AE-C47E-2E4B-91D1-6422579C102E}" presName="rootText" presStyleLbl="node1" presStyleIdx="0" presStyleCnt="6"/>
      <dgm:spPr/>
    </dgm:pt>
    <dgm:pt modelId="{9921DADF-3085-E04A-B4BA-622F512D8378}" type="pres">
      <dgm:prSet presAssocID="{5D4243AE-C47E-2E4B-91D1-6422579C102E}" presName="rootConnector" presStyleLbl="node1" presStyleIdx="0" presStyleCnt="6"/>
      <dgm:spPr/>
    </dgm:pt>
    <dgm:pt modelId="{45AB80B7-CA14-BB46-B390-1E3604B93B0E}" type="pres">
      <dgm:prSet presAssocID="{5D4243AE-C47E-2E4B-91D1-6422579C102E}" presName="childShape" presStyleCnt="0"/>
      <dgm:spPr/>
    </dgm:pt>
    <dgm:pt modelId="{F96EDDC1-82C1-2049-A329-2B05F477C994}" type="pres">
      <dgm:prSet presAssocID="{BC4F295B-BBA0-C648-91F2-499AD053E017}" presName="Name13" presStyleLbl="parChTrans1D2" presStyleIdx="0" presStyleCnt="12"/>
      <dgm:spPr/>
    </dgm:pt>
    <dgm:pt modelId="{4CA2D5F7-119A-3C42-9489-FD9D99B0D8A8}" type="pres">
      <dgm:prSet presAssocID="{3ED88C83-E56F-E84C-B7E6-FBD72A5E7507}" presName="childText" presStyleLbl="bgAcc1" presStyleIdx="0" presStyleCnt="12">
        <dgm:presLayoutVars>
          <dgm:bulletEnabled val="1"/>
        </dgm:presLayoutVars>
      </dgm:prSet>
      <dgm:spPr/>
    </dgm:pt>
    <dgm:pt modelId="{774DBA09-77A1-894C-81B7-89D1E37AC03E}" type="pres">
      <dgm:prSet presAssocID="{04926401-2E10-4347-A518-A29385A62064}" presName="root" presStyleCnt="0"/>
      <dgm:spPr/>
    </dgm:pt>
    <dgm:pt modelId="{AAB7C6C2-0B3E-BA48-8464-45B7793C261D}" type="pres">
      <dgm:prSet presAssocID="{04926401-2E10-4347-A518-A29385A62064}" presName="rootComposite" presStyleCnt="0"/>
      <dgm:spPr/>
    </dgm:pt>
    <dgm:pt modelId="{ACB7A812-9192-2A46-8F87-2478668EF317}" type="pres">
      <dgm:prSet presAssocID="{04926401-2E10-4347-A518-A29385A62064}" presName="rootText" presStyleLbl="node1" presStyleIdx="1" presStyleCnt="6"/>
      <dgm:spPr/>
    </dgm:pt>
    <dgm:pt modelId="{63BD31BD-569B-FA4F-9087-21B983C0FB4D}" type="pres">
      <dgm:prSet presAssocID="{04926401-2E10-4347-A518-A29385A62064}" presName="rootConnector" presStyleLbl="node1" presStyleIdx="1" presStyleCnt="6"/>
      <dgm:spPr/>
    </dgm:pt>
    <dgm:pt modelId="{A20997DD-018F-4443-9256-AA32EB15E2EE}" type="pres">
      <dgm:prSet presAssocID="{04926401-2E10-4347-A518-A29385A62064}" presName="childShape" presStyleCnt="0"/>
      <dgm:spPr/>
    </dgm:pt>
    <dgm:pt modelId="{50624499-25C4-BC43-8C30-50525A0E2341}" type="pres">
      <dgm:prSet presAssocID="{46B83122-A576-5A4F-8667-A324D311301D}" presName="Name13" presStyleLbl="parChTrans1D2" presStyleIdx="1" presStyleCnt="12"/>
      <dgm:spPr/>
    </dgm:pt>
    <dgm:pt modelId="{1CAFEC58-1799-9146-BDE0-D2272CFD6F5A}" type="pres">
      <dgm:prSet presAssocID="{E6CEB139-78B4-9F41-BDE6-7E3ABAFEBA20}" presName="childText" presStyleLbl="bgAcc1" presStyleIdx="1" presStyleCnt="12">
        <dgm:presLayoutVars>
          <dgm:bulletEnabled val="1"/>
        </dgm:presLayoutVars>
      </dgm:prSet>
      <dgm:spPr/>
    </dgm:pt>
    <dgm:pt modelId="{2440FC99-B458-DC41-A5FA-AF7926A11ABC}" type="pres">
      <dgm:prSet presAssocID="{B14333B3-1479-6244-B7C8-EB89FE1E02CD}" presName="Name13" presStyleLbl="parChTrans1D2" presStyleIdx="2" presStyleCnt="12"/>
      <dgm:spPr/>
    </dgm:pt>
    <dgm:pt modelId="{A32F0B61-F476-6E4C-BAC0-853A73B65261}" type="pres">
      <dgm:prSet presAssocID="{BD8EF922-2536-5641-B38A-946D8AB7140A}" presName="childText" presStyleLbl="bgAcc1" presStyleIdx="2" presStyleCnt="12">
        <dgm:presLayoutVars>
          <dgm:bulletEnabled val="1"/>
        </dgm:presLayoutVars>
      </dgm:prSet>
      <dgm:spPr/>
    </dgm:pt>
    <dgm:pt modelId="{A19E3EC9-35A2-2A41-9402-AF2D5CF3890A}" type="pres">
      <dgm:prSet presAssocID="{C2366A63-6C4D-044A-A61F-2127890CE453}" presName="Name13" presStyleLbl="parChTrans1D2" presStyleIdx="3" presStyleCnt="12"/>
      <dgm:spPr/>
    </dgm:pt>
    <dgm:pt modelId="{CBA5B0E8-DAB3-C64D-904B-23773CFD4C92}" type="pres">
      <dgm:prSet presAssocID="{0FAA240A-88D5-2443-A227-4E29C0C57793}" presName="childText" presStyleLbl="bgAcc1" presStyleIdx="3" presStyleCnt="12">
        <dgm:presLayoutVars>
          <dgm:bulletEnabled val="1"/>
        </dgm:presLayoutVars>
      </dgm:prSet>
      <dgm:spPr/>
    </dgm:pt>
    <dgm:pt modelId="{03967E7C-45C7-8B47-8C67-2731FAD5E0BC}" type="pres">
      <dgm:prSet presAssocID="{85D58830-3297-644E-B197-0321E83FA2CF}" presName="root" presStyleCnt="0"/>
      <dgm:spPr/>
    </dgm:pt>
    <dgm:pt modelId="{0DF087A1-5336-EB49-89BB-E5B3E699FDAA}" type="pres">
      <dgm:prSet presAssocID="{85D58830-3297-644E-B197-0321E83FA2CF}" presName="rootComposite" presStyleCnt="0"/>
      <dgm:spPr/>
    </dgm:pt>
    <dgm:pt modelId="{9CFA93D5-2295-4749-934D-27E0335BC8A8}" type="pres">
      <dgm:prSet presAssocID="{85D58830-3297-644E-B197-0321E83FA2CF}" presName="rootText" presStyleLbl="node1" presStyleIdx="2" presStyleCnt="6"/>
      <dgm:spPr/>
    </dgm:pt>
    <dgm:pt modelId="{A115143B-A9A4-AC44-BD7C-BB410DE5CDD9}" type="pres">
      <dgm:prSet presAssocID="{85D58830-3297-644E-B197-0321E83FA2CF}" presName="rootConnector" presStyleLbl="node1" presStyleIdx="2" presStyleCnt="6"/>
      <dgm:spPr/>
    </dgm:pt>
    <dgm:pt modelId="{C867D349-6797-014A-83B4-3924F949EA3A}" type="pres">
      <dgm:prSet presAssocID="{85D58830-3297-644E-B197-0321E83FA2CF}" presName="childShape" presStyleCnt="0"/>
      <dgm:spPr/>
    </dgm:pt>
    <dgm:pt modelId="{3EB39E39-211D-054B-8A29-D1C50A7029B1}" type="pres">
      <dgm:prSet presAssocID="{11E288CE-9667-744C-90DE-1AED69BF53A5}" presName="Name13" presStyleLbl="parChTrans1D2" presStyleIdx="4" presStyleCnt="12"/>
      <dgm:spPr/>
    </dgm:pt>
    <dgm:pt modelId="{19FFFD4D-BB2E-DD44-897D-31920B78ABEF}" type="pres">
      <dgm:prSet presAssocID="{2C9BE42C-07DB-B945-A04B-8FD70FF4A6D5}" presName="childText" presStyleLbl="bgAcc1" presStyleIdx="4" presStyleCnt="12">
        <dgm:presLayoutVars>
          <dgm:bulletEnabled val="1"/>
        </dgm:presLayoutVars>
      </dgm:prSet>
      <dgm:spPr/>
    </dgm:pt>
    <dgm:pt modelId="{1E23CBCD-4481-6E47-A79F-E3CBC4F234ED}" type="pres">
      <dgm:prSet presAssocID="{B3D2DB78-DDC4-074A-B603-78B359F0F7FC}" presName="Name13" presStyleLbl="parChTrans1D2" presStyleIdx="5" presStyleCnt="12"/>
      <dgm:spPr/>
    </dgm:pt>
    <dgm:pt modelId="{DC5A87FD-8D9E-0049-9EF3-D8EC4A9671DB}" type="pres">
      <dgm:prSet presAssocID="{4DD328E1-8530-D641-8595-19FD454824DE}" presName="childText" presStyleLbl="bgAcc1" presStyleIdx="5" presStyleCnt="12">
        <dgm:presLayoutVars>
          <dgm:bulletEnabled val="1"/>
        </dgm:presLayoutVars>
      </dgm:prSet>
      <dgm:spPr/>
    </dgm:pt>
    <dgm:pt modelId="{CADC3E14-6255-EA46-A90E-540F193B5817}" type="pres">
      <dgm:prSet presAssocID="{802CD96B-18D6-7141-83DB-76156055FADE}" presName="root" presStyleCnt="0"/>
      <dgm:spPr/>
    </dgm:pt>
    <dgm:pt modelId="{8ABE59F6-C303-364D-9BBD-C8355FA23CAC}" type="pres">
      <dgm:prSet presAssocID="{802CD96B-18D6-7141-83DB-76156055FADE}" presName="rootComposite" presStyleCnt="0"/>
      <dgm:spPr/>
    </dgm:pt>
    <dgm:pt modelId="{8F55B966-E158-BB44-87E1-67DAAAEED72B}" type="pres">
      <dgm:prSet presAssocID="{802CD96B-18D6-7141-83DB-76156055FADE}" presName="rootText" presStyleLbl="node1" presStyleIdx="3" presStyleCnt="6"/>
      <dgm:spPr/>
    </dgm:pt>
    <dgm:pt modelId="{40B4717E-27EC-A742-B504-3AF5E34C93DD}" type="pres">
      <dgm:prSet presAssocID="{802CD96B-18D6-7141-83DB-76156055FADE}" presName="rootConnector" presStyleLbl="node1" presStyleIdx="3" presStyleCnt="6"/>
      <dgm:spPr/>
    </dgm:pt>
    <dgm:pt modelId="{334ED3DF-0DA8-8740-813D-85C9666243B3}" type="pres">
      <dgm:prSet presAssocID="{802CD96B-18D6-7141-83DB-76156055FADE}" presName="childShape" presStyleCnt="0"/>
      <dgm:spPr/>
    </dgm:pt>
    <dgm:pt modelId="{2F8BC6C6-018E-4240-AF69-E1AAEA9FF439}" type="pres">
      <dgm:prSet presAssocID="{F32EAFAB-7970-0B45-B38A-47383077E331}" presName="Name13" presStyleLbl="parChTrans1D2" presStyleIdx="6" presStyleCnt="12"/>
      <dgm:spPr/>
    </dgm:pt>
    <dgm:pt modelId="{92BF0943-6BD0-794B-9045-054EB02B0EDC}" type="pres">
      <dgm:prSet presAssocID="{8183CB55-B939-0141-9B8C-91FD2B234C14}" presName="childText" presStyleLbl="bgAcc1" presStyleIdx="6" presStyleCnt="12">
        <dgm:presLayoutVars>
          <dgm:bulletEnabled val="1"/>
        </dgm:presLayoutVars>
      </dgm:prSet>
      <dgm:spPr/>
    </dgm:pt>
    <dgm:pt modelId="{F815DB93-4901-5340-A748-0EB7F67F6781}" type="pres">
      <dgm:prSet presAssocID="{33136E18-4BFB-BD48-AAD8-7E0CF73AA268}" presName="Name13" presStyleLbl="parChTrans1D2" presStyleIdx="7" presStyleCnt="12"/>
      <dgm:spPr/>
    </dgm:pt>
    <dgm:pt modelId="{F619339A-F718-9D4D-BCD0-CB847080CDB3}" type="pres">
      <dgm:prSet presAssocID="{7E3BBED3-17B5-5646-9512-DBAFA798ACE3}" presName="childText" presStyleLbl="bgAcc1" presStyleIdx="7" presStyleCnt="12">
        <dgm:presLayoutVars>
          <dgm:bulletEnabled val="1"/>
        </dgm:presLayoutVars>
      </dgm:prSet>
      <dgm:spPr/>
    </dgm:pt>
    <dgm:pt modelId="{444231E1-F187-5D41-A3CF-1DE24E3C0C14}" type="pres">
      <dgm:prSet presAssocID="{3433A11A-631F-2144-9DD3-7060BB447B6D}" presName="root" presStyleCnt="0"/>
      <dgm:spPr/>
    </dgm:pt>
    <dgm:pt modelId="{A3D7FD73-E6D5-8049-A1AF-AEBF181110D7}" type="pres">
      <dgm:prSet presAssocID="{3433A11A-631F-2144-9DD3-7060BB447B6D}" presName="rootComposite" presStyleCnt="0"/>
      <dgm:spPr/>
    </dgm:pt>
    <dgm:pt modelId="{8608E820-2924-3F40-8158-B8A5CE2A241E}" type="pres">
      <dgm:prSet presAssocID="{3433A11A-631F-2144-9DD3-7060BB447B6D}" presName="rootText" presStyleLbl="node1" presStyleIdx="4" presStyleCnt="6"/>
      <dgm:spPr/>
    </dgm:pt>
    <dgm:pt modelId="{04232315-87CA-AF46-8EB2-F8B4C6FF2A4C}" type="pres">
      <dgm:prSet presAssocID="{3433A11A-631F-2144-9DD3-7060BB447B6D}" presName="rootConnector" presStyleLbl="node1" presStyleIdx="4" presStyleCnt="6"/>
      <dgm:spPr/>
    </dgm:pt>
    <dgm:pt modelId="{7517F721-D2F6-0B4B-9DCF-0256A21F48CA}" type="pres">
      <dgm:prSet presAssocID="{3433A11A-631F-2144-9DD3-7060BB447B6D}" presName="childShape" presStyleCnt="0"/>
      <dgm:spPr/>
    </dgm:pt>
    <dgm:pt modelId="{E839A4E8-16EC-9340-B883-DAFFEA26A56C}" type="pres">
      <dgm:prSet presAssocID="{5F4AACF5-89E2-494B-8C48-628FB61C8172}" presName="Name13" presStyleLbl="parChTrans1D2" presStyleIdx="8" presStyleCnt="12"/>
      <dgm:spPr/>
    </dgm:pt>
    <dgm:pt modelId="{3D42710F-3AEE-DA4F-9520-CFBD9F103E66}" type="pres">
      <dgm:prSet presAssocID="{B98ED7AC-765A-2D46-A131-1060E0BF8B41}" presName="childText" presStyleLbl="bgAcc1" presStyleIdx="8" presStyleCnt="12">
        <dgm:presLayoutVars>
          <dgm:bulletEnabled val="1"/>
        </dgm:presLayoutVars>
      </dgm:prSet>
      <dgm:spPr/>
    </dgm:pt>
    <dgm:pt modelId="{3A9771A0-B411-9F48-B1F1-B273DC61F1E3}" type="pres">
      <dgm:prSet presAssocID="{93F01C11-D8BB-A44F-B533-EE40032654D5}" presName="root" presStyleCnt="0"/>
      <dgm:spPr/>
    </dgm:pt>
    <dgm:pt modelId="{443658E0-791B-894C-9EA5-9AA0726CB7B3}" type="pres">
      <dgm:prSet presAssocID="{93F01C11-D8BB-A44F-B533-EE40032654D5}" presName="rootComposite" presStyleCnt="0"/>
      <dgm:spPr/>
    </dgm:pt>
    <dgm:pt modelId="{C8214D3E-B11E-E448-B0FC-3F4BCF9AB8CE}" type="pres">
      <dgm:prSet presAssocID="{93F01C11-D8BB-A44F-B533-EE40032654D5}" presName="rootText" presStyleLbl="node1" presStyleIdx="5" presStyleCnt="6"/>
      <dgm:spPr/>
    </dgm:pt>
    <dgm:pt modelId="{2B734A77-586D-6141-8284-CE1A38E19C7A}" type="pres">
      <dgm:prSet presAssocID="{93F01C11-D8BB-A44F-B533-EE40032654D5}" presName="rootConnector" presStyleLbl="node1" presStyleIdx="5" presStyleCnt="6"/>
      <dgm:spPr/>
    </dgm:pt>
    <dgm:pt modelId="{D1408F2A-62E2-4B4A-8DAB-AB2BD558B44B}" type="pres">
      <dgm:prSet presAssocID="{93F01C11-D8BB-A44F-B533-EE40032654D5}" presName="childShape" presStyleCnt="0"/>
      <dgm:spPr/>
    </dgm:pt>
    <dgm:pt modelId="{BC642E1B-022D-6A4B-AC95-D55AC417B4B5}" type="pres">
      <dgm:prSet presAssocID="{CFDB681F-0A84-3244-98DE-857A8427AAB8}" presName="Name13" presStyleLbl="parChTrans1D2" presStyleIdx="9" presStyleCnt="12"/>
      <dgm:spPr/>
    </dgm:pt>
    <dgm:pt modelId="{86ED3875-C7EC-9C4B-B8AC-3DAF61B77291}" type="pres">
      <dgm:prSet presAssocID="{ECD48B41-B9BF-3446-8EA1-53E3845037AE}" presName="childText" presStyleLbl="bgAcc1" presStyleIdx="9" presStyleCnt="12">
        <dgm:presLayoutVars>
          <dgm:bulletEnabled val="1"/>
        </dgm:presLayoutVars>
      </dgm:prSet>
      <dgm:spPr/>
    </dgm:pt>
    <dgm:pt modelId="{70EDAAC0-60A6-3B42-A4EB-C0716B44C576}" type="pres">
      <dgm:prSet presAssocID="{0248DA3D-4D59-7B4B-9AC9-0E6A3644E9D7}" presName="Name13" presStyleLbl="parChTrans1D2" presStyleIdx="10" presStyleCnt="12"/>
      <dgm:spPr/>
    </dgm:pt>
    <dgm:pt modelId="{9447E263-D66A-BC47-8CE7-CF561602A7B1}" type="pres">
      <dgm:prSet presAssocID="{88B4F633-6358-9E4D-BFF7-EA41692E22CC}" presName="childText" presStyleLbl="bgAcc1" presStyleIdx="10" presStyleCnt="12">
        <dgm:presLayoutVars>
          <dgm:bulletEnabled val="1"/>
        </dgm:presLayoutVars>
      </dgm:prSet>
      <dgm:spPr/>
    </dgm:pt>
    <dgm:pt modelId="{E7D6EB33-FF9B-C542-BC59-E5794F366917}" type="pres">
      <dgm:prSet presAssocID="{2FEDB000-06AB-7941-8179-D3FEBEA936ED}" presName="Name13" presStyleLbl="parChTrans1D2" presStyleIdx="11" presStyleCnt="12"/>
      <dgm:spPr/>
    </dgm:pt>
    <dgm:pt modelId="{AD5447F7-1D83-0149-96FB-94AA3368B902}" type="pres">
      <dgm:prSet presAssocID="{5AD52BBC-37E3-5E4F-932A-6FF9937FFE6A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9C5C940E-68DB-0F48-A733-95A167225134}" type="presOf" srcId="{5F4AACF5-89E2-494B-8C48-628FB61C8172}" destId="{E839A4E8-16EC-9340-B883-DAFFEA26A56C}" srcOrd="0" destOrd="0" presId="urn:microsoft.com/office/officeart/2005/8/layout/hierarchy3"/>
    <dgm:cxn modelId="{4D08EA12-1B80-4A4B-9A8C-82600F8FC7E5}" type="presOf" srcId="{F32EAFAB-7970-0B45-B38A-47383077E331}" destId="{2F8BC6C6-018E-4240-AF69-E1AAEA9FF439}" srcOrd="0" destOrd="0" presId="urn:microsoft.com/office/officeart/2005/8/layout/hierarchy3"/>
    <dgm:cxn modelId="{6E05C419-A3BC-9F41-8529-4A9B4D620952}" srcId="{5D4243AE-C47E-2E4B-91D1-6422579C102E}" destId="{3ED88C83-E56F-E84C-B7E6-FBD72A5E7507}" srcOrd="0" destOrd="0" parTransId="{BC4F295B-BBA0-C648-91F2-499AD053E017}" sibTransId="{D6776672-342B-A446-9859-D8EC5774FFAE}"/>
    <dgm:cxn modelId="{9B245423-3A2C-8A4F-A72A-8BAA2C826132}" type="presOf" srcId="{8183CB55-B939-0141-9B8C-91FD2B234C14}" destId="{92BF0943-6BD0-794B-9045-054EB02B0EDC}" srcOrd="0" destOrd="0" presId="urn:microsoft.com/office/officeart/2005/8/layout/hierarchy3"/>
    <dgm:cxn modelId="{3FA1EB26-F49F-F040-AB0C-C3AC80502E0B}" srcId="{04926401-2E10-4347-A518-A29385A62064}" destId="{0FAA240A-88D5-2443-A227-4E29C0C57793}" srcOrd="2" destOrd="0" parTransId="{C2366A63-6C4D-044A-A61F-2127890CE453}" sibTransId="{4EE04CD3-7869-1843-AD27-201F9EFE5359}"/>
    <dgm:cxn modelId="{3E4C0527-0F11-BD40-A0D1-B127A1F8F1BD}" type="presOf" srcId="{33136E18-4BFB-BD48-AAD8-7E0CF73AA268}" destId="{F815DB93-4901-5340-A748-0EB7F67F6781}" srcOrd="0" destOrd="0" presId="urn:microsoft.com/office/officeart/2005/8/layout/hierarchy3"/>
    <dgm:cxn modelId="{DCE60D2B-AABE-8641-A240-67F243C8A1BB}" srcId="{802CD96B-18D6-7141-83DB-76156055FADE}" destId="{7E3BBED3-17B5-5646-9512-DBAFA798ACE3}" srcOrd="1" destOrd="0" parTransId="{33136E18-4BFB-BD48-AAD8-7E0CF73AA268}" sibTransId="{5343E483-E3ED-9242-A681-D58135CBDE43}"/>
    <dgm:cxn modelId="{14251B31-B8A0-304A-920E-877E85DB1760}" type="presOf" srcId="{C2366A63-6C4D-044A-A61F-2127890CE453}" destId="{A19E3EC9-35A2-2A41-9402-AF2D5CF3890A}" srcOrd="0" destOrd="0" presId="urn:microsoft.com/office/officeart/2005/8/layout/hierarchy3"/>
    <dgm:cxn modelId="{04708A32-7675-7740-9030-B76421BC867B}" srcId="{04926401-2E10-4347-A518-A29385A62064}" destId="{E6CEB139-78B4-9F41-BDE6-7E3ABAFEBA20}" srcOrd="0" destOrd="0" parTransId="{46B83122-A576-5A4F-8667-A324D311301D}" sibTransId="{34212F6B-941B-9A45-A3E8-6675B0B06A41}"/>
    <dgm:cxn modelId="{595F9C3A-4BF9-C643-B041-4E724754006B}" type="presOf" srcId="{11B6F1C5-7038-DD49-A06F-EF430212C048}" destId="{DB94160B-354E-E944-8655-700995EC36BE}" srcOrd="0" destOrd="0" presId="urn:microsoft.com/office/officeart/2005/8/layout/hierarchy3"/>
    <dgm:cxn modelId="{30FFA53E-03FB-D541-84EB-0AC9A2C37EE5}" type="presOf" srcId="{BC4F295B-BBA0-C648-91F2-499AD053E017}" destId="{F96EDDC1-82C1-2049-A329-2B05F477C994}" srcOrd="0" destOrd="0" presId="urn:microsoft.com/office/officeart/2005/8/layout/hierarchy3"/>
    <dgm:cxn modelId="{50953344-B454-694A-9AE3-A2F8751D90B3}" type="presOf" srcId="{04926401-2E10-4347-A518-A29385A62064}" destId="{63BD31BD-569B-FA4F-9087-21B983C0FB4D}" srcOrd="1" destOrd="0" presId="urn:microsoft.com/office/officeart/2005/8/layout/hierarchy3"/>
    <dgm:cxn modelId="{65EF5A44-B82A-984E-B03D-CE076D24FBC4}" type="presOf" srcId="{802CD96B-18D6-7141-83DB-76156055FADE}" destId="{40B4717E-27EC-A742-B504-3AF5E34C93DD}" srcOrd="1" destOrd="0" presId="urn:microsoft.com/office/officeart/2005/8/layout/hierarchy3"/>
    <dgm:cxn modelId="{D140DE64-4996-CD4B-8832-7ECE8831568B}" type="presOf" srcId="{E6CEB139-78B4-9F41-BDE6-7E3ABAFEBA20}" destId="{1CAFEC58-1799-9146-BDE0-D2272CFD6F5A}" srcOrd="0" destOrd="0" presId="urn:microsoft.com/office/officeart/2005/8/layout/hierarchy3"/>
    <dgm:cxn modelId="{8A546766-C84E-3447-AFF9-1019047C8BBC}" srcId="{85D58830-3297-644E-B197-0321E83FA2CF}" destId="{4DD328E1-8530-D641-8595-19FD454824DE}" srcOrd="1" destOrd="0" parTransId="{B3D2DB78-DDC4-074A-B603-78B359F0F7FC}" sibTransId="{D8CC7FA0-0040-724A-B7FD-9A3F67532AC2}"/>
    <dgm:cxn modelId="{70FC8066-330C-E54C-A701-C3E3F8EE3CF4}" type="presOf" srcId="{0248DA3D-4D59-7B4B-9AC9-0E6A3644E9D7}" destId="{70EDAAC0-60A6-3B42-A4EB-C0716B44C576}" srcOrd="0" destOrd="0" presId="urn:microsoft.com/office/officeart/2005/8/layout/hierarchy3"/>
    <dgm:cxn modelId="{14238248-A6DA-9247-8601-55C138A64AE6}" type="presOf" srcId="{0FAA240A-88D5-2443-A227-4E29C0C57793}" destId="{CBA5B0E8-DAB3-C64D-904B-23773CFD4C92}" srcOrd="0" destOrd="0" presId="urn:microsoft.com/office/officeart/2005/8/layout/hierarchy3"/>
    <dgm:cxn modelId="{D5DB876B-48F3-5448-BB66-1199AFEE21A3}" srcId="{93F01C11-D8BB-A44F-B533-EE40032654D5}" destId="{5AD52BBC-37E3-5E4F-932A-6FF9937FFE6A}" srcOrd="2" destOrd="0" parTransId="{2FEDB000-06AB-7941-8179-D3FEBEA936ED}" sibTransId="{86DA4B36-DE0F-D64B-ABCC-67719B558AB3}"/>
    <dgm:cxn modelId="{11AA7D6C-3707-F44D-9C34-F624E8768696}" type="presOf" srcId="{B3D2DB78-DDC4-074A-B603-78B359F0F7FC}" destId="{1E23CBCD-4481-6E47-A79F-E3CBC4F234ED}" srcOrd="0" destOrd="0" presId="urn:microsoft.com/office/officeart/2005/8/layout/hierarchy3"/>
    <dgm:cxn modelId="{7DED296E-E5F1-AC49-9A3D-1D7F1B8EF24A}" type="presOf" srcId="{85D58830-3297-644E-B197-0321E83FA2CF}" destId="{A115143B-A9A4-AC44-BD7C-BB410DE5CDD9}" srcOrd="1" destOrd="0" presId="urn:microsoft.com/office/officeart/2005/8/layout/hierarchy3"/>
    <dgm:cxn modelId="{BF2AA84F-C2F5-4C4B-857F-59A622CAA0F1}" type="presOf" srcId="{CFDB681F-0A84-3244-98DE-857A8427AAB8}" destId="{BC642E1B-022D-6A4B-AC95-D55AC417B4B5}" srcOrd="0" destOrd="0" presId="urn:microsoft.com/office/officeart/2005/8/layout/hierarchy3"/>
    <dgm:cxn modelId="{B4680173-807C-0242-BA2A-D3B47284CD82}" srcId="{93F01C11-D8BB-A44F-B533-EE40032654D5}" destId="{88B4F633-6358-9E4D-BFF7-EA41692E22CC}" srcOrd="1" destOrd="0" parTransId="{0248DA3D-4D59-7B4B-9AC9-0E6A3644E9D7}" sibTransId="{7CEEDB33-731D-E249-8B85-E275A80F8D76}"/>
    <dgm:cxn modelId="{E399F376-3614-EA45-9E93-2F701983B960}" type="presOf" srcId="{5D4243AE-C47E-2E4B-91D1-6422579C102E}" destId="{9921DADF-3085-E04A-B4BA-622F512D8378}" srcOrd="1" destOrd="0" presId="urn:microsoft.com/office/officeart/2005/8/layout/hierarchy3"/>
    <dgm:cxn modelId="{8392CD80-1A94-1145-B8F8-A0200D2CA5A3}" srcId="{11B6F1C5-7038-DD49-A06F-EF430212C048}" destId="{04926401-2E10-4347-A518-A29385A62064}" srcOrd="1" destOrd="0" parTransId="{7347B07C-44DB-574B-9C3F-81F59D529CAC}" sibTransId="{5A60D5BB-E1CC-1F42-9910-7D9E1A75B8BF}"/>
    <dgm:cxn modelId="{DC4F4187-9CE9-1142-B605-9C754FF67445}" srcId="{3433A11A-631F-2144-9DD3-7060BB447B6D}" destId="{B98ED7AC-765A-2D46-A131-1060E0BF8B41}" srcOrd="0" destOrd="0" parTransId="{5F4AACF5-89E2-494B-8C48-628FB61C8172}" sibTransId="{E7B31E24-E647-C443-A697-04037A2DDD06}"/>
    <dgm:cxn modelId="{01596790-E092-E248-84D7-F71A7012A530}" type="presOf" srcId="{B98ED7AC-765A-2D46-A131-1060E0BF8B41}" destId="{3D42710F-3AEE-DA4F-9520-CFBD9F103E66}" srcOrd="0" destOrd="0" presId="urn:microsoft.com/office/officeart/2005/8/layout/hierarchy3"/>
    <dgm:cxn modelId="{21C3F791-7CD0-764D-9CB7-76735ABF2F58}" type="presOf" srcId="{7E3BBED3-17B5-5646-9512-DBAFA798ACE3}" destId="{F619339A-F718-9D4D-BCD0-CB847080CDB3}" srcOrd="0" destOrd="0" presId="urn:microsoft.com/office/officeart/2005/8/layout/hierarchy3"/>
    <dgm:cxn modelId="{3B1AFC94-F900-DD49-AAD5-71EC9133E95D}" type="presOf" srcId="{BD8EF922-2536-5641-B38A-946D8AB7140A}" destId="{A32F0B61-F476-6E4C-BAC0-853A73B65261}" srcOrd="0" destOrd="0" presId="urn:microsoft.com/office/officeart/2005/8/layout/hierarchy3"/>
    <dgm:cxn modelId="{8D0EF495-490A-7E45-828D-C25FA0819665}" srcId="{93F01C11-D8BB-A44F-B533-EE40032654D5}" destId="{ECD48B41-B9BF-3446-8EA1-53E3845037AE}" srcOrd="0" destOrd="0" parTransId="{CFDB681F-0A84-3244-98DE-857A8427AAB8}" sibTransId="{3DA309A3-AF56-9D4F-A50E-BA7E86E63643}"/>
    <dgm:cxn modelId="{29FC4C9E-5B3A-FC49-A33B-B007FF340A42}" srcId="{11B6F1C5-7038-DD49-A06F-EF430212C048}" destId="{802CD96B-18D6-7141-83DB-76156055FADE}" srcOrd="3" destOrd="0" parTransId="{E25E86BF-9099-BD46-8B2A-8B631BAA94DE}" sibTransId="{724419E3-C74C-5D46-9684-E15FDC13911F}"/>
    <dgm:cxn modelId="{3236369F-F53F-6A43-8F5F-BF487475426C}" type="presOf" srcId="{5AD52BBC-37E3-5E4F-932A-6FF9937FFE6A}" destId="{AD5447F7-1D83-0149-96FB-94AA3368B902}" srcOrd="0" destOrd="0" presId="urn:microsoft.com/office/officeart/2005/8/layout/hierarchy3"/>
    <dgm:cxn modelId="{2A889FA0-2460-CF49-A2FD-73E337C1C8D9}" srcId="{11B6F1C5-7038-DD49-A06F-EF430212C048}" destId="{3433A11A-631F-2144-9DD3-7060BB447B6D}" srcOrd="4" destOrd="0" parTransId="{04955DC1-8C6B-B64D-B66D-1E93946A84BB}" sibTransId="{4A314776-A462-A842-B849-F009ECF4A197}"/>
    <dgm:cxn modelId="{1E882DA4-BD8B-DE4F-A1AC-D80F2982386A}" srcId="{11B6F1C5-7038-DD49-A06F-EF430212C048}" destId="{93F01C11-D8BB-A44F-B533-EE40032654D5}" srcOrd="5" destOrd="0" parTransId="{90ACBDBB-A0D1-4C42-A6AE-4FCBD58AE44D}" sibTransId="{FEF8C2EA-EAB6-2044-92F5-8317BA1E66ED}"/>
    <dgm:cxn modelId="{20B254A7-A1E7-8D47-B423-CCD076D00510}" type="presOf" srcId="{11E288CE-9667-744C-90DE-1AED69BF53A5}" destId="{3EB39E39-211D-054B-8A29-D1C50A7029B1}" srcOrd="0" destOrd="0" presId="urn:microsoft.com/office/officeart/2005/8/layout/hierarchy3"/>
    <dgm:cxn modelId="{D220EDA8-323B-2F49-B568-880E4DB185E3}" type="presOf" srcId="{5D4243AE-C47E-2E4B-91D1-6422579C102E}" destId="{5485BB44-0A2F-CE43-B497-94FF2693DF6D}" srcOrd="0" destOrd="0" presId="urn:microsoft.com/office/officeart/2005/8/layout/hierarchy3"/>
    <dgm:cxn modelId="{84044EB0-424E-104C-AC89-D6505CE5E6E5}" type="presOf" srcId="{85D58830-3297-644E-B197-0321E83FA2CF}" destId="{9CFA93D5-2295-4749-934D-27E0335BC8A8}" srcOrd="0" destOrd="0" presId="urn:microsoft.com/office/officeart/2005/8/layout/hierarchy3"/>
    <dgm:cxn modelId="{537BEAB0-9DF0-2C48-938F-DF91EAA51C6A}" type="presOf" srcId="{93F01C11-D8BB-A44F-B533-EE40032654D5}" destId="{2B734A77-586D-6141-8284-CE1A38E19C7A}" srcOrd="1" destOrd="0" presId="urn:microsoft.com/office/officeart/2005/8/layout/hierarchy3"/>
    <dgm:cxn modelId="{EEB432B4-7E2F-8647-8118-A0F5C6EC35AC}" type="presOf" srcId="{2FEDB000-06AB-7941-8179-D3FEBEA936ED}" destId="{E7D6EB33-FF9B-C542-BC59-E5794F366917}" srcOrd="0" destOrd="0" presId="urn:microsoft.com/office/officeart/2005/8/layout/hierarchy3"/>
    <dgm:cxn modelId="{491DC0B8-C950-B548-9D33-E933103D51E6}" type="presOf" srcId="{3ED88C83-E56F-E84C-B7E6-FBD72A5E7507}" destId="{4CA2D5F7-119A-3C42-9489-FD9D99B0D8A8}" srcOrd="0" destOrd="0" presId="urn:microsoft.com/office/officeart/2005/8/layout/hierarchy3"/>
    <dgm:cxn modelId="{A49055BA-136E-2A4A-82EC-A9C84B0E37CD}" type="presOf" srcId="{93F01C11-D8BB-A44F-B533-EE40032654D5}" destId="{C8214D3E-B11E-E448-B0FC-3F4BCF9AB8CE}" srcOrd="0" destOrd="0" presId="urn:microsoft.com/office/officeart/2005/8/layout/hierarchy3"/>
    <dgm:cxn modelId="{012CD5BA-EAE7-4743-A95C-CB6D33945164}" srcId="{802CD96B-18D6-7141-83DB-76156055FADE}" destId="{8183CB55-B939-0141-9B8C-91FD2B234C14}" srcOrd="0" destOrd="0" parTransId="{F32EAFAB-7970-0B45-B38A-47383077E331}" sibTransId="{748B1084-8C5C-4449-A89C-5F80159C9B9D}"/>
    <dgm:cxn modelId="{416A34BB-7D64-1C4D-947B-02C1EE367B6C}" type="presOf" srcId="{802CD96B-18D6-7141-83DB-76156055FADE}" destId="{8F55B966-E158-BB44-87E1-67DAAAEED72B}" srcOrd="0" destOrd="0" presId="urn:microsoft.com/office/officeart/2005/8/layout/hierarchy3"/>
    <dgm:cxn modelId="{EDC958C1-E3BC-9B47-946A-F0BDF856ED23}" srcId="{11B6F1C5-7038-DD49-A06F-EF430212C048}" destId="{85D58830-3297-644E-B197-0321E83FA2CF}" srcOrd="2" destOrd="0" parTransId="{BDE5D6FD-7794-E740-8DA1-B3585545492B}" sibTransId="{83347F83-71E0-2A48-9291-40AF9BE044C2}"/>
    <dgm:cxn modelId="{4E9557C5-96BB-F343-A0D1-73201D146AFD}" srcId="{04926401-2E10-4347-A518-A29385A62064}" destId="{BD8EF922-2536-5641-B38A-946D8AB7140A}" srcOrd="1" destOrd="0" parTransId="{B14333B3-1479-6244-B7C8-EB89FE1E02CD}" sibTransId="{E361C0D5-7ACA-B24A-BF1B-DB89BE02DC76}"/>
    <dgm:cxn modelId="{F9B4AFCF-9EBA-FE4F-A55F-7B122FDA7E8E}" type="presOf" srcId="{04926401-2E10-4347-A518-A29385A62064}" destId="{ACB7A812-9192-2A46-8F87-2478668EF317}" srcOrd="0" destOrd="0" presId="urn:microsoft.com/office/officeart/2005/8/layout/hierarchy3"/>
    <dgm:cxn modelId="{C0F18ED6-32A9-444A-B173-D0C8A5479EA8}" srcId="{85D58830-3297-644E-B197-0321E83FA2CF}" destId="{2C9BE42C-07DB-B945-A04B-8FD70FF4A6D5}" srcOrd="0" destOrd="0" parTransId="{11E288CE-9667-744C-90DE-1AED69BF53A5}" sibTransId="{950CBFF6-45FE-9F44-94D9-79A8BE3A0D6E}"/>
    <dgm:cxn modelId="{542234DD-91DA-D141-BAC6-9874A33DAC72}" srcId="{11B6F1C5-7038-DD49-A06F-EF430212C048}" destId="{5D4243AE-C47E-2E4B-91D1-6422579C102E}" srcOrd="0" destOrd="0" parTransId="{A2B77525-3457-294B-9F0F-5A7E50334580}" sibTransId="{B3E47563-E803-094C-8822-24453A037692}"/>
    <dgm:cxn modelId="{2EC9B3DD-DB72-B247-AEA1-179FC712AE38}" type="presOf" srcId="{2C9BE42C-07DB-B945-A04B-8FD70FF4A6D5}" destId="{19FFFD4D-BB2E-DD44-897D-31920B78ABEF}" srcOrd="0" destOrd="0" presId="urn:microsoft.com/office/officeart/2005/8/layout/hierarchy3"/>
    <dgm:cxn modelId="{3B65D9DF-73E5-9D43-97A3-635A852D4451}" type="presOf" srcId="{ECD48B41-B9BF-3446-8EA1-53E3845037AE}" destId="{86ED3875-C7EC-9C4B-B8AC-3DAF61B77291}" srcOrd="0" destOrd="0" presId="urn:microsoft.com/office/officeart/2005/8/layout/hierarchy3"/>
    <dgm:cxn modelId="{5E3508E1-FEEF-A646-B8EB-1B1A508D12C5}" type="presOf" srcId="{46B83122-A576-5A4F-8667-A324D311301D}" destId="{50624499-25C4-BC43-8C30-50525A0E2341}" srcOrd="0" destOrd="0" presId="urn:microsoft.com/office/officeart/2005/8/layout/hierarchy3"/>
    <dgm:cxn modelId="{A65E63E2-B324-0E44-8FA8-FF6131B187D0}" type="presOf" srcId="{3433A11A-631F-2144-9DD3-7060BB447B6D}" destId="{8608E820-2924-3F40-8158-B8A5CE2A241E}" srcOrd="0" destOrd="0" presId="urn:microsoft.com/office/officeart/2005/8/layout/hierarchy3"/>
    <dgm:cxn modelId="{70B28FE2-9CB2-C841-B7FB-B131BF0DEDBD}" type="presOf" srcId="{4DD328E1-8530-D641-8595-19FD454824DE}" destId="{DC5A87FD-8D9E-0049-9EF3-D8EC4A9671DB}" srcOrd="0" destOrd="0" presId="urn:microsoft.com/office/officeart/2005/8/layout/hierarchy3"/>
    <dgm:cxn modelId="{99EE09E4-1F71-5E40-A5E5-FA9499E03FE6}" type="presOf" srcId="{B14333B3-1479-6244-B7C8-EB89FE1E02CD}" destId="{2440FC99-B458-DC41-A5FA-AF7926A11ABC}" srcOrd="0" destOrd="0" presId="urn:microsoft.com/office/officeart/2005/8/layout/hierarchy3"/>
    <dgm:cxn modelId="{E0995AF2-5218-034E-BB40-B5AE5E47F45D}" type="presOf" srcId="{88B4F633-6358-9E4D-BFF7-EA41692E22CC}" destId="{9447E263-D66A-BC47-8CE7-CF561602A7B1}" srcOrd="0" destOrd="0" presId="urn:microsoft.com/office/officeart/2005/8/layout/hierarchy3"/>
    <dgm:cxn modelId="{974D45FE-463A-F04F-934A-8C376E13B29F}" type="presOf" srcId="{3433A11A-631F-2144-9DD3-7060BB447B6D}" destId="{04232315-87CA-AF46-8EB2-F8B4C6FF2A4C}" srcOrd="1" destOrd="0" presId="urn:microsoft.com/office/officeart/2005/8/layout/hierarchy3"/>
    <dgm:cxn modelId="{A2C1254F-BB86-DD4B-B822-FF2B507183CA}" type="presParOf" srcId="{DB94160B-354E-E944-8655-700995EC36BE}" destId="{B8FDBADE-FB95-F140-9013-E2CD394EF8E2}" srcOrd="0" destOrd="0" presId="urn:microsoft.com/office/officeart/2005/8/layout/hierarchy3"/>
    <dgm:cxn modelId="{A761250F-ACF7-5B46-9AC6-23580C7FB032}" type="presParOf" srcId="{B8FDBADE-FB95-F140-9013-E2CD394EF8E2}" destId="{205FA390-832B-854E-8E01-79DAF562496A}" srcOrd="0" destOrd="0" presId="urn:microsoft.com/office/officeart/2005/8/layout/hierarchy3"/>
    <dgm:cxn modelId="{18CD868E-F887-204D-BCA3-25CBDD520FAA}" type="presParOf" srcId="{205FA390-832B-854E-8E01-79DAF562496A}" destId="{5485BB44-0A2F-CE43-B497-94FF2693DF6D}" srcOrd="0" destOrd="0" presId="urn:microsoft.com/office/officeart/2005/8/layout/hierarchy3"/>
    <dgm:cxn modelId="{B2B52DC4-CDEE-694D-A6B1-E2BE917EB19B}" type="presParOf" srcId="{205FA390-832B-854E-8E01-79DAF562496A}" destId="{9921DADF-3085-E04A-B4BA-622F512D8378}" srcOrd="1" destOrd="0" presId="urn:microsoft.com/office/officeart/2005/8/layout/hierarchy3"/>
    <dgm:cxn modelId="{3B8E1DF4-D7FC-F149-B70A-5AE42B5C5BB7}" type="presParOf" srcId="{B8FDBADE-FB95-F140-9013-E2CD394EF8E2}" destId="{45AB80B7-CA14-BB46-B390-1E3604B93B0E}" srcOrd="1" destOrd="0" presId="urn:microsoft.com/office/officeart/2005/8/layout/hierarchy3"/>
    <dgm:cxn modelId="{9D6EB2F1-3A3F-7743-AED3-6CD9581175FB}" type="presParOf" srcId="{45AB80B7-CA14-BB46-B390-1E3604B93B0E}" destId="{F96EDDC1-82C1-2049-A329-2B05F477C994}" srcOrd="0" destOrd="0" presId="urn:microsoft.com/office/officeart/2005/8/layout/hierarchy3"/>
    <dgm:cxn modelId="{4C147126-8063-1E45-A916-E6DF6B3F1BFB}" type="presParOf" srcId="{45AB80B7-CA14-BB46-B390-1E3604B93B0E}" destId="{4CA2D5F7-119A-3C42-9489-FD9D99B0D8A8}" srcOrd="1" destOrd="0" presId="urn:microsoft.com/office/officeart/2005/8/layout/hierarchy3"/>
    <dgm:cxn modelId="{857F479E-7B49-304D-A5D8-D3E81A503968}" type="presParOf" srcId="{DB94160B-354E-E944-8655-700995EC36BE}" destId="{774DBA09-77A1-894C-81B7-89D1E37AC03E}" srcOrd="1" destOrd="0" presId="urn:microsoft.com/office/officeart/2005/8/layout/hierarchy3"/>
    <dgm:cxn modelId="{A49962DF-FBF9-D546-9C71-7F2463BF3FB8}" type="presParOf" srcId="{774DBA09-77A1-894C-81B7-89D1E37AC03E}" destId="{AAB7C6C2-0B3E-BA48-8464-45B7793C261D}" srcOrd="0" destOrd="0" presId="urn:microsoft.com/office/officeart/2005/8/layout/hierarchy3"/>
    <dgm:cxn modelId="{B055B7A4-3B4B-3546-8809-F7715767A4CA}" type="presParOf" srcId="{AAB7C6C2-0B3E-BA48-8464-45B7793C261D}" destId="{ACB7A812-9192-2A46-8F87-2478668EF317}" srcOrd="0" destOrd="0" presId="urn:microsoft.com/office/officeart/2005/8/layout/hierarchy3"/>
    <dgm:cxn modelId="{CD954A3F-FD62-E240-96F2-2E38E0BBA8B4}" type="presParOf" srcId="{AAB7C6C2-0B3E-BA48-8464-45B7793C261D}" destId="{63BD31BD-569B-FA4F-9087-21B983C0FB4D}" srcOrd="1" destOrd="0" presId="urn:microsoft.com/office/officeart/2005/8/layout/hierarchy3"/>
    <dgm:cxn modelId="{9B6C0B32-F640-A340-9E62-7129C59D50ED}" type="presParOf" srcId="{774DBA09-77A1-894C-81B7-89D1E37AC03E}" destId="{A20997DD-018F-4443-9256-AA32EB15E2EE}" srcOrd="1" destOrd="0" presId="urn:microsoft.com/office/officeart/2005/8/layout/hierarchy3"/>
    <dgm:cxn modelId="{222C7E21-1206-4E48-8BEA-EDB1846EC492}" type="presParOf" srcId="{A20997DD-018F-4443-9256-AA32EB15E2EE}" destId="{50624499-25C4-BC43-8C30-50525A0E2341}" srcOrd="0" destOrd="0" presId="urn:microsoft.com/office/officeart/2005/8/layout/hierarchy3"/>
    <dgm:cxn modelId="{A233C08D-BCAD-7E49-8A88-17B64ABFC469}" type="presParOf" srcId="{A20997DD-018F-4443-9256-AA32EB15E2EE}" destId="{1CAFEC58-1799-9146-BDE0-D2272CFD6F5A}" srcOrd="1" destOrd="0" presId="urn:microsoft.com/office/officeart/2005/8/layout/hierarchy3"/>
    <dgm:cxn modelId="{3F539F5B-A7CE-594D-933D-444D915FD502}" type="presParOf" srcId="{A20997DD-018F-4443-9256-AA32EB15E2EE}" destId="{2440FC99-B458-DC41-A5FA-AF7926A11ABC}" srcOrd="2" destOrd="0" presId="urn:microsoft.com/office/officeart/2005/8/layout/hierarchy3"/>
    <dgm:cxn modelId="{C0F86972-A66C-A84E-957E-8C61BA94811F}" type="presParOf" srcId="{A20997DD-018F-4443-9256-AA32EB15E2EE}" destId="{A32F0B61-F476-6E4C-BAC0-853A73B65261}" srcOrd="3" destOrd="0" presId="urn:microsoft.com/office/officeart/2005/8/layout/hierarchy3"/>
    <dgm:cxn modelId="{EC219738-7181-9241-BF57-39C0CCBCC54E}" type="presParOf" srcId="{A20997DD-018F-4443-9256-AA32EB15E2EE}" destId="{A19E3EC9-35A2-2A41-9402-AF2D5CF3890A}" srcOrd="4" destOrd="0" presId="urn:microsoft.com/office/officeart/2005/8/layout/hierarchy3"/>
    <dgm:cxn modelId="{51457475-6C4E-B54E-B866-EA875983E6F7}" type="presParOf" srcId="{A20997DD-018F-4443-9256-AA32EB15E2EE}" destId="{CBA5B0E8-DAB3-C64D-904B-23773CFD4C92}" srcOrd="5" destOrd="0" presId="urn:microsoft.com/office/officeart/2005/8/layout/hierarchy3"/>
    <dgm:cxn modelId="{59397530-49A7-C148-BDAE-ACF6DEB0BCC5}" type="presParOf" srcId="{DB94160B-354E-E944-8655-700995EC36BE}" destId="{03967E7C-45C7-8B47-8C67-2731FAD5E0BC}" srcOrd="2" destOrd="0" presId="urn:microsoft.com/office/officeart/2005/8/layout/hierarchy3"/>
    <dgm:cxn modelId="{2D9304EB-68B9-1046-97B7-A9BC680CEEDC}" type="presParOf" srcId="{03967E7C-45C7-8B47-8C67-2731FAD5E0BC}" destId="{0DF087A1-5336-EB49-89BB-E5B3E699FDAA}" srcOrd="0" destOrd="0" presId="urn:microsoft.com/office/officeart/2005/8/layout/hierarchy3"/>
    <dgm:cxn modelId="{036AE1C6-4970-5749-8E01-24010AA9A39B}" type="presParOf" srcId="{0DF087A1-5336-EB49-89BB-E5B3E699FDAA}" destId="{9CFA93D5-2295-4749-934D-27E0335BC8A8}" srcOrd="0" destOrd="0" presId="urn:microsoft.com/office/officeart/2005/8/layout/hierarchy3"/>
    <dgm:cxn modelId="{CE86294C-3CAB-5D4C-AF91-73A153A68748}" type="presParOf" srcId="{0DF087A1-5336-EB49-89BB-E5B3E699FDAA}" destId="{A115143B-A9A4-AC44-BD7C-BB410DE5CDD9}" srcOrd="1" destOrd="0" presId="urn:microsoft.com/office/officeart/2005/8/layout/hierarchy3"/>
    <dgm:cxn modelId="{E902E6B8-1ABA-784B-9C67-06B80684184A}" type="presParOf" srcId="{03967E7C-45C7-8B47-8C67-2731FAD5E0BC}" destId="{C867D349-6797-014A-83B4-3924F949EA3A}" srcOrd="1" destOrd="0" presId="urn:microsoft.com/office/officeart/2005/8/layout/hierarchy3"/>
    <dgm:cxn modelId="{5331CCA4-990C-C541-96D8-A09399844160}" type="presParOf" srcId="{C867D349-6797-014A-83B4-3924F949EA3A}" destId="{3EB39E39-211D-054B-8A29-D1C50A7029B1}" srcOrd="0" destOrd="0" presId="urn:microsoft.com/office/officeart/2005/8/layout/hierarchy3"/>
    <dgm:cxn modelId="{8D13CAF6-043C-6B47-86E4-683C24B8A0AA}" type="presParOf" srcId="{C867D349-6797-014A-83B4-3924F949EA3A}" destId="{19FFFD4D-BB2E-DD44-897D-31920B78ABEF}" srcOrd="1" destOrd="0" presId="urn:microsoft.com/office/officeart/2005/8/layout/hierarchy3"/>
    <dgm:cxn modelId="{D2436663-0448-2645-B90F-AC4660DE4EAA}" type="presParOf" srcId="{C867D349-6797-014A-83B4-3924F949EA3A}" destId="{1E23CBCD-4481-6E47-A79F-E3CBC4F234ED}" srcOrd="2" destOrd="0" presId="urn:microsoft.com/office/officeart/2005/8/layout/hierarchy3"/>
    <dgm:cxn modelId="{7113B05F-E2D7-9D49-9730-57BC48AD0E99}" type="presParOf" srcId="{C867D349-6797-014A-83B4-3924F949EA3A}" destId="{DC5A87FD-8D9E-0049-9EF3-D8EC4A9671DB}" srcOrd="3" destOrd="0" presId="urn:microsoft.com/office/officeart/2005/8/layout/hierarchy3"/>
    <dgm:cxn modelId="{B8F9BFD8-A248-FC4C-8F55-BF9E1FCFFCB3}" type="presParOf" srcId="{DB94160B-354E-E944-8655-700995EC36BE}" destId="{CADC3E14-6255-EA46-A90E-540F193B5817}" srcOrd="3" destOrd="0" presId="urn:microsoft.com/office/officeart/2005/8/layout/hierarchy3"/>
    <dgm:cxn modelId="{74D0EC5D-505A-F141-92DC-7822766C6487}" type="presParOf" srcId="{CADC3E14-6255-EA46-A90E-540F193B5817}" destId="{8ABE59F6-C303-364D-9BBD-C8355FA23CAC}" srcOrd="0" destOrd="0" presId="urn:microsoft.com/office/officeart/2005/8/layout/hierarchy3"/>
    <dgm:cxn modelId="{88873E1C-B387-4748-B3DA-6F2101B68A96}" type="presParOf" srcId="{8ABE59F6-C303-364D-9BBD-C8355FA23CAC}" destId="{8F55B966-E158-BB44-87E1-67DAAAEED72B}" srcOrd="0" destOrd="0" presId="urn:microsoft.com/office/officeart/2005/8/layout/hierarchy3"/>
    <dgm:cxn modelId="{ED82215F-388E-0344-90E5-BFBDA07AA124}" type="presParOf" srcId="{8ABE59F6-C303-364D-9BBD-C8355FA23CAC}" destId="{40B4717E-27EC-A742-B504-3AF5E34C93DD}" srcOrd="1" destOrd="0" presId="urn:microsoft.com/office/officeart/2005/8/layout/hierarchy3"/>
    <dgm:cxn modelId="{F5DDA046-814B-E646-8CEB-BE1D56E7868D}" type="presParOf" srcId="{CADC3E14-6255-EA46-A90E-540F193B5817}" destId="{334ED3DF-0DA8-8740-813D-85C9666243B3}" srcOrd="1" destOrd="0" presId="urn:microsoft.com/office/officeart/2005/8/layout/hierarchy3"/>
    <dgm:cxn modelId="{3800EBF9-701B-FF43-B265-4E4AD118ACE4}" type="presParOf" srcId="{334ED3DF-0DA8-8740-813D-85C9666243B3}" destId="{2F8BC6C6-018E-4240-AF69-E1AAEA9FF439}" srcOrd="0" destOrd="0" presId="urn:microsoft.com/office/officeart/2005/8/layout/hierarchy3"/>
    <dgm:cxn modelId="{BCFF4695-E57D-484B-A6E3-0CF3D625EBB6}" type="presParOf" srcId="{334ED3DF-0DA8-8740-813D-85C9666243B3}" destId="{92BF0943-6BD0-794B-9045-054EB02B0EDC}" srcOrd="1" destOrd="0" presId="urn:microsoft.com/office/officeart/2005/8/layout/hierarchy3"/>
    <dgm:cxn modelId="{80F56ABF-A41F-954F-B598-1A0834663645}" type="presParOf" srcId="{334ED3DF-0DA8-8740-813D-85C9666243B3}" destId="{F815DB93-4901-5340-A748-0EB7F67F6781}" srcOrd="2" destOrd="0" presId="urn:microsoft.com/office/officeart/2005/8/layout/hierarchy3"/>
    <dgm:cxn modelId="{02E60B6E-EC24-294C-A20A-A71C20838A9B}" type="presParOf" srcId="{334ED3DF-0DA8-8740-813D-85C9666243B3}" destId="{F619339A-F718-9D4D-BCD0-CB847080CDB3}" srcOrd="3" destOrd="0" presId="urn:microsoft.com/office/officeart/2005/8/layout/hierarchy3"/>
    <dgm:cxn modelId="{336B97FB-E6E0-4546-8422-B4D74618241D}" type="presParOf" srcId="{DB94160B-354E-E944-8655-700995EC36BE}" destId="{444231E1-F187-5D41-A3CF-1DE24E3C0C14}" srcOrd="4" destOrd="0" presId="urn:microsoft.com/office/officeart/2005/8/layout/hierarchy3"/>
    <dgm:cxn modelId="{D2062BAD-11E2-1941-B924-3F58DA074211}" type="presParOf" srcId="{444231E1-F187-5D41-A3CF-1DE24E3C0C14}" destId="{A3D7FD73-E6D5-8049-A1AF-AEBF181110D7}" srcOrd="0" destOrd="0" presId="urn:microsoft.com/office/officeart/2005/8/layout/hierarchy3"/>
    <dgm:cxn modelId="{097D56DB-6769-E746-B28F-64714C960870}" type="presParOf" srcId="{A3D7FD73-E6D5-8049-A1AF-AEBF181110D7}" destId="{8608E820-2924-3F40-8158-B8A5CE2A241E}" srcOrd="0" destOrd="0" presId="urn:microsoft.com/office/officeart/2005/8/layout/hierarchy3"/>
    <dgm:cxn modelId="{1AD77DFA-8445-5142-A50C-7023472232B0}" type="presParOf" srcId="{A3D7FD73-E6D5-8049-A1AF-AEBF181110D7}" destId="{04232315-87CA-AF46-8EB2-F8B4C6FF2A4C}" srcOrd="1" destOrd="0" presId="urn:microsoft.com/office/officeart/2005/8/layout/hierarchy3"/>
    <dgm:cxn modelId="{C104EF3B-0217-3645-A282-ED47895DAC8B}" type="presParOf" srcId="{444231E1-F187-5D41-A3CF-1DE24E3C0C14}" destId="{7517F721-D2F6-0B4B-9DCF-0256A21F48CA}" srcOrd="1" destOrd="0" presId="urn:microsoft.com/office/officeart/2005/8/layout/hierarchy3"/>
    <dgm:cxn modelId="{8BC525C8-6F80-524A-A509-9C6981B03E78}" type="presParOf" srcId="{7517F721-D2F6-0B4B-9DCF-0256A21F48CA}" destId="{E839A4E8-16EC-9340-B883-DAFFEA26A56C}" srcOrd="0" destOrd="0" presId="urn:microsoft.com/office/officeart/2005/8/layout/hierarchy3"/>
    <dgm:cxn modelId="{40F3E43B-5B09-604E-B638-BCC9E082E4AD}" type="presParOf" srcId="{7517F721-D2F6-0B4B-9DCF-0256A21F48CA}" destId="{3D42710F-3AEE-DA4F-9520-CFBD9F103E66}" srcOrd="1" destOrd="0" presId="urn:microsoft.com/office/officeart/2005/8/layout/hierarchy3"/>
    <dgm:cxn modelId="{DCE420E1-0F0A-EB46-90CB-C2BF6AF3CE93}" type="presParOf" srcId="{DB94160B-354E-E944-8655-700995EC36BE}" destId="{3A9771A0-B411-9F48-B1F1-B273DC61F1E3}" srcOrd="5" destOrd="0" presId="urn:microsoft.com/office/officeart/2005/8/layout/hierarchy3"/>
    <dgm:cxn modelId="{4A15F0C8-15D2-664D-975D-1E895E7B8246}" type="presParOf" srcId="{3A9771A0-B411-9F48-B1F1-B273DC61F1E3}" destId="{443658E0-791B-894C-9EA5-9AA0726CB7B3}" srcOrd="0" destOrd="0" presId="urn:microsoft.com/office/officeart/2005/8/layout/hierarchy3"/>
    <dgm:cxn modelId="{0E7AF53E-1464-F24C-8F5B-E87F63D1DE46}" type="presParOf" srcId="{443658E0-791B-894C-9EA5-9AA0726CB7B3}" destId="{C8214D3E-B11E-E448-B0FC-3F4BCF9AB8CE}" srcOrd="0" destOrd="0" presId="urn:microsoft.com/office/officeart/2005/8/layout/hierarchy3"/>
    <dgm:cxn modelId="{86292031-5DC5-0C4C-BED9-C0ACD2BB49B0}" type="presParOf" srcId="{443658E0-791B-894C-9EA5-9AA0726CB7B3}" destId="{2B734A77-586D-6141-8284-CE1A38E19C7A}" srcOrd="1" destOrd="0" presId="urn:microsoft.com/office/officeart/2005/8/layout/hierarchy3"/>
    <dgm:cxn modelId="{32410560-F89E-F648-B999-AB4A3107C15A}" type="presParOf" srcId="{3A9771A0-B411-9F48-B1F1-B273DC61F1E3}" destId="{D1408F2A-62E2-4B4A-8DAB-AB2BD558B44B}" srcOrd="1" destOrd="0" presId="urn:microsoft.com/office/officeart/2005/8/layout/hierarchy3"/>
    <dgm:cxn modelId="{C9D6DE69-776F-9149-88BA-AD67BF19AC7B}" type="presParOf" srcId="{D1408F2A-62E2-4B4A-8DAB-AB2BD558B44B}" destId="{BC642E1B-022D-6A4B-AC95-D55AC417B4B5}" srcOrd="0" destOrd="0" presId="urn:microsoft.com/office/officeart/2005/8/layout/hierarchy3"/>
    <dgm:cxn modelId="{48C20F6B-19F2-AA4E-BDF4-6AB8FF2DC28C}" type="presParOf" srcId="{D1408F2A-62E2-4B4A-8DAB-AB2BD558B44B}" destId="{86ED3875-C7EC-9C4B-B8AC-3DAF61B77291}" srcOrd="1" destOrd="0" presId="urn:microsoft.com/office/officeart/2005/8/layout/hierarchy3"/>
    <dgm:cxn modelId="{368943C2-6229-B945-8240-9A77CC874D5D}" type="presParOf" srcId="{D1408F2A-62E2-4B4A-8DAB-AB2BD558B44B}" destId="{70EDAAC0-60A6-3B42-A4EB-C0716B44C576}" srcOrd="2" destOrd="0" presId="urn:microsoft.com/office/officeart/2005/8/layout/hierarchy3"/>
    <dgm:cxn modelId="{11DD3F3A-3ABA-814F-A2CB-4129D49A0AB2}" type="presParOf" srcId="{D1408F2A-62E2-4B4A-8DAB-AB2BD558B44B}" destId="{9447E263-D66A-BC47-8CE7-CF561602A7B1}" srcOrd="3" destOrd="0" presId="urn:microsoft.com/office/officeart/2005/8/layout/hierarchy3"/>
    <dgm:cxn modelId="{99488009-3DA7-9B47-871D-83091CCD6008}" type="presParOf" srcId="{D1408F2A-62E2-4B4A-8DAB-AB2BD558B44B}" destId="{E7D6EB33-FF9B-C542-BC59-E5794F366917}" srcOrd="4" destOrd="0" presId="urn:microsoft.com/office/officeart/2005/8/layout/hierarchy3"/>
    <dgm:cxn modelId="{64BD809E-E3C8-094B-808D-3E9878B0F16F}" type="presParOf" srcId="{D1408F2A-62E2-4B4A-8DAB-AB2BD558B44B}" destId="{AD5447F7-1D83-0149-96FB-94AA3368B90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3FBAE1-B0FB-3644-84DD-4E0E664B2A26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CD422418-AD09-0743-88BE-1BF49D6E4C50}">
      <dgm:prSet phldrT="[Text]"/>
      <dgm:spPr/>
      <dgm:t>
        <a:bodyPr/>
        <a:lstStyle/>
        <a:p>
          <a:r>
            <a:rPr lang="en-US" dirty="0"/>
            <a:t>Emotional impairment</a:t>
          </a:r>
        </a:p>
      </dgm:t>
    </dgm:pt>
    <dgm:pt modelId="{826CCCB3-942E-3A48-A771-FF74CE55901C}" type="parTrans" cxnId="{6C09632F-EF42-F946-9949-328CB2BFE049}">
      <dgm:prSet/>
      <dgm:spPr/>
      <dgm:t>
        <a:bodyPr/>
        <a:lstStyle/>
        <a:p>
          <a:endParaRPr lang="en-US"/>
        </a:p>
      </dgm:t>
    </dgm:pt>
    <dgm:pt modelId="{E9730B8D-081C-154A-82BE-D498F0026527}" type="sibTrans" cxnId="{6C09632F-EF42-F946-9949-328CB2BFE049}">
      <dgm:prSet/>
      <dgm:spPr/>
      <dgm:t>
        <a:bodyPr/>
        <a:lstStyle/>
        <a:p>
          <a:endParaRPr lang="en-US"/>
        </a:p>
      </dgm:t>
    </dgm:pt>
    <dgm:pt modelId="{6E3A04CE-71FE-4544-8A10-04F52BE16FB5}">
      <dgm:prSet phldrT="[Text]"/>
      <dgm:spPr/>
      <dgm:t>
        <a:bodyPr/>
        <a:lstStyle/>
        <a:p>
          <a:r>
            <a:rPr lang="en-US" dirty="0"/>
            <a:t>Physical impairment</a:t>
          </a:r>
        </a:p>
      </dgm:t>
    </dgm:pt>
    <dgm:pt modelId="{65167A63-1049-3547-8CEA-831FF26F55B6}" type="parTrans" cxnId="{90EFB206-C0D2-D345-AB0C-10533D30111B}">
      <dgm:prSet/>
      <dgm:spPr/>
      <dgm:t>
        <a:bodyPr/>
        <a:lstStyle/>
        <a:p>
          <a:endParaRPr lang="en-US"/>
        </a:p>
      </dgm:t>
    </dgm:pt>
    <dgm:pt modelId="{24514B66-BB02-2042-8EB5-2BBF72B45235}" type="sibTrans" cxnId="{90EFB206-C0D2-D345-AB0C-10533D30111B}">
      <dgm:prSet/>
      <dgm:spPr/>
      <dgm:t>
        <a:bodyPr/>
        <a:lstStyle/>
        <a:p>
          <a:endParaRPr lang="en-US"/>
        </a:p>
      </dgm:t>
    </dgm:pt>
    <dgm:pt modelId="{84659E15-EEF4-7A4E-8CD1-983E98A30689}">
      <dgm:prSet phldrT="[Text]"/>
      <dgm:spPr/>
      <dgm:t>
        <a:bodyPr/>
        <a:lstStyle/>
        <a:p>
          <a:r>
            <a:rPr lang="en-US" dirty="0"/>
            <a:t> INCREASE COST, RESOURCES, MORTALITY </a:t>
          </a:r>
        </a:p>
      </dgm:t>
    </dgm:pt>
    <dgm:pt modelId="{9A04EA83-992C-464C-8D7B-AEC620835ACE}" type="parTrans" cxnId="{3B0444EE-6E7D-E940-A648-7F6375227C18}">
      <dgm:prSet/>
      <dgm:spPr/>
      <dgm:t>
        <a:bodyPr/>
        <a:lstStyle/>
        <a:p>
          <a:endParaRPr lang="en-US"/>
        </a:p>
      </dgm:t>
    </dgm:pt>
    <dgm:pt modelId="{C513D72C-88BC-7444-8CFE-CB01FF2744E3}" type="sibTrans" cxnId="{3B0444EE-6E7D-E940-A648-7F6375227C18}">
      <dgm:prSet/>
      <dgm:spPr/>
      <dgm:t>
        <a:bodyPr/>
        <a:lstStyle/>
        <a:p>
          <a:endParaRPr lang="en-US"/>
        </a:p>
      </dgm:t>
    </dgm:pt>
    <dgm:pt modelId="{762404DA-C4EC-9346-9505-DA2FFC4D344B}" type="pres">
      <dgm:prSet presAssocID="{C93FBAE1-B0FB-3644-84DD-4E0E664B2A26}" presName="linearFlow" presStyleCnt="0">
        <dgm:presLayoutVars>
          <dgm:dir/>
          <dgm:resizeHandles val="exact"/>
        </dgm:presLayoutVars>
      </dgm:prSet>
      <dgm:spPr/>
    </dgm:pt>
    <dgm:pt modelId="{5BD7887D-41CF-FE49-A3FB-C48CD476021F}" type="pres">
      <dgm:prSet presAssocID="{CD422418-AD09-0743-88BE-1BF49D6E4C50}" presName="node" presStyleLbl="node1" presStyleIdx="0" presStyleCnt="3">
        <dgm:presLayoutVars>
          <dgm:bulletEnabled val="1"/>
        </dgm:presLayoutVars>
      </dgm:prSet>
      <dgm:spPr/>
    </dgm:pt>
    <dgm:pt modelId="{9BDCAE52-175E-D045-BB80-4F0694C251FC}" type="pres">
      <dgm:prSet presAssocID="{E9730B8D-081C-154A-82BE-D498F0026527}" presName="spacerL" presStyleCnt="0"/>
      <dgm:spPr/>
    </dgm:pt>
    <dgm:pt modelId="{55DA2D45-6474-F043-B199-FB87BBDA8316}" type="pres">
      <dgm:prSet presAssocID="{E9730B8D-081C-154A-82BE-D498F0026527}" presName="sibTrans" presStyleLbl="sibTrans2D1" presStyleIdx="0" presStyleCnt="2"/>
      <dgm:spPr/>
    </dgm:pt>
    <dgm:pt modelId="{9D8B3FF4-3677-9540-9B40-933043C019D4}" type="pres">
      <dgm:prSet presAssocID="{E9730B8D-081C-154A-82BE-D498F0026527}" presName="spacerR" presStyleCnt="0"/>
      <dgm:spPr/>
    </dgm:pt>
    <dgm:pt modelId="{B944E2B0-0FF9-5048-8F86-FF1657B69F9D}" type="pres">
      <dgm:prSet presAssocID="{6E3A04CE-71FE-4544-8A10-04F52BE16FB5}" presName="node" presStyleLbl="node1" presStyleIdx="1" presStyleCnt="3">
        <dgm:presLayoutVars>
          <dgm:bulletEnabled val="1"/>
        </dgm:presLayoutVars>
      </dgm:prSet>
      <dgm:spPr/>
    </dgm:pt>
    <dgm:pt modelId="{66367FA5-ECE1-094A-9E2D-AA0102F2BD9E}" type="pres">
      <dgm:prSet presAssocID="{24514B66-BB02-2042-8EB5-2BBF72B45235}" presName="spacerL" presStyleCnt="0"/>
      <dgm:spPr/>
    </dgm:pt>
    <dgm:pt modelId="{9F9E7150-095F-9C40-B88A-3CEE7023D295}" type="pres">
      <dgm:prSet presAssocID="{24514B66-BB02-2042-8EB5-2BBF72B45235}" presName="sibTrans" presStyleLbl="sibTrans2D1" presStyleIdx="1" presStyleCnt="2"/>
      <dgm:spPr/>
    </dgm:pt>
    <dgm:pt modelId="{67D874DB-61C3-2344-BB50-487F5B1D0B0B}" type="pres">
      <dgm:prSet presAssocID="{24514B66-BB02-2042-8EB5-2BBF72B45235}" presName="spacerR" presStyleCnt="0"/>
      <dgm:spPr/>
    </dgm:pt>
    <dgm:pt modelId="{E95322CB-B691-C544-AFD5-84E0908D89F1}" type="pres">
      <dgm:prSet presAssocID="{84659E15-EEF4-7A4E-8CD1-983E98A30689}" presName="node" presStyleLbl="node1" presStyleIdx="2" presStyleCnt="3">
        <dgm:presLayoutVars>
          <dgm:bulletEnabled val="1"/>
        </dgm:presLayoutVars>
      </dgm:prSet>
      <dgm:spPr/>
    </dgm:pt>
  </dgm:ptLst>
  <dgm:cxnLst>
    <dgm:cxn modelId="{90EFB206-C0D2-D345-AB0C-10533D30111B}" srcId="{C93FBAE1-B0FB-3644-84DD-4E0E664B2A26}" destId="{6E3A04CE-71FE-4544-8A10-04F52BE16FB5}" srcOrd="1" destOrd="0" parTransId="{65167A63-1049-3547-8CEA-831FF26F55B6}" sibTransId="{24514B66-BB02-2042-8EB5-2BBF72B45235}"/>
    <dgm:cxn modelId="{6C09632F-EF42-F946-9949-328CB2BFE049}" srcId="{C93FBAE1-B0FB-3644-84DD-4E0E664B2A26}" destId="{CD422418-AD09-0743-88BE-1BF49D6E4C50}" srcOrd="0" destOrd="0" parTransId="{826CCCB3-942E-3A48-A771-FF74CE55901C}" sibTransId="{E9730B8D-081C-154A-82BE-D498F0026527}"/>
    <dgm:cxn modelId="{1760173F-54A1-704D-B607-34D535E9C390}" type="presOf" srcId="{6E3A04CE-71FE-4544-8A10-04F52BE16FB5}" destId="{B944E2B0-0FF9-5048-8F86-FF1657B69F9D}" srcOrd="0" destOrd="0" presId="urn:microsoft.com/office/officeart/2005/8/layout/equation1"/>
    <dgm:cxn modelId="{21E5BDC1-5BC2-E147-A23B-DA5D4AE12296}" type="presOf" srcId="{C93FBAE1-B0FB-3644-84DD-4E0E664B2A26}" destId="{762404DA-C4EC-9346-9505-DA2FFC4D344B}" srcOrd="0" destOrd="0" presId="urn:microsoft.com/office/officeart/2005/8/layout/equation1"/>
    <dgm:cxn modelId="{48E8F8C8-6ECD-1A47-8D5C-F72CA11A46F2}" type="presOf" srcId="{24514B66-BB02-2042-8EB5-2BBF72B45235}" destId="{9F9E7150-095F-9C40-B88A-3CEE7023D295}" srcOrd="0" destOrd="0" presId="urn:microsoft.com/office/officeart/2005/8/layout/equation1"/>
    <dgm:cxn modelId="{32088CCC-A32E-3E4F-ADAF-88006D0F900C}" type="presOf" srcId="{CD422418-AD09-0743-88BE-1BF49D6E4C50}" destId="{5BD7887D-41CF-FE49-A3FB-C48CD476021F}" srcOrd="0" destOrd="0" presId="urn:microsoft.com/office/officeart/2005/8/layout/equation1"/>
    <dgm:cxn modelId="{27232FE0-1110-8C43-93A8-6F7277AFFD9F}" type="presOf" srcId="{E9730B8D-081C-154A-82BE-D498F0026527}" destId="{55DA2D45-6474-F043-B199-FB87BBDA8316}" srcOrd="0" destOrd="0" presId="urn:microsoft.com/office/officeart/2005/8/layout/equation1"/>
    <dgm:cxn modelId="{3B0444EE-6E7D-E940-A648-7F6375227C18}" srcId="{C93FBAE1-B0FB-3644-84DD-4E0E664B2A26}" destId="{84659E15-EEF4-7A4E-8CD1-983E98A30689}" srcOrd="2" destOrd="0" parTransId="{9A04EA83-992C-464C-8D7B-AEC620835ACE}" sibTransId="{C513D72C-88BC-7444-8CFE-CB01FF2744E3}"/>
    <dgm:cxn modelId="{3C2070F0-0194-AE4F-B35D-660C91896AC6}" type="presOf" srcId="{84659E15-EEF4-7A4E-8CD1-983E98A30689}" destId="{E95322CB-B691-C544-AFD5-84E0908D89F1}" srcOrd="0" destOrd="0" presId="urn:microsoft.com/office/officeart/2005/8/layout/equation1"/>
    <dgm:cxn modelId="{87A67878-8C9D-E945-AB35-FE51327C1340}" type="presParOf" srcId="{762404DA-C4EC-9346-9505-DA2FFC4D344B}" destId="{5BD7887D-41CF-FE49-A3FB-C48CD476021F}" srcOrd="0" destOrd="0" presId="urn:microsoft.com/office/officeart/2005/8/layout/equation1"/>
    <dgm:cxn modelId="{030B5E70-2D5A-124A-9729-291D4CB3BEC7}" type="presParOf" srcId="{762404DA-C4EC-9346-9505-DA2FFC4D344B}" destId="{9BDCAE52-175E-D045-BB80-4F0694C251FC}" srcOrd="1" destOrd="0" presId="urn:microsoft.com/office/officeart/2005/8/layout/equation1"/>
    <dgm:cxn modelId="{E30806C0-E32E-7042-8FC0-5B477F822452}" type="presParOf" srcId="{762404DA-C4EC-9346-9505-DA2FFC4D344B}" destId="{55DA2D45-6474-F043-B199-FB87BBDA8316}" srcOrd="2" destOrd="0" presId="urn:microsoft.com/office/officeart/2005/8/layout/equation1"/>
    <dgm:cxn modelId="{09F86C52-B32D-8C4E-B740-762A6C186D83}" type="presParOf" srcId="{762404DA-C4EC-9346-9505-DA2FFC4D344B}" destId="{9D8B3FF4-3677-9540-9B40-933043C019D4}" srcOrd="3" destOrd="0" presId="urn:microsoft.com/office/officeart/2005/8/layout/equation1"/>
    <dgm:cxn modelId="{298D524F-BB04-444A-A0CB-1DCA77FE1BC6}" type="presParOf" srcId="{762404DA-C4EC-9346-9505-DA2FFC4D344B}" destId="{B944E2B0-0FF9-5048-8F86-FF1657B69F9D}" srcOrd="4" destOrd="0" presId="urn:microsoft.com/office/officeart/2005/8/layout/equation1"/>
    <dgm:cxn modelId="{5B01D2A9-1FB3-A14C-A9FD-AA8408BBCE4D}" type="presParOf" srcId="{762404DA-C4EC-9346-9505-DA2FFC4D344B}" destId="{66367FA5-ECE1-094A-9E2D-AA0102F2BD9E}" srcOrd="5" destOrd="0" presId="urn:microsoft.com/office/officeart/2005/8/layout/equation1"/>
    <dgm:cxn modelId="{8B86C324-C12E-5E48-A1D2-BEF1D791FED8}" type="presParOf" srcId="{762404DA-C4EC-9346-9505-DA2FFC4D344B}" destId="{9F9E7150-095F-9C40-B88A-3CEE7023D295}" srcOrd="6" destOrd="0" presId="urn:microsoft.com/office/officeart/2005/8/layout/equation1"/>
    <dgm:cxn modelId="{7A4D374F-8B32-2A45-B3DB-82668076CD8B}" type="presParOf" srcId="{762404DA-C4EC-9346-9505-DA2FFC4D344B}" destId="{67D874DB-61C3-2344-BB50-487F5B1D0B0B}" srcOrd="7" destOrd="0" presId="urn:microsoft.com/office/officeart/2005/8/layout/equation1"/>
    <dgm:cxn modelId="{6CC2C3D4-1CEC-1346-80C1-CCC9AE7784C9}" type="presParOf" srcId="{762404DA-C4EC-9346-9505-DA2FFC4D344B}" destId="{E95322CB-B691-C544-AFD5-84E0908D89F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FC8D77-8499-7748-BAFF-B732860693E0}" type="doc">
      <dgm:prSet loTypeId="urn:microsoft.com/office/officeart/2005/8/layout/hChevron3" loCatId="" qsTypeId="urn:microsoft.com/office/officeart/2005/8/quickstyle/simple4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A7AE8F20-3145-A64F-BF5B-E683D76B9528}">
      <dgm:prSet/>
      <dgm:spPr/>
      <dgm:t>
        <a:bodyPr/>
        <a:lstStyle/>
        <a:p>
          <a:pPr rtl="0"/>
          <a:r>
            <a:rPr lang="en-US" dirty="0"/>
            <a:t>Pre-operative Period</a:t>
          </a:r>
        </a:p>
      </dgm:t>
    </dgm:pt>
    <dgm:pt modelId="{37EA25B8-C7C2-8C48-B2AC-00601A3147DE}" type="parTrans" cxnId="{4C463B7A-0FE3-4143-BBFB-AF452A6C57E6}">
      <dgm:prSet/>
      <dgm:spPr/>
      <dgm:t>
        <a:bodyPr/>
        <a:lstStyle/>
        <a:p>
          <a:endParaRPr lang="en-US"/>
        </a:p>
      </dgm:t>
    </dgm:pt>
    <dgm:pt modelId="{81DE49A9-EEA8-D64C-8B70-C485B5E29125}" type="sibTrans" cxnId="{4C463B7A-0FE3-4143-BBFB-AF452A6C57E6}">
      <dgm:prSet/>
      <dgm:spPr/>
      <dgm:t>
        <a:bodyPr/>
        <a:lstStyle/>
        <a:p>
          <a:endParaRPr lang="en-US"/>
        </a:p>
      </dgm:t>
    </dgm:pt>
    <dgm:pt modelId="{0C70BC8F-222C-D342-AB5C-76168DDBBDC2}">
      <dgm:prSet/>
      <dgm:spPr/>
      <dgm:t>
        <a:bodyPr/>
        <a:lstStyle/>
        <a:p>
          <a:pPr rtl="0"/>
          <a:r>
            <a:rPr lang="en-US"/>
            <a:t>Intraoperative  Period</a:t>
          </a:r>
        </a:p>
      </dgm:t>
    </dgm:pt>
    <dgm:pt modelId="{26D66899-D12E-9A4E-BA2F-4CD7D022258C}" type="parTrans" cxnId="{9D5BDEF8-A576-B245-A258-33EDBA8D8D1A}">
      <dgm:prSet/>
      <dgm:spPr/>
      <dgm:t>
        <a:bodyPr/>
        <a:lstStyle/>
        <a:p>
          <a:endParaRPr lang="en-US"/>
        </a:p>
      </dgm:t>
    </dgm:pt>
    <dgm:pt modelId="{9A34E77B-2D66-4840-BCA0-709AD959AF37}" type="sibTrans" cxnId="{9D5BDEF8-A576-B245-A258-33EDBA8D8D1A}">
      <dgm:prSet/>
      <dgm:spPr/>
      <dgm:t>
        <a:bodyPr/>
        <a:lstStyle/>
        <a:p>
          <a:endParaRPr lang="en-US"/>
        </a:p>
      </dgm:t>
    </dgm:pt>
    <dgm:pt modelId="{077780CC-1763-7C48-B7F1-D4A956F4072A}">
      <dgm:prSet/>
      <dgm:spPr/>
      <dgm:t>
        <a:bodyPr/>
        <a:lstStyle/>
        <a:p>
          <a:pPr rtl="0"/>
          <a:r>
            <a:rPr lang="en-US"/>
            <a:t>Postoperative Period</a:t>
          </a:r>
        </a:p>
      </dgm:t>
    </dgm:pt>
    <dgm:pt modelId="{E92E2694-83A3-2D40-88CB-C542B39E8B51}" type="parTrans" cxnId="{7903ECF5-6E73-C64A-807A-6A1FA2A332B6}">
      <dgm:prSet/>
      <dgm:spPr/>
      <dgm:t>
        <a:bodyPr/>
        <a:lstStyle/>
        <a:p>
          <a:endParaRPr lang="en-US"/>
        </a:p>
      </dgm:t>
    </dgm:pt>
    <dgm:pt modelId="{8808F4EB-0E55-FE48-9620-D6D48E786F52}" type="sibTrans" cxnId="{7903ECF5-6E73-C64A-807A-6A1FA2A332B6}">
      <dgm:prSet/>
      <dgm:spPr/>
      <dgm:t>
        <a:bodyPr/>
        <a:lstStyle/>
        <a:p>
          <a:endParaRPr lang="en-US"/>
        </a:p>
      </dgm:t>
    </dgm:pt>
    <dgm:pt modelId="{1E4DB7CB-FE97-434F-92F4-005C7DCAB244}" type="pres">
      <dgm:prSet presAssocID="{84FC8D77-8499-7748-BAFF-B732860693E0}" presName="Name0" presStyleCnt="0">
        <dgm:presLayoutVars>
          <dgm:dir/>
          <dgm:resizeHandles val="exact"/>
        </dgm:presLayoutVars>
      </dgm:prSet>
      <dgm:spPr/>
    </dgm:pt>
    <dgm:pt modelId="{AC94C2DD-DE0E-9D47-AAD9-AC4CFDED90D9}" type="pres">
      <dgm:prSet presAssocID="{A7AE8F20-3145-A64F-BF5B-E683D76B9528}" presName="parTxOnly" presStyleLbl="node1" presStyleIdx="0" presStyleCnt="3">
        <dgm:presLayoutVars>
          <dgm:bulletEnabled val="1"/>
        </dgm:presLayoutVars>
      </dgm:prSet>
      <dgm:spPr/>
    </dgm:pt>
    <dgm:pt modelId="{1DCA4B79-CA32-754F-AAF1-4686460FA8C9}" type="pres">
      <dgm:prSet presAssocID="{81DE49A9-EEA8-D64C-8B70-C485B5E29125}" presName="parSpace" presStyleCnt="0"/>
      <dgm:spPr/>
    </dgm:pt>
    <dgm:pt modelId="{6C21738D-CCB5-204A-85A1-738199D0E4BE}" type="pres">
      <dgm:prSet presAssocID="{0C70BC8F-222C-D342-AB5C-76168DDBBDC2}" presName="parTxOnly" presStyleLbl="node1" presStyleIdx="1" presStyleCnt="3">
        <dgm:presLayoutVars>
          <dgm:bulletEnabled val="1"/>
        </dgm:presLayoutVars>
      </dgm:prSet>
      <dgm:spPr/>
    </dgm:pt>
    <dgm:pt modelId="{DCDA1470-0A17-0A40-821E-FE407D22F8AD}" type="pres">
      <dgm:prSet presAssocID="{9A34E77B-2D66-4840-BCA0-709AD959AF37}" presName="parSpace" presStyleCnt="0"/>
      <dgm:spPr/>
    </dgm:pt>
    <dgm:pt modelId="{9C6C2B33-BE90-1746-BD16-A4F79C21440D}" type="pres">
      <dgm:prSet presAssocID="{077780CC-1763-7C48-B7F1-D4A956F4072A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198D8302-7F2F-4E41-9F94-46868C8D28C9}" type="presOf" srcId="{84FC8D77-8499-7748-BAFF-B732860693E0}" destId="{1E4DB7CB-FE97-434F-92F4-005C7DCAB244}" srcOrd="0" destOrd="0" presId="urn:microsoft.com/office/officeart/2005/8/layout/hChevron3"/>
    <dgm:cxn modelId="{0715C968-F65A-A041-AFB8-777BAABF79A1}" type="presOf" srcId="{0C70BC8F-222C-D342-AB5C-76168DDBBDC2}" destId="{6C21738D-CCB5-204A-85A1-738199D0E4BE}" srcOrd="0" destOrd="0" presId="urn:microsoft.com/office/officeart/2005/8/layout/hChevron3"/>
    <dgm:cxn modelId="{4C463B7A-0FE3-4143-BBFB-AF452A6C57E6}" srcId="{84FC8D77-8499-7748-BAFF-B732860693E0}" destId="{A7AE8F20-3145-A64F-BF5B-E683D76B9528}" srcOrd="0" destOrd="0" parTransId="{37EA25B8-C7C2-8C48-B2AC-00601A3147DE}" sibTransId="{81DE49A9-EEA8-D64C-8B70-C485B5E29125}"/>
    <dgm:cxn modelId="{B3B7C396-7FC0-5B45-91C4-DE68BBA3975B}" type="presOf" srcId="{077780CC-1763-7C48-B7F1-D4A956F4072A}" destId="{9C6C2B33-BE90-1746-BD16-A4F79C21440D}" srcOrd="0" destOrd="0" presId="urn:microsoft.com/office/officeart/2005/8/layout/hChevron3"/>
    <dgm:cxn modelId="{26D244BB-1BC0-B246-B534-CAF051D66191}" type="presOf" srcId="{A7AE8F20-3145-A64F-BF5B-E683D76B9528}" destId="{AC94C2DD-DE0E-9D47-AAD9-AC4CFDED90D9}" srcOrd="0" destOrd="0" presId="urn:microsoft.com/office/officeart/2005/8/layout/hChevron3"/>
    <dgm:cxn modelId="{7903ECF5-6E73-C64A-807A-6A1FA2A332B6}" srcId="{84FC8D77-8499-7748-BAFF-B732860693E0}" destId="{077780CC-1763-7C48-B7F1-D4A956F4072A}" srcOrd="2" destOrd="0" parTransId="{E92E2694-83A3-2D40-88CB-C542B39E8B51}" sibTransId="{8808F4EB-0E55-FE48-9620-D6D48E786F52}"/>
    <dgm:cxn modelId="{9D5BDEF8-A576-B245-A258-33EDBA8D8D1A}" srcId="{84FC8D77-8499-7748-BAFF-B732860693E0}" destId="{0C70BC8F-222C-D342-AB5C-76168DDBBDC2}" srcOrd="1" destOrd="0" parTransId="{26D66899-D12E-9A4E-BA2F-4CD7D022258C}" sibTransId="{9A34E77B-2D66-4840-BCA0-709AD959AF37}"/>
    <dgm:cxn modelId="{C1148482-10D1-8D45-8F17-4DC0C5E5349D}" type="presParOf" srcId="{1E4DB7CB-FE97-434F-92F4-005C7DCAB244}" destId="{AC94C2DD-DE0E-9D47-AAD9-AC4CFDED90D9}" srcOrd="0" destOrd="0" presId="urn:microsoft.com/office/officeart/2005/8/layout/hChevron3"/>
    <dgm:cxn modelId="{5E08BBA3-21A1-4043-B50F-A49CE8DF82B5}" type="presParOf" srcId="{1E4DB7CB-FE97-434F-92F4-005C7DCAB244}" destId="{1DCA4B79-CA32-754F-AAF1-4686460FA8C9}" srcOrd="1" destOrd="0" presId="urn:microsoft.com/office/officeart/2005/8/layout/hChevron3"/>
    <dgm:cxn modelId="{A07F2F0C-F560-3047-B1DC-02115BB8A67C}" type="presParOf" srcId="{1E4DB7CB-FE97-434F-92F4-005C7DCAB244}" destId="{6C21738D-CCB5-204A-85A1-738199D0E4BE}" srcOrd="2" destOrd="0" presId="urn:microsoft.com/office/officeart/2005/8/layout/hChevron3"/>
    <dgm:cxn modelId="{17510DB9-6875-2F48-B491-3806A7832475}" type="presParOf" srcId="{1E4DB7CB-FE97-434F-92F4-005C7DCAB244}" destId="{DCDA1470-0A17-0A40-821E-FE407D22F8AD}" srcOrd="3" destOrd="0" presId="urn:microsoft.com/office/officeart/2005/8/layout/hChevron3"/>
    <dgm:cxn modelId="{EC9074EE-4176-AC41-AD2C-58E4E8B9FD0B}" type="presParOf" srcId="{1E4DB7CB-FE97-434F-92F4-005C7DCAB244}" destId="{9C6C2B33-BE90-1746-BD16-A4F79C21440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2C48E-98AA-C849-A6ED-2AC8BF7A47E2}">
      <dsp:nvSpPr>
        <dsp:cNvPr id="0" name=""/>
        <dsp:cNvSpPr/>
      </dsp:nvSpPr>
      <dsp:spPr>
        <a:xfrm>
          <a:off x="3000431" y="1396"/>
          <a:ext cx="1618335" cy="809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Pain</a:t>
          </a:r>
        </a:p>
      </dsp:txBody>
      <dsp:txXfrm>
        <a:off x="3024131" y="25096"/>
        <a:ext cx="1570935" cy="761767"/>
      </dsp:txXfrm>
    </dsp:sp>
    <dsp:sp modelId="{8B8781FB-14CA-FA4B-81E4-4540E8DFD12A}">
      <dsp:nvSpPr>
        <dsp:cNvPr id="0" name=""/>
        <dsp:cNvSpPr/>
      </dsp:nvSpPr>
      <dsp:spPr>
        <a:xfrm rot="2160000">
          <a:off x="4468988" y="1050164"/>
          <a:ext cx="844314" cy="2832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553950" y="1106806"/>
        <a:ext cx="674390" cy="169924"/>
      </dsp:txXfrm>
    </dsp:sp>
    <dsp:sp modelId="{9B1B6A00-3949-C749-93E7-3277EB0F42B1}">
      <dsp:nvSpPr>
        <dsp:cNvPr id="0" name=""/>
        <dsp:cNvSpPr/>
      </dsp:nvSpPr>
      <dsp:spPr>
        <a:xfrm>
          <a:off x="5163523" y="1572974"/>
          <a:ext cx="1618335" cy="809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Opioids</a:t>
          </a:r>
        </a:p>
      </dsp:txBody>
      <dsp:txXfrm>
        <a:off x="5187223" y="1596674"/>
        <a:ext cx="1570935" cy="761767"/>
      </dsp:txXfrm>
    </dsp:sp>
    <dsp:sp modelId="{FEB9A954-3C7F-D84D-8906-14211673F55E}">
      <dsp:nvSpPr>
        <dsp:cNvPr id="0" name=""/>
        <dsp:cNvSpPr/>
      </dsp:nvSpPr>
      <dsp:spPr>
        <a:xfrm rot="6480000">
          <a:off x="5137420" y="3107387"/>
          <a:ext cx="844314" cy="2832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222382" y="3164029"/>
        <a:ext cx="674390" cy="169924"/>
      </dsp:txXfrm>
    </dsp:sp>
    <dsp:sp modelId="{75A035D8-F683-E946-9858-542F8995DCBA}">
      <dsp:nvSpPr>
        <dsp:cNvPr id="0" name=""/>
        <dsp:cNvSpPr/>
      </dsp:nvSpPr>
      <dsp:spPr>
        <a:xfrm>
          <a:off x="4337296" y="4115842"/>
          <a:ext cx="1618335" cy="809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Tolerance</a:t>
          </a:r>
        </a:p>
      </dsp:txBody>
      <dsp:txXfrm>
        <a:off x="4360996" y="4139542"/>
        <a:ext cx="1570935" cy="761767"/>
      </dsp:txXfrm>
    </dsp:sp>
    <dsp:sp modelId="{B7CCD401-E811-264A-BF9C-CF52B09AA25D}">
      <dsp:nvSpPr>
        <dsp:cNvPr id="0" name=""/>
        <dsp:cNvSpPr/>
      </dsp:nvSpPr>
      <dsp:spPr>
        <a:xfrm rot="10800000">
          <a:off x="3387442" y="4378821"/>
          <a:ext cx="844314" cy="2832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472404" y="4435463"/>
        <a:ext cx="674390" cy="169924"/>
      </dsp:txXfrm>
    </dsp:sp>
    <dsp:sp modelId="{7642D044-52CF-0A44-8291-48153AA8B7E1}">
      <dsp:nvSpPr>
        <dsp:cNvPr id="0" name=""/>
        <dsp:cNvSpPr/>
      </dsp:nvSpPr>
      <dsp:spPr>
        <a:xfrm>
          <a:off x="1663567" y="4115842"/>
          <a:ext cx="1618335" cy="809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Higher Opioids</a:t>
          </a:r>
        </a:p>
      </dsp:txBody>
      <dsp:txXfrm>
        <a:off x="1687267" y="4139542"/>
        <a:ext cx="1570935" cy="761767"/>
      </dsp:txXfrm>
    </dsp:sp>
    <dsp:sp modelId="{A831D018-19A1-7246-8831-739D7446B54E}">
      <dsp:nvSpPr>
        <dsp:cNvPr id="0" name=""/>
        <dsp:cNvSpPr/>
      </dsp:nvSpPr>
      <dsp:spPr>
        <a:xfrm rot="15120000">
          <a:off x="1637463" y="3107387"/>
          <a:ext cx="844314" cy="2832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722425" y="3164029"/>
        <a:ext cx="674390" cy="169924"/>
      </dsp:txXfrm>
    </dsp:sp>
    <dsp:sp modelId="{FB6468CC-E639-6B47-9092-FE07913639F4}">
      <dsp:nvSpPr>
        <dsp:cNvPr id="0" name=""/>
        <dsp:cNvSpPr/>
      </dsp:nvSpPr>
      <dsp:spPr>
        <a:xfrm>
          <a:off x="837339" y="1572974"/>
          <a:ext cx="1618335" cy="809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Higher Tolerance</a:t>
          </a:r>
        </a:p>
      </dsp:txBody>
      <dsp:txXfrm>
        <a:off x="861039" y="1596674"/>
        <a:ext cx="1570935" cy="761767"/>
      </dsp:txXfrm>
    </dsp:sp>
    <dsp:sp modelId="{98A93B29-F053-2A46-A229-18F1B93DBBA8}">
      <dsp:nvSpPr>
        <dsp:cNvPr id="0" name=""/>
        <dsp:cNvSpPr/>
      </dsp:nvSpPr>
      <dsp:spPr>
        <a:xfrm rot="19440000">
          <a:off x="2305895" y="1050164"/>
          <a:ext cx="844314" cy="2832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90857" y="1106806"/>
        <a:ext cx="674390" cy="169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E1079-858C-C34C-90AA-6CBF52568A44}">
      <dsp:nvSpPr>
        <dsp:cNvPr id="0" name=""/>
        <dsp:cNvSpPr/>
      </dsp:nvSpPr>
      <dsp:spPr>
        <a:xfrm rot="4396374">
          <a:off x="1024139" y="1069410"/>
          <a:ext cx="4639269" cy="3235311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9E79A2-A7FF-7744-964A-DC3C02D9183D}">
      <dsp:nvSpPr>
        <dsp:cNvPr id="0" name=""/>
        <dsp:cNvSpPr/>
      </dsp:nvSpPr>
      <dsp:spPr>
        <a:xfrm>
          <a:off x="7" y="0"/>
          <a:ext cx="2187271" cy="85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ERAS</a:t>
          </a:r>
        </a:p>
      </dsp:txBody>
      <dsp:txXfrm>
        <a:off x="7" y="0"/>
        <a:ext cx="2187271" cy="859861"/>
      </dsp:txXfrm>
    </dsp:sp>
    <dsp:sp modelId="{D405378F-DA83-654E-995C-7E10F3DEF3DF}">
      <dsp:nvSpPr>
        <dsp:cNvPr id="0" name=""/>
        <dsp:cNvSpPr/>
      </dsp:nvSpPr>
      <dsp:spPr>
        <a:xfrm>
          <a:off x="5073448" y="4187128"/>
          <a:ext cx="2955772" cy="85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Length of Stay (LOS)</a:t>
          </a:r>
        </a:p>
      </dsp:txBody>
      <dsp:txXfrm>
        <a:off x="5073448" y="4187128"/>
        <a:ext cx="2955772" cy="859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5BB44-0A2F-CE43-B497-94FF2693DF6D}">
      <dsp:nvSpPr>
        <dsp:cNvPr id="0" name=""/>
        <dsp:cNvSpPr/>
      </dsp:nvSpPr>
      <dsp:spPr>
        <a:xfrm>
          <a:off x="10016" y="1281623"/>
          <a:ext cx="1614106" cy="807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SNS</a:t>
          </a:r>
        </a:p>
      </dsp:txBody>
      <dsp:txXfrm>
        <a:off x="33654" y="1305261"/>
        <a:ext cx="1566830" cy="759777"/>
      </dsp:txXfrm>
    </dsp:sp>
    <dsp:sp modelId="{F96EDDC1-82C1-2049-A329-2B05F477C994}">
      <dsp:nvSpPr>
        <dsp:cNvPr id="0" name=""/>
        <dsp:cNvSpPr/>
      </dsp:nvSpPr>
      <dsp:spPr>
        <a:xfrm>
          <a:off x="171427" y="2088676"/>
          <a:ext cx="161410" cy="60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290"/>
              </a:lnTo>
              <a:lnTo>
                <a:pt x="161410" y="60529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2D5F7-119A-3C42-9489-FD9D99B0D8A8}">
      <dsp:nvSpPr>
        <dsp:cNvPr id="0" name=""/>
        <dsp:cNvSpPr/>
      </dsp:nvSpPr>
      <dsp:spPr>
        <a:xfrm>
          <a:off x="332837" y="2290439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Incr</a:t>
          </a:r>
          <a:r>
            <a:rPr lang="en-US" sz="1100" kern="1200" dirty="0"/>
            <a:t> NE, </a:t>
          </a:r>
          <a:r>
            <a:rPr lang="en-US" sz="1100" kern="1200" dirty="0" err="1"/>
            <a:t>epi</a:t>
          </a:r>
          <a:r>
            <a:rPr lang="en-US" sz="1100" kern="1200" dirty="0"/>
            <a:t> </a:t>
          </a:r>
          <a:r>
            <a:rPr lang="en-US" sz="1100" kern="1200" dirty="0">
              <a:sym typeface="Wingdings"/>
            </a:rPr>
            <a:t> HTN, HR, ischemia </a:t>
          </a:r>
          <a:endParaRPr lang="en-US" sz="1100" kern="1200" dirty="0"/>
        </a:p>
      </dsp:txBody>
      <dsp:txXfrm>
        <a:off x="356475" y="2314077"/>
        <a:ext cx="1244009" cy="759777"/>
      </dsp:txXfrm>
    </dsp:sp>
    <dsp:sp modelId="{ACB7A812-9192-2A46-8F87-2478668EF317}">
      <dsp:nvSpPr>
        <dsp:cNvPr id="0" name=""/>
        <dsp:cNvSpPr/>
      </dsp:nvSpPr>
      <dsp:spPr>
        <a:xfrm>
          <a:off x="2027650" y="1281623"/>
          <a:ext cx="1614106" cy="807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Endocrine</a:t>
          </a:r>
        </a:p>
      </dsp:txBody>
      <dsp:txXfrm>
        <a:off x="2051288" y="1305261"/>
        <a:ext cx="1566830" cy="759777"/>
      </dsp:txXfrm>
    </dsp:sp>
    <dsp:sp modelId="{50624499-25C4-BC43-8C30-50525A0E2341}">
      <dsp:nvSpPr>
        <dsp:cNvPr id="0" name=""/>
        <dsp:cNvSpPr/>
      </dsp:nvSpPr>
      <dsp:spPr>
        <a:xfrm>
          <a:off x="2189060" y="2088676"/>
          <a:ext cx="161410" cy="60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290"/>
              </a:lnTo>
              <a:lnTo>
                <a:pt x="161410" y="60529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FEC58-1799-9146-BDE0-D2272CFD6F5A}">
      <dsp:nvSpPr>
        <dsp:cNvPr id="0" name=""/>
        <dsp:cNvSpPr/>
      </dsp:nvSpPr>
      <dsp:spPr>
        <a:xfrm>
          <a:off x="2350471" y="2290439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Decrease Thyroid</a:t>
          </a:r>
        </a:p>
      </dsp:txBody>
      <dsp:txXfrm>
        <a:off x="2374109" y="2314077"/>
        <a:ext cx="1244009" cy="759777"/>
      </dsp:txXfrm>
    </dsp:sp>
    <dsp:sp modelId="{2440FC99-B458-DC41-A5FA-AF7926A11ABC}">
      <dsp:nvSpPr>
        <dsp:cNvPr id="0" name=""/>
        <dsp:cNvSpPr/>
      </dsp:nvSpPr>
      <dsp:spPr>
        <a:xfrm>
          <a:off x="2189060" y="2088676"/>
          <a:ext cx="161410" cy="161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106"/>
              </a:lnTo>
              <a:lnTo>
                <a:pt x="161410" y="16141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0B61-F476-6E4C-BAC0-853A73B65261}">
      <dsp:nvSpPr>
        <dsp:cNvPr id="0" name=""/>
        <dsp:cNvSpPr/>
      </dsp:nvSpPr>
      <dsp:spPr>
        <a:xfrm>
          <a:off x="2350471" y="3299256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Incr</a:t>
          </a:r>
          <a:r>
            <a:rPr lang="en-US" sz="1100" kern="1200" dirty="0"/>
            <a:t> Aldosterone (renin/</a:t>
          </a:r>
          <a:r>
            <a:rPr lang="en-US" sz="1100" kern="1200" dirty="0" err="1"/>
            <a:t>angiotension</a:t>
          </a:r>
          <a:r>
            <a:rPr lang="en-US" sz="1100" kern="1200" dirty="0"/>
            <a:t>)</a:t>
          </a:r>
        </a:p>
      </dsp:txBody>
      <dsp:txXfrm>
        <a:off x="2374109" y="3322894"/>
        <a:ext cx="1244009" cy="759777"/>
      </dsp:txXfrm>
    </dsp:sp>
    <dsp:sp modelId="{A19E3EC9-35A2-2A41-9402-AF2D5CF3890A}">
      <dsp:nvSpPr>
        <dsp:cNvPr id="0" name=""/>
        <dsp:cNvSpPr/>
      </dsp:nvSpPr>
      <dsp:spPr>
        <a:xfrm>
          <a:off x="2189060" y="2088676"/>
          <a:ext cx="161410" cy="2622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923"/>
              </a:lnTo>
              <a:lnTo>
                <a:pt x="161410" y="262292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5B0E8-DAB3-C64D-904B-23773CFD4C92}">
      <dsp:nvSpPr>
        <dsp:cNvPr id="0" name=""/>
        <dsp:cNvSpPr/>
      </dsp:nvSpPr>
      <dsp:spPr>
        <a:xfrm>
          <a:off x="2350471" y="4308073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Water/sodium retention</a:t>
          </a:r>
        </a:p>
      </dsp:txBody>
      <dsp:txXfrm>
        <a:off x="2374109" y="4331711"/>
        <a:ext cx="1244009" cy="759777"/>
      </dsp:txXfrm>
    </dsp:sp>
    <dsp:sp modelId="{9CFA93D5-2295-4749-934D-27E0335BC8A8}">
      <dsp:nvSpPr>
        <dsp:cNvPr id="0" name=""/>
        <dsp:cNvSpPr/>
      </dsp:nvSpPr>
      <dsp:spPr>
        <a:xfrm>
          <a:off x="4045283" y="1281623"/>
          <a:ext cx="1614106" cy="807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Pituitary </a:t>
          </a:r>
        </a:p>
      </dsp:txBody>
      <dsp:txXfrm>
        <a:off x="4068921" y="1305261"/>
        <a:ext cx="1566830" cy="759777"/>
      </dsp:txXfrm>
    </dsp:sp>
    <dsp:sp modelId="{3EB39E39-211D-054B-8A29-D1C50A7029B1}">
      <dsp:nvSpPr>
        <dsp:cNvPr id="0" name=""/>
        <dsp:cNvSpPr/>
      </dsp:nvSpPr>
      <dsp:spPr>
        <a:xfrm>
          <a:off x="4206694" y="2088676"/>
          <a:ext cx="161410" cy="60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290"/>
              </a:lnTo>
              <a:lnTo>
                <a:pt x="161410" y="60529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FFD4D-BB2E-DD44-897D-31920B78ABEF}">
      <dsp:nvSpPr>
        <dsp:cNvPr id="0" name=""/>
        <dsp:cNvSpPr/>
      </dsp:nvSpPr>
      <dsp:spPr>
        <a:xfrm>
          <a:off x="4368105" y="2290439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GH, Vasopressin</a:t>
          </a:r>
        </a:p>
      </dsp:txBody>
      <dsp:txXfrm>
        <a:off x="4391743" y="2314077"/>
        <a:ext cx="1244009" cy="759777"/>
      </dsp:txXfrm>
    </dsp:sp>
    <dsp:sp modelId="{1E23CBCD-4481-6E47-A79F-E3CBC4F234ED}">
      <dsp:nvSpPr>
        <dsp:cNvPr id="0" name=""/>
        <dsp:cNvSpPr/>
      </dsp:nvSpPr>
      <dsp:spPr>
        <a:xfrm>
          <a:off x="4206694" y="2088676"/>
          <a:ext cx="161410" cy="161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106"/>
              </a:lnTo>
              <a:lnTo>
                <a:pt x="161410" y="16141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A87FD-8D9E-0049-9EF3-D8EC4A9671DB}">
      <dsp:nvSpPr>
        <dsp:cNvPr id="0" name=""/>
        <dsp:cNvSpPr/>
      </dsp:nvSpPr>
      <dsp:spPr>
        <a:xfrm>
          <a:off x="4368105" y="3299256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Inflammation</a:t>
          </a:r>
        </a:p>
      </dsp:txBody>
      <dsp:txXfrm>
        <a:off x="4391743" y="3322894"/>
        <a:ext cx="1244009" cy="759777"/>
      </dsp:txXfrm>
    </dsp:sp>
    <dsp:sp modelId="{8F55B966-E158-BB44-87E1-67DAAAEED72B}">
      <dsp:nvSpPr>
        <dsp:cNvPr id="0" name=""/>
        <dsp:cNvSpPr/>
      </dsp:nvSpPr>
      <dsp:spPr>
        <a:xfrm>
          <a:off x="6062917" y="1281623"/>
          <a:ext cx="1614106" cy="807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Metabolism</a:t>
          </a:r>
        </a:p>
      </dsp:txBody>
      <dsp:txXfrm>
        <a:off x="6086555" y="1305261"/>
        <a:ext cx="1566830" cy="759777"/>
      </dsp:txXfrm>
    </dsp:sp>
    <dsp:sp modelId="{2F8BC6C6-018E-4240-AF69-E1AAEA9FF439}">
      <dsp:nvSpPr>
        <dsp:cNvPr id="0" name=""/>
        <dsp:cNvSpPr/>
      </dsp:nvSpPr>
      <dsp:spPr>
        <a:xfrm>
          <a:off x="6224328" y="2088676"/>
          <a:ext cx="161410" cy="60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290"/>
              </a:lnTo>
              <a:lnTo>
                <a:pt x="161410" y="60529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F0943-6BD0-794B-9045-054EB02B0EDC}">
      <dsp:nvSpPr>
        <dsp:cNvPr id="0" name=""/>
        <dsp:cNvSpPr/>
      </dsp:nvSpPr>
      <dsp:spPr>
        <a:xfrm>
          <a:off x="6385738" y="2290439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Incr</a:t>
          </a:r>
          <a:r>
            <a:rPr lang="en-US" sz="1100" kern="1200" dirty="0"/>
            <a:t> glucagon, </a:t>
          </a:r>
          <a:r>
            <a:rPr lang="en-US" sz="1100" kern="1200" dirty="0" err="1"/>
            <a:t>Decr</a:t>
          </a:r>
          <a:r>
            <a:rPr lang="en-US" sz="1100" kern="1200" dirty="0"/>
            <a:t> insulin leading to lipolysis, hyperglycemia</a:t>
          </a:r>
        </a:p>
      </dsp:txBody>
      <dsp:txXfrm>
        <a:off x="6409376" y="2314077"/>
        <a:ext cx="1244009" cy="759777"/>
      </dsp:txXfrm>
    </dsp:sp>
    <dsp:sp modelId="{F815DB93-4901-5340-A748-0EB7F67F6781}">
      <dsp:nvSpPr>
        <dsp:cNvPr id="0" name=""/>
        <dsp:cNvSpPr/>
      </dsp:nvSpPr>
      <dsp:spPr>
        <a:xfrm>
          <a:off x="6224328" y="2088676"/>
          <a:ext cx="161410" cy="161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106"/>
              </a:lnTo>
              <a:lnTo>
                <a:pt x="161410" y="16141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9339A-F718-9D4D-BCD0-CB847080CDB3}">
      <dsp:nvSpPr>
        <dsp:cNvPr id="0" name=""/>
        <dsp:cNvSpPr/>
      </dsp:nvSpPr>
      <dsp:spPr>
        <a:xfrm>
          <a:off x="6385738" y="3299256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</a:t>
          </a:r>
          <a:r>
            <a:rPr lang="en-US" sz="1100" kern="1200" dirty="0" err="1"/>
            <a:t>prot</a:t>
          </a:r>
          <a:r>
            <a:rPr lang="en-US" sz="1100" kern="1200" dirty="0"/>
            <a:t> catabolism, wound inf.</a:t>
          </a:r>
        </a:p>
      </dsp:txBody>
      <dsp:txXfrm>
        <a:off x="6409376" y="3322894"/>
        <a:ext cx="1244009" cy="759777"/>
      </dsp:txXfrm>
    </dsp:sp>
    <dsp:sp modelId="{8608E820-2924-3F40-8158-B8A5CE2A241E}">
      <dsp:nvSpPr>
        <dsp:cNvPr id="0" name=""/>
        <dsp:cNvSpPr/>
      </dsp:nvSpPr>
      <dsp:spPr>
        <a:xfrm>
          <a:off x="8080550" y="1281623"/>
          <a:ext cx="1614106" cy="807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  <a:r>
            <a:rPr lang="en-US" sz="2300" kern="1200" dirty="0" err="1"/>
            <a:t>Heme</a:t>
          </a:r>
          <a:r>
            <a:rPr lang="en-US" sz="2300" kern="1200" dirty="0"/>
            <a:t> changes</a:t>
          </a:r>
        </a:p>
      </dsp:txBody>
      <dsp:txXfrm>
        <a:off x="8104188" y="1305261"/>
        <a:ext cx="1566830" cy="759777"/>
      </dsp:txXfrm>
    </dsp:sp>
    <dsp:sp modelId="{E839A4E8-16EC-9340-B883-DAFFEA26A56C}">
      <dsp:nvSpPr>
        <dsp:cNvPr id="0" name=""/>
        <dsp:cNvSpPr/>
      </dsp:nvSpPr>
      <dsp:spPr>
        <a:xfrm>
          <a:off x="8241961" y="2088676"/>
          <a:ext cx="161410" cy="60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290"/>
              </a:lnTo>
              <a:lnTo>
                <a:pt x="161410" y="60529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2710F-3AEE-DA4F-9520-CFBD9F103E66}">
      <dsp:nvSpPr>
        <dsp:cNvPr id="0" name=""/>
        <dsp:cNvSpPr/>
      </dsp:nvSpPr>
      <dsp:spPr>
        <a:xfrm>
          <a:off x="8403372" y="2290439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Hypercoagulable</a:t>
          </a:r>
          <a:r>
            <a:rPr lang="en-US" sz="1100" kern="1200" dirty="0"/>
            <a:t> (</a:t>
          </a:r>
          <a:r>
            <a:rPr lang="en-US" sz="1100" kern="1200" dirty="0" err="1"/>
            <a:t>dvt</a:t>
          </a:r>
          <a:r>
            <a:rPr lang="en-US" sz="1100" kern="1200" dirty="0"/>
            <a:t> prophylaxis)</a:t>
          </a:r>
        </a:p>
      </dsp:txBody>
      <dsp:txXfrm>
        <a:off x="8427010" y="2314077"/>
        <a:ext cx="1244009" cy="759777"/>
      </dsp:txXfrm>
    </dsp:sp>
    <dsp:sp modelId="{C8214D3E-B11E-E448-B0FC-3F4BCF9AB8CE}">
      <dsp:nvSpPr>
        <dsp:cNvPr id="0" name=""/>
        <dsp:cNvSpPr/>
      </dsp:nvSpPr>
      <dsp:spPr>
        <a:xfrm>
          <a:off x="10098184" y="1281623"/>
          <a:ext cx="1614106" cy="807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Immune system</a:t>
          </a:r>
        </a:p>
      </dsp:txBody>
      <dsp:txXfrm>
        <a:off x="10121822" y="1305261"/>
        <a:ext cx="1566830" cy="759777"/>
      </dsp:txXfrm>
    </dsp:sp>
    <dsp:sp modelId="{BC642E1B-022D-6A4B-AC95-D55AC417B4B5}">
      <dsp:nvSpPr>
        <dsp:cNvPr id="0" name=""/>
        <dsp:cNvSpPr/>
      </dsp:nvSpPr>
      <dsp:spPr>
        <a:xfrm>
          <a:off x="10259595" y="2088676"/>
          <a:ext cx="161410" cy="60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290"/>
              </a:lnTo>
              <a:lnTo>
                <a:pt x="161410" y="60529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D3875-C7EC-9C4B-B8AC-3DAF61B77291}">
      <dsp:nvSpPr>
        <dsp:cNvPr id="0" name=""/>
        <dsp:cNvSpPr/>
      </dsp:nvSpPr>
      <dsp:spPr>
        <a:xfrm>
          <a:off x="10421005" y="2290439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Cytokine production</a:t>
          </a:r>
        </a:p>
      </dsp:txBody>
      <dsp:txXfrm>
        <a:off x="10444643" y="2314077"/>
        <a:ext cx="1244009" cy="759777"/>
      </dsp:txXfrm>
    </dsp:sp>
    <dsp:sp modelId="{70EDAAC0-60A6-3B42-A4EB-C0716B44C576}">
      <dsp:nvSpPr>
        <dsp:cNvPr id="0" name=""/>
        <dsp:cNvSpPr/>
      </dsp:nvSpPr>
      <dsp:spPr>
        <a:xfrm>
          <a:off x="10259595" y="2088676"/>
          <a:ext cx="161410" cy="161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106"/>
              </a:lnTo>
              <a:lnTo>
                <a:pt x="161410" y="16141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E263-D66A-BC47-8CE7-CF561602A7B1}">
      <dsp:nvSpPr>
        <dsp:cNvPr id="0" name=""/>
        <dsp:cNvSpPr/>
      </dsp:nvSpPr>
      <dsp:spPr>
        <a:xfrm>
          <a:off x="10421005" y="3299256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TNF </a:t>
          </a:r>
        </a:p>
      </dsp:txBody>
      <dsp:txXfrm>
        <a:off x="10444643" y="3322894"/>
        <a:ext cx="1244009" cy="759777"/>
      </dsp:txXfrm>
    </dsp:sp>
    <dsp:sp modelId="{E7D6EB33-FF9B-C542-BC59-E5794F366917}">
      <dsp:nvSpPr>
        <dsp:cNvPr id="0" name=""/>
        <dsp:cNvSpPr/>
      </dsp:nvSpPr>
      <dsp:spPr>
        <a:xfrm>
          <a:off x="10259595" y="2088676"/>
          <a:ext cx="161410" cy="2622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923"/>
              </a:lnTo>
              <a:lnTo>
                <a:pt x="161410" y="262292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447F7-1D83-0149-96FB-94AA3368B902}">
      <dsp:nvSpPr>
        <dsp:cNvPr id="0" name=""/>
        <dsp:cNvSpPr/>
      </dsp:nvSpPr>
      <dsp:spPr>
        <a:xfrm>
          <a:off x="10421005" y="4308073"/>
          <a:ext cx="1291285" cy="8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Leukocyte release</a:t>
          </a:r>
        </a:p>
      </dsp:txBody>
      <dsp:txXfrm>
        <a:off x="10444643" y="4331711"/>
        <a:ext cx="1244009" cy="759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7887D-41CF-FE49-A3FB-C48CD476021F}">
      <dsp:nvSpPr>
        <dsp:cNvPr id="0" name=""/>
        <dsp:cNvSpPr/>
      </dsp:nvSpPr>
      <dsp:spPr>
        <a:xfrm>
          <a:off x="1411" y="1495672"/>
          <a:ext cx="1870888" cy="18708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Emotional impairment</a:t>
          </a:r>
        </a:p>
      </dsp:txBody>
      <dsp:txXfrm>
        <a:off x="275396" y="1769657"/>
        <a:ext cx="1322918" cy="1322918"/>
      </dsp:txXfrm>
    </dsp:sp>
    <dsp:sp modelId="{55DA2D45-6474-F043-B199-FB87BBDA8316}">
      <dsp:nvSpPr>
        <dsp:cNvPr id="0" name=""/>
        <dsp:cNvSpPr/>
      </dsp:nvSpPr>
      <dsp:spPr>
        <a:xfrm>
          <a:off x="2024216" y="1888559"/>
          <a:ext cx="1085115" cy="108511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168048" y="2303507"/>
        <a:ext cx="797451" cy="255219"/>
      </dsp:txXfrm>
    </dsp:sp>
    <dsp:sp modelId="{B944E2B0-0FF9-5048-8F86-FF1657B69F9D}">
      <dsp:nvSpPr>
        <dsp:cNvPr id="0" name=""/>
        <dsp:cNvSpPr/>
      </dsp:nvSpPr>
      <dsp:spPr>
        <a:xfrm>
          <a:off x="3261247" y="1495672"/>
          <a:ext cx="1870888" cy="18708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Physical impairment</a:t>
          </a:r>
        </a:p>
      </dsp:txBody>
      <dsp:txXfrm>
        <a:off x="3535232" y="1769657"/>
        <a:ext cx="1322918" cy="1322918"/>
      </dsp:txXfrm>
    </dsp:sp>
    <dsp:sp modelId="{9F9E7150-095F-9C40-B88A-3CEE7023D295}">
      <dsp:nvSpPr>
        <dsp:cNvPr id="0" name=""/>
        <dsp:cNvSpPr/>
      </dsp:nvSpPr>
      <dsp:spPr>
        <a:xfrm>
          <a:off x="5284052" y="1888559"/>
          <a:ext cx="1085115" cy="1085115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427884" y="2112093"/>
        <a:ext cx="797451" cy="638047"/>
      </dsp:txXfrm>
    </dsp:sp>
    <dsp:sp modelId="{E95322CB-B691-C544-AFD5-84E0908D89F1}">
      <dsp:nvSpPr>
        <dsp:cNvPr id="0" name=""/>
        <dsp:cNvSpPr/>
      </dsp:nvSpPr>
      <dsp:spPr>
        <a:xfrm>
          <a:off x="6521083" y="1495672"/>
          <a:ext cx="1870888" cy="18708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INCREASE COST, RESOURCES, MORTALITY </a:t>
          </a:r>
        </a:p>
      </dsp:txBody>
      <dsp:txXfrm>
        <a:off x="6795068" y="1769657"/>
        <a:ext cx="1322918" cy="1322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4C2DD-DE0E-9D47-AAD9-AC4CFDED90D9}">
      <dsp:nvSpPr>
        <dsp:cNvPr id="0" name=""/>
        <dsp:cNvSpPr/>
      </dsp:nvSpPr>
      <dsp:spPr>
        <a:xfrm>
          <a:off x="3771" y="1672304"/>
          <a:ext cx="3297567" cy="1319027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Pre-operative Period</a:t>
          </a:r>
        </a:p>
      </dsp:txBody>
      <dsp:txXfrm>
        <a:off x="3771" y="1672304"/>
        <a:ext cx="2967810" cy="1319027"/>
      </dsp:txXfrm>
    </dsp:sp>
    <dsp:sp modelId="{6C21738D-CCB5-204A-85A1-738199D0E4BE}">
      <dsp:nvSpPr>
        <dsp:cNvPr id="0" name=""/>
        <dsp:cNvSpPr/>
      </dsp:nvSpPr>
      <dsp:spPr>
        <a:xfrm>
          <a:off x="2641825" y="1672304"/>
          <a:ext cx="3297567" cy="131902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Intraoperative  Period</a:t>
          </a:r>
        </a:p>
      </dsp:txBody>
      <dsp:txXfrm>
        <a:off x="3301339" y="1672304"/>
        <a:ext cx="1978540" cy="1319027"/>
      </dsp:txXfrm>
    </dsp:sp>
    <dsp:sp modelId="{9C6C2B33-BE90-1746-BD16-A4F79C21440D}">
      <dsp:nvSpPr>
        <dsp:cNvPr id="0" name=""/>
        <dsp:cNvSpPr/>
      </dsp:nvSpPr>
      <dsp:spPr>
        <a:xfrm>
          <a:off x="5279879" y="1672304"/>
          <a:ext cx="3297567" cy="131902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Postoperative Period</a:t>
          </a:r>
        </a:p>
      </dsp:txBody>
      <dsp:txXfrm>
        <a:off x="5939393" y="1672304"/>
        <a:ext cx="1978540" cy="1319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290CA-0CC7-744F-9C24-330C3402FC7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3BF0-4C97-F140-968F-7C556293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7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to be talking about the path that led us to multimodal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40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Fifty patients scheduled for breast cancer surgery were blindly randomized to receive gabapentin, eutectic mixture of local anesthetics cream,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ropivacaine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wound or three placebos. Pain (visual analog scale) and analgesics were recorded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postanesthesia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unit (PACU) 3, 6, and 9 h and 8 days after surgery. Three and 6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later, patients were assessed for chronic pain. The treatment group consumed less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paracetamol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PACU (469 versus 991 mg;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&lt; 0.002) and less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Lonalgal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(1.0 versus 4.4 tablets;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0.003) than the controls, exhibited lower visual analog scale scores at rest in the PACU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0.001) and on postoperative Days 1, 3, and 5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0.040,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0.015, and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0.045, respectively), and after movement in the PACU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0.001) and on postoperative Days 2, 4, and 8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0.028,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0.007, and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0.032, respectively). Three and 6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surgery, 18 of 22 (82%) and 12 of 21 (57%) of the controls reported chronic pain versus 10 of 22 (45%) and 6 of 20 (30%) in the treatment group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0.028 and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0.424, respectively); 5 of 22 and 4 of 21 of the controls required analgesics versus 0 of 22 and 0 of 20 of those treated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0.048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0.107, respectively). Multimodal analgesia reduced acute and chronic pain after breast surgery for cancer.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7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out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Hopefully, you are opening in</a:t>
            </a:r>
            <a:r>
              <a:rPr lang="en-US" baseline="0" dirty="0"/>
              <a:t> trying to go down the new path of multimodal analgesia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6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this comes the side effects </a:t>
            </a:r>
            <a:r>
              <a:rPr lang="en-US" dirty="0">
                <a:sym typeface="Wingdings"/>
              </a:rPr>
              <a:t> respiratory depression, PONV,</a:t>
            </a:r>
            <a:r>
              <a:rPr lang="en-US" baseline="0" dirty="0">
                <a:sym typeface="Wingdings"/>
              </a:rPr>
              <a:t> </a:t>
            </a:r>
            <a:r>
              <a:rPr lang="en-US" b="1" baseline="0" dirty="0">
                <a:sym typeface="Wingdings"/>
              </a:rPr>
              <a:t>chemical dependency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5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Postoperative pain is a consequence of tissue injury, nerve irritation and the resulting</a:t>
            </a:r>
            <a:r>
              <a:rPr lang="en-US" baseline="0" dirty="0"/>
              <a:t> cascade of </a:t>
            </a:r>
            <a:r>
              <a:rPr lang="en-US" baseline="0" dirty="0" err="1"/>
              <a:t>neurhumeral</a:t>
            </a:r>
            <a:r>
              <a:rPr lang="en-US" baseline="0" dirty="0"/>
              <a:t> events that follow. After a painful stimulus, chemical mediators such as prostaglandins (PGE2) and </a:t>
            </a:r>
            <a:r>
              <a:rPr lang="en-US" baseline="0" dirty="0" err="1"/>
              <a:t>bradykinin</a:t>
            </a:r>
            <a:r>
              <a:rPr lang="en-US" baseline="0" dirty="0"/>
              <a:t> are released at the site of tissue injury.  These chemical mediators stimulate </a:t>
            </a:r>
            <a:r>
              <a:rPr lang="en-US" baseline="0" dirty="0" err="1"/>
              <a:t>nociceptors</a:t>
            </a:r>
            <a:r>
              <a:rPr lang="en-US" baseline="0" dirty="0"/>
              <a:t>, peripheral pain receptors that respond to trauma and high temperatures.  These </a:t>
            </a:r>
            <a:r>
              <a:rPr lang="en-US" baseline="0" dirty="0" err="1"/>
              <a:t>nociceptors</a:t>
            </a:r>
            <a:r>
              <a:rPr lang="en-US" baseline="0" dirty="0"/>
              <a:t> for pain fibers that enter the spinal cord via the dorsal root ganglion.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of non opioid drugs during the preoperative period can reduce excess intraoperative opioid usage and the possible subsequent effect of opioid induced </a:t>
            </a:r>
            <a:r>
              <a:rPr lang="en-US" baseline="0" dirty="0" err="1"/>
              <a:t>hyperalgesia</a:t>
            </a:r>
            <a:r>
              <a:rPr lang="en-US" baseline="0" dirty="0"/>
              <a:t> seen after surgery. </a:t>
            </a:r>
          </a:p>
          <a:p>
            <a:endParaRPr lang="en-US" baseline="0" dirty="0"/>
          </a:p>
          <a:p>
            <a:r>
              <a:rPr lang="en-US" baseline="0" dirty="0"/>
              <a:t>Opioid induced </a:t>
            </a:r>
            <a:r>
              <a:rPr lang="en-US" baseline="0" dirty="0" err="1"/>
              <a:t>hyperalgesia</a:t>
            </a:r>
            <a:r>
              <a:rPr lang="en-US" baseline="0" dirty="0"/>
              <a:t> is a complex phenomenon that can follow rapid escalation in opioids during or following surgical procedure which can paradoxically lower the pain threshold and result in greater opioid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Mechanism of Action</a:t>
            </a:r>
            <a:r>
              <a:rPr lang="en-US" dirty="0"/>
              <a:t>. The exact </a:t>
            </a:r>
            <a:r>
              <a:rPr lang="en-US" b="1" dirty="0"/>
              <a:t>mechanism</a:t>
            </a:r>
            <a:r>
              <a:rPr lang="en-US" dirty="0"/>
              <a:t> by which </a:t>
            </a:r>
            <a:r>
              <a:rPr lang="en-US" b="1" dirty="0"/>
              <a:t>acetaminophen</a:t>
            </a:r>
            <a:r>
              <a:rPr lang="en-US" dirty="0"/>
              <a:t> produces its analgesic and antipyretic effects remains undefined. The primary </a:t>
            </a:r>
            <a:r>
              <a:rPr lang="en-US" b="1" dirty="0"/>
              <a:t>mechanism of action</a:t>
            </a:r>
            <a:r>
              <a:rPr lang="en-US" dirty="0"/>
              <a:t> is believed to be inhibition of cyclooxygenase (COX), with a predominant effect on COX-2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6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INTRA OP DOSAGE TO</a:t>
            </a:r>
            <a:r>
              <a:rPr lang="en-US" baseline="0" dirty="0"/>
              <a:t> ALL TABLES***************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is $65</a:t>
            </a:r>
            <a:r>
              <a:rPr lang="en-US" baseline="0" dirty="0"/>
              <a:t> /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22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(57.1%)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(4.2%) in the control group (P &lt; 0.001). Similarly, the severity of pain was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sixfold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less in the treatment group than in the control group. PACU was significantly less in the treatment group; 4.7%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29.5% Patients from the treatment group satisfied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Postanesthesia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Discharge Score significantly earlier than those in the control group (281 * 12 min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375  19 min; P &lt; 005)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786C-C316-9647-8213-C1BC109AA2A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5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60E8-4E23-2F41-B83C-F48A8F0F4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7C55F-7901-9045-A40B-6790050A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F854-B720-EA44-916E-4E3242BB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E4912-301E-D14D-9B8F-1B7EF31B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FF377-E508-0E46-B1A4-A7F0988D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4AB6-8676-4E4F-B3A8-D8555124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476B0-2979-564D-AACD-3A862B60E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EF32-44B0-FE43-BBDF-B91C61B5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02C94-497C-2647-9FB0-0EEBA516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4DAFF-68C4-4646-91D2-29FE1991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677F3-A1B0-1B43-B429-824DAD456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BCFC7-14AB-184B-9E92-67A79CE97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2F2AC-28DA-4744-B08F-DC733063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D6D04-D784-5845-B49B-D4CBBB03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6D00F-D75D-234E-A2A8-F8F10B2A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12A5-78FE-AC44-9A51-70FB0560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341C-0409-1F40-9A13-97CD55FE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0D217-3824-2E4C-8648-CB8222F1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E318-8811-DF47-BD0F-7B63DAB1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03F91-F806-CA42-83EF-C6B45788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1E7D-219B-5B44-AB55-BF1B7E34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9B15D-7E3F-9B43-868E-9B825B37C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2ADCF-410E-FD4A-A58E-227F7D6F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B2B28-4FF1-184D-9221-CED3A9C0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B746C-B9AF-6141-ACF7-7E5A0CB5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9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8380-B6CD-1542-BEED-F5E53CF9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140C-C7BC-F94E-957A-E27475E4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3A834-114D-FB42-8800-5661AFFC6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47D5-80F9-F34B-9090-8EBED8E2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54B70-87B1-5947-9CF5-195A1A0A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908AC-C2B3-CB49-B845-613FB3C6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8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6BCC-4186-9A49-A32A-35C09BC4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B1DD8-7A90-1346-B622-37AECD339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C661F-6B31-CE42-8275-7D5F9969B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E2BFC-EAD4-114E-84E4-16E7D73A1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DE41F-0BE0-6740-B02C-D457AC62A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BB72C-F91B-D141-BF19-D1B513F0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64C62-E881-E945-9B4D-B4430DBE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AF8D13-8775-CC46-BF58-5102A4EE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B38C-1A78-AF40-B8F7-492FBF0A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FE313-7A76-2540-8EC2-88810006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AEE74-EC59-2942-A155-A36202DD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3EC3F-4902-5C4C-8B3C-A02A62BD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1F5D7-A680-7E48-8FF9-E5C7C7AA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689D3-BEF5-FF48-B1CA-DE27F92C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58CFA-D7A4-1342-926C-E4E135C1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E5FE-518D-914E-851A-DA69575A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133C-8783-B547-B08F-F53B96828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5CCB9-63E3-5C42-9548-23FC19A07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EB2DB-D098-F945-9674-73C291B7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ABAC6-0D9C-D246-883B-9A65B35C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4A94D-C553-9942-801B-29A59E37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6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BE07-C88A-3844-B35E-E011F6A6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B096B-9386-CE44-9DCF-2F014D13E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ADDAE-2B76-5A48-BCAB-59E5D133F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05053-8FE6-724A-95C7-F473C278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5FBB8-BFF2-A442-BD57-4517C790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C218C-84E1-AF47-A438-D7713778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C6089-3FAB-1347-AA07-D4292EFC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7B3FC-7883-FB46-866F-348099D6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150A-1F6D-EE4F-9DA9-F446C2C5B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41819-C72D-3348-B6CE-79BDD5E5E4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58972-CAE3-A64C-82B4-AF6D768C9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A4B08-DA9D-6944-ABC1-AA8D488B6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D7073-BBAE-644C-B2F7-03A6BADEA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5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sora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sora.com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801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Multimodal Anesthesia – Can it Impact Length of PACU stay?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7994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Brian D. Berry Jr., CRNA, MBA, MS</a:t>
            </a:r>
          </a:p>
          <a:p>
            <a:r>
              <a:rPr lang="en-US" dirty="0"/>
              <a:t>System Chief Nurse Anesthetist &amp;</a:t>
            </a:r>
          </a:p>
          <a:p>
            <a:r>
              <a:rPr lang="en-US" dirty="0"/>
              <a:t>Director of Perioperative Services</a:t>
            </a:r>
          </a:p>
          <a:p>
            <a:r>
              <a:rPr lang="en-US" dirty="0" err="1"/>
              <a:t>Excela</a:t>
            </a:r>
            <a:r>
              <a:rPr lang="en-US" dirty="0"/>
              <a:t> Health</a:t>
            </a:r>
          </a:p>
          <a:p>
            <a:endParaRPr lang="en-US" dirty="0"/>
          </a:p>
          <a:p>
            <a:r>
              <a:rPr lang="en-US" dirty="0"/>
              <a:t>Adjunct Faculty</a:t>
            </a:r>
          </a:p>
          <a:p>
            <a:r>
              <a:rPr lang="en-US" dirty="0"/>
              <a:t>University of Pittsburgh</a:t>
            </a:r>
          </a:p>
          <a:p>
            <a:r>
              <a:rPr lang="en-US" dirty="0"/>
              <a:t>Pittsburgh, PA</a:t>
            </a:r>
          </a:p>
        </p:txBody>
      </p:sp>
    </p:spTree>
    <p:extLst>
      <p:ext uri="{BB962C8B-B14F-4D97-AF65-F5344CB8AC3E}">
        <p14:creationId xmlns:p14="http://schemas.microsoft.com/office/powerpoint/2010/main" val="196916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73194"/>
            <a:ext cx="8229600" cy="1143000"/>
          </a:xfrm>
        </p:spPr>
        <p:txBody>
          <a:bodyPr/>
          <a:lstStyle/>
          <a:p>
            <a:r>
              <a:rPr lang="en-US" dirty="0"/>
              <a:t>Understanding Pain Transmission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205" y="969806"/>
            <a:ext cx="5646357" cy="5579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6512" y="6611780"/>
            <a:ext cx="2390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Yale Journal of Biology and Medicine 1993</a:t>
            </a:r>
          </a:p>
        </p:txBody>
      </p:sp>
    </p:spTree>
    <p:extLst>
      <p:ext uri="{BB962C8B-B14F-4D97-AF65-F5344CB8AC3E}">
        <p14:creationId xmlns:p14="http://schemas.microsoft.com/office/powerpoint/2010/main" val="340521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5000374"/>
              </p:ext>
            </p:extLst>
          </p:nvPr>
        </p:nvGraphicFramePr>
        <p:xfrm>
          <a:off x="239843" y="153952"/>
          <a:ext cx="11722308" cy="639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395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Pain Cascade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7257" y="6427421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Yale Journal of Biology and Medicine 1993</a:t>
            </a:r>
          </a:p>
          <a:p>
            <a:r>
              <a:rPr lang="en-US" sz="1000" dirty="0" err="1"/>
              <a:t>Barash</a:t>
            </a:r>
            <a:r>
              <a:rPr lang="en-US" sz="1000" dirty="0"/>
              <a:t> 5</a:t>
            </a:r>
            <a:r>
              <a:rPr lang="en-US" sz="1000" baseline="30000" dirty="0"/>
              <a:t>th</a:t>
            </a:r>
            <a:r>
              <a:rPr lang="en-US" sz="1000" dirty="0"/>
              <a:t> edition </a:t>
            </a:r>
          </a:p>
        </p:txBody>
      </p:sp>
    </p:spTree>
    <p:extLst>
      <p:ext uri="{BB962C8B-B14F-4D97-AF65-F5344CB8AC3E}">
        <p14:creationId xmlns:p14="http://schemas.microsoft.com/office/powerpoint/2010/main" val="3212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5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Consequences of Poor Pain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Myocardial ischemia</a:t>
            </a:r>
          </a:p>
          <a:p>
            <a:r>
              <a:rPr lang="en-US" dirty="0"/>
              <a:t>Pulmonary infections</a:t>
            </a:r>
          </a:p>
          <a:p>
            <a:r>
              <a:rPr lang="en-US" dirty="0"/>
              <a:t>Paralytic ileus </a:t>
            </a:r>
          </a:p>
          <a:p>
            <a:r>
              <a:rPr lang="en-US" dirty="0"/>
              <a:t>Urinary retention</a:t>
            </a:r>
          </a:p>
          <a:p>
            <a:r>
              <a:rPr lang="en-US" dirty="0"/>
              <a:t>Thromboembolisms</a:t>
            </a:r>
          </a:p>
          <a:p>
            <a:r>
              <a:rPr lang="en-US" dirty="0"/>
              <a:t>Impaired Immune functions</a:t>
            </a:r>
          </a:p>
          <a:p>
            <a:r>
              <a:rPr lang="en-US" dirty="0"/>
              <a:t>PONV</a:t>
            </a:r>
          </a:p>
          <a:p>
            <a:r>
              <a:rPr lang="en-US" dirty="0"/>
              <a:t>Anxiety </a:t>
            </a:r>
          </a:p>
          <a:p>
            <a:r>
              <a:rPr lang="en-US" dirty="0"/>
              <a:t>Prolonged hospitalizations</a:t>
            </a:r>
          </a:p>
          <a:p>
            <a:r>
              <a:rPr lang="en-US" dirty="0"/>
              <a:t>Patient dissatisfaction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882" y="1874787"/>
            <a:ext cx="3616335" cy="3664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0150" y="6519583"/>
            <a:ext cx="5896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The New York School of Regional Anesthesia (</a:t>
            </a:r>
            <a:r>
              <a:rPr lang="en-US" sz="900" dirty="0">
                <a:hlinkClick r:id="rId3"/>
              </a:rPr>
              <a:t>www.ysora.com</a:t>
            </a:r>
            <a:r>
              <a:rPr lang="en-US" sz="900" dirty="0"/>
              <a:t>) 2009. Multimodal Anesthesia in Hip and Knee </a:t>
            </a:r>
            <a:r>
              <a:rPr lang="en-US" sz="900" dirty="0" err="1"/>
              <a:t>Arthroplasty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5641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Acute Tissue Injury May Lead to Chronic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06" y="1345626"/>
            <a:ext cx="7349832" cy="55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8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Chronic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947941"/>
            <a:ext cx="8229600" cy="4525963"/>
          </a:xfrm>
        </p:spPr>
        <p:txBody>
          <a:bodyPr/>
          <a:lstStyle/>
          <a:p>
            <a:r>
              <a:rPr lang="en-US" dirty="0"/>
              <a:t>The annual cost to the national economy associated with chronic pain is estimated to be </a:t>
            </a:r>
            <a:r>
              <a:rPr lang="en-US" b="1" dirty="0"/>
              <a:t>$560</a:t>
            </a:r>
            <a:r>
              <a:rPr lang="en-US" dirty="0"/>
              <a:t> to </a:t>
            </a:r>
            <a:r>
              <a:rPr lang="en-US" b="1" dirty="0"/>
              <a:t>$635 billion</a:t>
            </a:r>
            <a:r>
              <a:rPr lang="en-US" dirty="0"/>
              <a:t>. That is more than heart disease, cancer, and diabetes combined!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1566274"/>
            <a:ext cx="4038600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7021" y="6627168"/>
            <a:ext cx="34547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www.sciencedaily.com</a:t>
            </a:r>
            <a:r>
              <a:rPr lang="en-US" sz="900" dirty="0"/>
              <a:t>/releases/2012/09/120911091100.htm</a:t>
            </a:r>
          </a:p>
        </p:txBody>
      </p:sp>
    </p:spTree>
    <p:extLst>
      <p:ext uri="{BB962C8B-B14F-4D97-AF65-F5344CB8AC3E}">
        <p14:creationId xmlns:p14="http://schemas.microsoft.com/office/powerpoint/2010/main" val="183191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97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Poor Pain Management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981200" y="1372749"/>
          <a:ext cx="8393384" cy="486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14109" y="6596668"/>
            <a:ext cx="2558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New York School of Regional Anesthesia 2009</a:t>
            </a:r>
          </a:p>
        </p:txBody>
      </p:sp>
    </p:spTree>
    <p:extLst>
      <p:ext uri="{BB962C8B-B14F-4D97-AF65-F5344CB8AC3E}">
        <p14:creationId xmlns:p14="http://schemas.microsoft.com/office/powerpoint/2010/main" val="101865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05" y="1154626"/>
            <a:ext cx="8713195" cy="54241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Pain Transmission Reference Picture</a:t>
            </a:r>
          </a:p>
        </p:txBody>
      </p:sp>
    </p:spTree>
    <p:extLst>
      <p:ext uri="{BB962C8B-B14F-4D97-AF65-F5344CB8AC3E}">
        <p14:creationId xmlns:p14="http://schemas.microsoft.com/office/powerpoint/2010/main" val="376901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Adopting Multimodal Strategy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31847" y="1808916"/>
          <a:ext cx="8581218" cy="466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181" y="2832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Pre-operative Time 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“Opioid Sparing Technique”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889" y="170941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Tylenol</a:t>
            </a:r>
          </a:p>
          <a:p>
            <a:endParaRPr lang="en-US" dirty="0"/>
          </a:p>
          <a:p>
            <a:r>
              <a:rPr lang="en-US" dirty="0"/>
              <a:t>NSAIDS</a:t>
            </a:r>
          </a:p>
          <a:p>
            <a:endParaRPr lang="en-US" dirty="0"/>
          </a:p>
          <a:p>
            <a:r>
              <a:rPr lang="en-US" dirty="0"/>
              <a:t>COX-2</a:t>
            </a:r>
          </a:p>
          <a:p>
            <a:endParaRPr lang="en-US" dirty="0"/>
          </a:p>
          <a:p>
            <a:r>
              <a:rPr lang="en-US" dirty="0"/>
              <a:t>Anticonvulsant/</a:t>
            </a:r>
            <a:r>
              <a:rPr lang="en-US" dirty="0" err="1"/>
              <a:t>Antineuropathics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MU receptor antagonist  </a:t>
            </a:r>
          </a:p>
        </p:txBody>
      </p:sp>
    </p:spTree>
    <p:extLst>
      <p:ext uri="{BB962C8B-B14F-4D97-AF65-F5344CB8AC3E}">
        <p14:creationId xmlns:p14="http://schemas.microsoft.com/office/powerpoint/2010/main" val="938228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61568"/>
            <a:ext cx="8229600" cy="1143000"/>
          </a:xfrm>
        </p:spPr>
        <p:txBody>
          <a:bodyPr/>
          <a:lstStyle/>
          <a:p>
            <a:r>
              <a:rPr lang="en-US" dirty="0"/>
              <a:t>NSAIDS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1433"/>
            <a:ext cx="8229600" cy="5619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44" y="1714685"/>
            <a:ext cx="7349833" cy="4575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3207" y="5041869"/>
            <a:ext cx="1462271" cy="86597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6913" y="796766"/>
            <a:ext cx="24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25387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sz="3600" dirty="0"/>
              <a:t>Understand the benefits of multimodal anesthesia in relationship to PACU and hospital length of stay</a:t>
            </a:r>
          </a:p>
          <a:p>
            <a:pPr marL="342900" lvl="2" indent="-342900"/>
            <a:endParaRPr lang="en-US" sz="3600" dirty="0"/>
          </a:p>
          <a:p>
            <a:pPr marL="342900" lvl="2" indent="-342900"/>
            <a:r>
              <a:rPr lang="en-US" sz="3600" dirty="0"/>
              <a:t>Demonstrate a thorough comprehension of various pharmacologic pain pathways as an important concept in multimodal anesthesia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66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863" r="1177" b="-13648"/>
          <a:stretch/>
        </p:blipFill>
        <p:spPr>
          <a:xfrm>
            <a:off x="2389817" y="1079669"/>
            <a:ext cx="7351776" cy="5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4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88"/>
            <a:ext cx="8229600" cy="1143000"/>
          </a:xfrm>
        </p:spPr>
        <p:txBody>
          <a:bodyPr/>
          <a:lstStyle/>
          <a:p>
            <a:r>
              <a:rPr lang="en-US" dirty="0"/>
              <a:t>NSAIDS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Reduction of post-op pain scores, PONV, and opioid requirements</a:t>
            </a:r>
          </a:p>
          <a:p>
            <a:endParaRPr lang="en-US" dirty="0"/>
          </a:p>
          <a:p>
            <a:r>
              <a:rPr lang="en-US" dirty="0"/>
              <a:t>Better patient satisfaction</a:t>
            </a:r>
          </a:p>
          <a:p>
            <a:endParaRPr lang="en-US" dirty="0"/>
          </a:p>
          <a:p>
            <a:r>
              <a:rPr lang="en-US" dirty="0"/>
              <a:t>Inhibit prostaglandin synthesis and stimulation of </a:t>
            </a:r>
            <a:r>
              <a:rPr lang="en-US" dirty="0" err="1"/>
              <a:t>nociceptors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DOWNSIDES: Surgeons concerned with platelet aggregation/increased bleeding time (7-10 days hold normally). Renal impairment, poor wound and bone healing, gastritis, peptic ulcer disease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1830" y="6469424"/>
            <a:ext cx="222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Woolf et al. Anesthesia and Analgesia 1993</a:t>
            </a:r>
          </a:p>
          <a:p>
            <a:r>
              <a:rPr lang="en-US" sz="900" dirty="0" err="1"/>
              <a:t>Kehlet</a:t>
            </a:r>
            <a:r>
              <a:rPr lang="en-US" sz="900" dirty="0"/>
              <a:t> et al. Anesthesia and Analgesia 2005</a:t>
            </a:r>
          </a:p>
        </p:txBody>
      </p:sp>
    </p:spTree>
    <p:extLst>
      <p:ext uri="{BB962C8B-B14F-4D97-AF65-F5344CB8AC3E}">
        <p14:creationId xmlns:p14="http://schemas.microsoft.com/office/powerpoint/2010/main" val="302795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NSAID DOSAGE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35645" y="1397000"/>
          <a:ext cx="8773620" cy="497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4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57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before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after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Ketorolac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15-30mg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PO/IV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15-30mg q</a:t>
                      </a:r>
                      <a:r>
                        <a:rPr lang="en-US" baseline="0" dirty="0"/>
                        <a:t> 6 </a:t>
                      </a:r>
                      <a:r>
                        <a:rPr lang="en-US" baseline="0" dirty="0" err="1"/>
                        <a:t>hr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Ibuprofen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 /IV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 mg q 6 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(don’t exceed 4200</a:t>
                      </a:r>
                      <a:r>
                        <a:rPr lang="en-US" baseline="0" dirty="0"/>
                        <a:t>mg)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56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COX-2 Selective Inhibitors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44" y="1867438"/>
            <a:ext cx="6888063" cy="42879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3842" y="5041869"/>
            <a:ext cx="1462271" cy="86597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55667" y="1232972"/>
            <a:ext cx="24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MECHANISM OF 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8278" y="2172996"/>
            <a:ext cx="1790880" cy="86597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8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of Action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" r="-3" b="9152"/>
          <a:stretch/>
        </p:blipFill>
        <p:spPr>
          <a:xfrm>
            <a:off x="2813304" y="1569572"/>
            <a:ext cx="6272370" cy="450799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149167" y="1862667"/>
            <a:ext cx="1333500" cy="129116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44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44889"/>
            <a:ext cx="8229600" cy="1143000"/>
          </a:xfrm>
        </p:spPr>
        <p:txBody>
          <a:bodyPr/>
          <a:lstStyle/>
          <a:p>
            <a:r>
              <a:rPr lang="en-US" dirty="0"/>
              <a:t>COX-2 Selective Inhibitors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366" y="1098111"/>
            <a:ext cx="8874634" cy="532931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More popular due to unpopular side effects of NSAIDS</a:t>
            </a:r>
          </a:p>
          <a:p>
            <a:endParaRPr lang="en-US" dirty="0"/>
          </a:p>
          <a:p>
            <a:r>
              <a:rPr lang="en-US" dirty="0"/>
              <a:t>Selective inhibition of prostaglandins (reduction of bleeding and gastric side effects)</a:t>
            </a:r>
          </a:p>
          <a:p>
            <a:endParaRPr lang="en-US" dirty="0"/>
          </a:p>
          <a:p>
            <a:r>
              <a:rPr lang="en-US" dirty="0"/>
              <a:t>Dose on empty stomach</a:t>
            </a:r>
          </a:p>
          <a:p>
            <a:endParaRPr lang="en-US" dirty="0"/>
          </a:p>
          <a:p>
            <a:r>
              <a:rPr lang="en-US" dirty="0"/>
              <a:t>Studies: one hour (some 24hr) before surgery dose - significant reduction in post-op pain scores compared to placebo 1hr, 2hr, and 24hr after surgery</a:t>
            </a:r>
          </a:p>
          <a:p>
            <a:pPr lvl="1"/>
            <a:r>
              <a:rPr lang="en-US" dirty="0"/>
              <a:t>Lower opioids, faster time to rehab, lower PONV, better sleep, better </a:t>
            </a:r>
            <a:r>
              <a:rPr lang="en-US" dirty="0" err="1"/>
              <a:t>pt</a:t>
            </a:r>
            <a:r>
              <a:rPr lang="en-US" dirty="0"/>
              <a:t> satisfaction</a:t>
            </a:r>
          </a:p>
          <a:p>
            <a:endParaRPr lang="en-US" dirty="0"/>
          </a:p>
          <a:p>
            <a:r>
              <a:rPr lang="en-US" dirty="0"/>
              <a:t>DOWNSIDES: Potential increased risk of cardiovascular risks with long term use (not with short term use)</a:t>
            </a:r>
          </a:p>
          <a:p>
            <a:pPr lvl="1"/>
            <a:r>
              <a:rPr lang="en-US" dirty="0" err="1"/>
              <a:t>Rofecoxib</a:t>
            </a:r>
            <a:r>
              <a:rPr lang="en-US" dirty="0"/>
              <a:t> withdrawn from market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8424" y="6196495"/>
            <a:ext cx="7243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900" dirty="0"/>
              <a:t>Reuben SS et al. The preemptive Analgesic Effect of </a:t>
            </a:r>
            <a:r>
              <a:rPr lang="en-US" sz="900" dirty="0" err="1"/>
              <a:t>Rofecoxib</a:t>
            </a:r>
            <a:r>
              <a:rPr lang="en-US" sz="900" dirty="0"/>
              <a:t> after ambulatory Arthroscopic Knee Surgery. Ambulatory Surgery, 2002.</a:t>
            </a:r>
          </a:p>
          <a:p>
            <a:pPr marL="342900" indent="-342900">
              <a:buAutoNum type="arabicPeriod"/>
            </a:pPr>
            <a:r>
              <a:rPr lang="en-US" sz="900" dirty="0" err="1"/>
              <a:t>Buvandendran</a:t>
            </a:r>
            <a:r>
              <a:rPr lang="en-US" sz="900" dirty="0"/>
              <a:t> A, et al. Effects of perioperative administration of a selective cyclooxygenase 2 inhibitor on pain management and recovery of function after knee replacement. </a:t>
            </a:r>
            <a:r>
              <a:rPr lang="en-US" sz="900" dirty="0" err="1"/>
              <a:t>Jama</a:t>
            </a:r>
            <a:r>
              <a:rPr lang="en-US" sz="900" dirty="0"/>
              <a:t>, 2003. </a:t>
            </a:r>
          </a:p>
          <a:p>
            <a:pPr marL="342900" indent="-342900">
              <a:buAutoNum type="arabicPeriod"/>
            </a:pPr>
            <a:r>
              <a:rPr lang="en-US" sz="900" dirty="0"/>
              <a:t>Reuben SS et al. Postoperative analgesic effects of </a:t>
            </a:r>
            <a:r>
              <a:rPr lang="en-US" sz="900" dirty="0" err="1"/>
              <a:t>celecoxib</a:t>
            </a:r>
            <a:r>
              <a:rPr lang="en-US" sz="900" dirty="0"/>
              <a:t> or </a:t>
            </a:r>
            <a:r>
              <a:rPr lang="en-US" sz="900" dirty="0" err="1"/>
              <a:t>rofecoxib</a:t>
            </a:r>
            <a:r>
              <a:rPr lang="en-US" sz="900" dirty="0"/>
              <a:t> after Spinal fusion surgery. A&amp;A. 2000.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67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692"/>
            <a:ext cx="8229600" cy="1143000"/>
          </a:xfrm>
        </p:spPr>
        <p:txBody>
          <a:bodyPr/>
          <a:lstStyle/>
          <a:p>
            <a:r>
              <a:rPr lang="en-US" dirty="0"/>
              <a:t>COX-2 DOSAGE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74125" y="1397000"/>
          <a:ext cx="8696660" cy="501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03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before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after </a:t>
                      </a:r>
                      <a:r>
                        <a:rPr lang="en-US" dirty="0" err="1"/>
                        <a:t>surger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39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Celecoxib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200mg x 1 2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hrs</a:t>
                      </a:r>
                      <a:r>
                        <a:rPr lang="en-US" baseline="0" dirty="0"/>
                        <a:t> after surgery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39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Valdecoxcib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893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Anticonvulsants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44" y="1867438"/>
            <a:ext cx="6888063" cy="42879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6913" y="1232972"/>
            <a:ext cx="24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MECHANISM OF 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562" y="2213034"/>
            <a:ext cx="1789357" cy="86597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8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Anticonvulsants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Aka “</a:t>
            </a:r>
            <a:r>
              <a:rPr lang="en-US" dirty="0" err="1"/>
              <a:t>antineuropathic</a:t>
            </a:r>
            <a:r>
              <a:rPr lang="en-US" dirty="0"/>
              <a:t>” ; traditionally used for seizures and neuropathic pain</a:t>
            </a:r>
          </a:p>
          <a:p>
            <a:endParaRPr lang="en-US" dirty="0"/>
          </a:p>
          <a:p>
            <a:r>
              <a:rPr lang="en-US" dirty="0"/>
              <a:t>Inhibit central neuronal sensitization</a:t>
            </a:r>
          </a:p>
          <a:p>
            <a:endParaRPr lang="en-US" dirty="0"/>
          </a:p>
          <a:p>
            <a:r>
              <a:rPr lang="en-US" dirty="0"/>
              <a:t>Reduces post-op pain, opioid consumption &amp; opioid side effects, and enhanced outcomes (knee motion)</a:t>
            </a:r>
          </a:p>
          <a:p>
            <a:endParaRPr lang="en-US" dirty="0"/>
          </a:p>
          <a:p>
            <a:r>
              <a:rPr lang="en-US" dirty="0"/>
              <a:t>Synergism with COX2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8806" y="645018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Rose at al. Anesthesiology. 2002</a:t>
            </a:r>
          </a:p>
          <a:p>
            <a:r>
              <a:rPr lang="en-US" sz="900" dirty="0" err="1"/>
              <a:t>Dierking</a:t>
            </a:r>
            <a:r>
              <a:rPr lang="en-US" sz="900" dirty="0"/>
              <a:t> et al. Acta </a:t>
            </a:r>
            <a:r>
              <a:rPr lang="en-US" sz="900" dirty="0" err="1"/>
              <a:t>Anaesthesiol</a:t>
            </a:r>
            <a:r>
              <a:rPr lang="en-US" sz="900" dirty="0"/>
              <a:t> </a:t>
            </a:r>
            <a:r>
              <a:rPr lang="en-US" sz="900" dirty="0" err="1"/>
              <a:t>Scand</a:t>
            </a:r>
            <a:r>
              <a:rPr lang="en-US" sz="900" dirty="0"/>
              <a:t> 2004 </a:t>
            </a:r>
          </a:p>
        </p:txBody>
      </p:sp>
    </p:spTree>
    <p:extLst>
      <p:ext uri="{BB962C8B-B14F-4D97-AF65-F5344CB8AC3E}">
        <p14:creationId xmlns:p14="http://schemas.microsoft.com/office/powerpoint/2010/main" val="2066883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Anticonvulsants Dosage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74125" y="1397000"/>
          <a:ext cx="8638940" cy="5068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96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before</a:t>
                      </a:r>
                      <a:r>
                        <a:rPr lang="en-US" baseline="0" dirty="0"/>
                        <a:t>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after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6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Gabapentin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1200mg x 1 (24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 after surgery)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63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Pregabalin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150mg</a:t>
                      </a:r>
                      <a:r>
                        <a:rPr lang="en-US" baseline="0" dirty="0"/>
                        <a:t> x 1 (12 </a:t>
                      </a:r>
                      <a:r>
                        <a:rPr lang="en-US" baseline="0" dirty="0" err="1"/>
                        <a:t>hrs</a:t>
                      </a:r>
                      <a:r>
                        <a:rPr lang="en-US" baseline="0" dirty="0"/>
                        <a:t> after surgery)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26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95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9972"/>
            <a:ext cx="8229600" cy="1143000"/>
          </a:xfrm>
        </p:spPr>
        <p:txBody>
          <a:bodyPr/>
          <a:lstStyle/>
          <a:p>
            <a:r>
              <a:rPr lang="en-US" dirty="0"/>
              <a:t>Acetaminophen</a:t>
            </a:r>
          </a:p>
        </p:txBody>
      </p:sp>
      <p:sp>
        <p:nvSpPr>
          <p:cNvPr id="3" name="Rectangle 2"/>
          <p:cNvSpPr/>
          <p:nvPr/>
        </p:nvSpPr>
        <p:spPr>
          <a:xfrm>
            <a:off x="4846913" y="1048306"/>
            <a:ext cx="24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MECHANISM OF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944" y="1867438"/>
            <a:ext cx="6888063" cy="4287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3842" y="5041869"/>
            <a:ext cx="1462271" cy="86597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69033" y="6174614"/>
            <a:ext cx="237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Unknown, but we think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6763" y="2136060"/>
            <a:ext cx="1693156" cy="88521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35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76630"/>
            <a:ext cx="8229600" cy="1143000"/>
          </a:xfrm>
        </p:spPr>
        <p:txBody>
          <a:bodyPr/>
          <a:lstStyle/>
          <a:p>
            <a:r>
              <a:rPr lang="en-US" dirty="0"/>
              <a:t>Acetaminophen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846" y="966370"/>
            <a:ext cx="8561978" cy="566070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Used for decades</a:t>
            </a:r>
          </a:p>
          <a:p>
            <a:endParaRPr lang="en-US" dirty="0"/>
          </a:p>
          <a:p>
            <a:r>
              <a:rPr lang="en-US" dirty="0"/>
              <a:t>IV Tylenol 2002 in Europe / 2010 in US</a:t>
            </a:r>
          </a:p>
          <a:p>
            <a:endParaRPr lang="en-US" dirty="0"/>
          </a:p>
          <a:p>
            <a:r>
              <a:rPr lang="en-US" dirty="0"/>
              <a:t>Can be used pre-op, intra-op, post-op (studies support benefits at all time periods)</a:t>
            </a:r>
          </a:p>
          <a:p>
            <a:endParaRPr lang="en-US" dirty="0"/>
          </a:p>
          <a:p>
            <a:r>
              <a:rPr lang="en-US" dirty="0"/>
              <a:t>Lower VAS (visual analogue score), lower morphine and opioid consumption, and shorter stay in PACU</a:t>
            </a:r>
          </a:p>
          <a:p>
            <a:endParaRPr lang="en-US" dirty="0"/>
          </a:p>
          <a:p>
            <a:r>
              <a:rPr lang="en-US" dirty="0"/>
              <a:t>Has shown to enhance fast-tracking patients to phase II (Ender, et al). </a:t>
            </a:r>
          </a:p>
          <a:p>
            <a:endParaRPr lang="en-US" dirty="0"/>
          </a:p>
          <a:p>
            <a:r>
              <a:rPr lang="en-US" dirty="0"/>
              <a:t>Oral administration of Tylenol can probably achieve the same results as IV Tylenol (</a:t>
            </a:r>
            <a:r>
              <a:rPr lang="en-US" dirty="0" err="1"/>
              <a:t>Buvanendran</a:t>
            </a:r>
            <a:r>
              <a:rPr lang="en-US" dirty="0"/>
              <a:t> et al).  </a:t>
            </a:r>
          </a:p>
          <a:p>
            <a:pPr lvl="1"/>
            <a:r>
              <a:rPr lang="en-US" dirty="0"/>
              <a:t>More rapid IV </a:t>
            </a:r>
          </a:p>
          <a:p>
            <a:endParaRPr lang="en-US" dirty="0"/>
          </a:p>
          <a:p>
            <a:r>
              <a:rPr lang="en-US" dirty="0"/>
              <a:t>Synergism with NSAIDS (much better together)</a:t>
            </a:r>
          </a:p>
          <a:p>
            <a:endParaRPr lang="en-US" dirty="0"/>
          </a:p>
          <a:p>
            <a:r>
              <a:rPr lang="en-US" dirty="0"/>
              <a:t>DOWNSIDES: contraindicated in patients with liver disease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4868" y="6627168"/>
            <a:ext cx="15488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Ender et a. Anesthesiology..</a:t>
            </a:r>
          </a:p>
        </p:txBody>
      </p:sp>
    </p:spTree>
    <p:extLst>
      <p:ext uri="{BB962C8B-B14F-4D97-AF65-F5344CB8AC3E}">
        <p14:creationId xmlns:p14="http://schemas.microsoft.com/office/powerpoint/2010/main" val="401230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Acetaminophen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11323" y="6627168"/>
            <a:ext cx="16038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Wininger</a:t>
            </a:r>
            <a:r>
              <a:rPr lang="en-US" sz="900" dirty="0"/>
              <a:t> et al. </a:t>
            </a:r>
            <a:r>
              <a:rPr lang="en-US" sz="900" dirty="0" err="1"/>
              <a:t>Clin</a:t>
            </a:r>
            <a:r>
              <a:rPr lang="en-US" sz="900" dirty="0"/>
              <a:t> </a:t>
            </a:r>
            <a:r>
              <a:rPr lang="en-US" sz="900" dirty="0" err="1"/>
              <a:t>Ther</a:t>
            </a:r>
            <a:r>
              <a:rPr lang="en-US" sz="900" dirty="0"/>
              <a:t> 2010.</a:t>
            </a:r>
          </a:p>
        </p:txBody>
      </p:sp>
    </p:spTree>
    <p:extLst>
      <p:ext uri="{BB962C8B-B14F-4D97-AF65-F5344CB8AC3E}">
        <p14:creationId xmlns:p14="http://schemas.microsoft.com/office/powerpoint/2010/main" val="2015468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ACETAMINOPHEN DOSAGE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762632"/>
          <a:ext cx="8229600" cy="437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8066">
                <a:tc>
                  <a:txBody>
                    <a:bodyPr/>
                    <a:lstStyle/>
                    <a:p>
                      <a:r>
                        <a:rPr lang="en-US" dirty="0"/>
                        <a:t>Drug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r>
                        <a:rPr lang="en-US" baseline="0" dirty="0"/>
                        <a:t> before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after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066">
                <a:tc>
                  <a:txBody>
                    <a:bodyPr/>
                    <a:lstStyle/>
                    <a:p>
                      <a:r>
                        <a:rPr lang="en-US" dirty="0"/>
                        <a:t>Acetaminophen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600mg-1000mg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PO/IV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r>
                        <a:rPr lang="en-US" baseline="0" dirty="0"/>
                        <a:t>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 4-6 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(not to exceed 4000mg in 24 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095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72209"/>
            <a:ext cx="8229600" cy="1143000"/>
          </a:xfrm>
        </p:spPr>
        <p:txBody>
          <a:bodyPr/>
          <a:lstStyle/>
          <a:p>
            <a:r>
              <a:rPr lang="en-US" dirty="0"/>
              <a:t>INTRAOPERATIVE ANALGESIA</a:t>
            </a:r>
          </a:p>
        </p:txBody>
      </p:sp>
    </p:spTree>
    <p:extLst>
      <p:ext uri="{BB962C8B-B14F-4D97-AF65-F5344CB8AC3E}">
        <p14:creationId xmlns:p14="http://schemas.microsoft.com/office/powerpoint/2010/main" val="3015254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NMDA Antagonists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15" y="1591956"/>
            <a:ext cx="8013385" cy="4988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6913" y="958334"/>
            <a:ext cx="24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MECHANISM OF 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6763" y="1962866"/>
            <a:ext cx="2039483" cy="101992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5999" y="2982787"/>
            <a:ext cx="1579237" cy="51958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22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NMDA Antagonists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Ketamine / </a:t>
            </a:r>
            <a:r>
              <a:rPr lang="en-US" dirty="0" err="1"/>
              <a:t>Memantine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Induction bolus and intraoperative infusion</a:t>
            </a:r>
          </a:p>
          <a:p>
            <a:endParaRPr lang="en-US" dirty="0"/>
          </a:p>
          <a:p>
            <a:r>
              <a:rPr lang="en-US" dirty="0"/>
              <a:t>Studies: reduction in opioid consumption</a:t>
            </a:r>
          </a:p>
          <a:p>
            <a:endParaRPr lang="en-US" dirty="0"/>
          </a:p>
          <a:p>
            <a:r>
              <a:rPr lang="en-US" dirty="0"/>
              <a:t>Decreased incidence of chronic pain</a:t>
            </a:r>
          </a:p>
          <a:p>
            <a:endParaRPr lang="en-US" dirty="0"/>
          </a:p>
          <a:p>
            <a:r>
              <a:rPr lang="en-US" dirty="0"/>
              <a:t>DOWNSIDES: ketamine – memory deficits; schizophrenia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5629" y="6488668"/>
            <a:ext cx="183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Remerand</a:t>
            </a:r>
            <a:r>
              <a:rPr lang="en-US" sz="900" dirty="0"/>
              <a:t> et al. </a:t>
            </a:r>
            <a:r>
              <a:rPr lang="en-US" sz="900" dirty="0" err="1"/>
              <a:t>Anesth</a:t>
            </a:r>
            <a:r>
              <a:rPr lang="en-US" sz="900" dirty="0"/>
              <a:t> </a:t>
            </a:r>
            <a:r>
              <a:rPr lang="en-US" sz="900" dirty="0" err="1"/>
              <a:t>Analg</a:t>
            </a:r>
            <a:r>
              <a:rPr lang="en-US" sz="900" dirty="0"/>
              <a:t> 2009</a:t>
            </a:r>
          </a:p>
          <a:p>
            <a:r>
              <a:rPr lang="en-US" sz="900" dirty="0" err="1"/>
              <a:t>Loftuset</a:t>
            </a:r>
            <a:r>
              <a:rPr lang="en-US" sz="900" dirty="0"/>
              <a:t> al. Anesthesiology  2010</a:t>
            </a:r>
          </a:p>
        </p:txBody>
      </p:sp>
    </p:spTree>
    <p:extLst>
      <p:ext uri="{BB962C8B-B14F-4D97-AF65-F5344CB8AC3E}">
        <p14:creationId xmlns:p14="http://schemas.microsoft.com/office/powerpoint/2010/main" val="3025791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NMDA Antagonists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00041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Magnesium</a:t>
            </a:r>
          </a:p>
          <a:p>
            <a:endParaRPr lang="en-US" dirty="0"/>
          </a:p>
          <a:p>
            <a:r>
              <a:rPr lang="en-US" dirty="0"/>
              <a:t>Inhibition of calcium influx, </a:t>
            </a:r>
            <a:r>
              <a:rPr lang="en-US" dirty="0" err="1"/>
              <a:t>antagonisim</a:t>
            </a:r>
            <a:r>
              <a:rPr lang="en-US" dirty="0"/>
              <a:t> of NMDA receptors and prevention of enhanced ligand-induced NMDA signaling </a:t>
            </a:r>
          </a:p>
          <a:p>
            <a:endParaRPr lang="en-US" dirty="0"/>
          </a:p>
          <a:p>
            <a:r>
              <a:rPr lang="en-US" dirty="0"/>
              <a:t>Attenuate central sensitization after peripheral tissue injury or inflammation because of dorsal horn NMDA receptors </a:t>
            </a:r>
          </a:p>
          <a:p>
            <a:endParaRPr lang="en-US" dirty="0"/>
          </a:p>
          <a:p>
            <a:r>
              <a:rPr lang="en-US" dirty="0"/>
              <a:t>50mg </a:t>
            </a:r>
            <a:r>
              <a:rPr lang="en-US" dirty="0" err="1"/>
              <a:t>intrathecally</a:t>
            </a:r>
            <a:r>
              <a:rPr lang="en-US" dirty="0"/>
              <a:t> effective; “high doses” IV reduce opioid consumption but not pain scores </a:t>
            </a:r>
          </a:p>
          <a:p>
            <a:endParaRPr lang="en-US" dirty="0"/>
          </a:p>
          <a:p>
            <a:r>
              <a:rPr lang="en-US" dirty="0"/>
              <a:t>Further investigation recommended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5629" y="6488668"/>
            <a:ext cx="183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Remerand</a:t>
            </a:r>
            <a:r>
              <a:rPr lang="en-US" sz="900" dirty="0"/>
              <a:t> et al. </a:t>
            </a:r>
            <a:r>
              <a:rPr lang="en-US" sz="900" dirty="0" err="1"/>
              <a:t>Anesth</a:t>
            </a:r>
            <a:r>
              <a:rPr lang="en-US" sz="900" dirty="0"/>
              <a:t> </a:t>
            </a:r>
            <a:r>
              <a:rPr lang="en-US" sz="900" dirty="0" err="1"/>
              <a:t>Analg</a:t>
            </a:r>
            <a:r>
              <a:rPr lang="en-US" sz="900" dirty="0"/>
              <a:t> 2009</a:t>
            </a:r>
          </a:p>
          <a:p>
            <a:r>
              <a:rPr lang="en-US" sz="900" dirty="0" err="1"/>
              <a:t>Loftuset</a:t>
            </a:r>
            <a:r>
              <a:rPr lang="en-US" sz="900" dirty="0"/>
              <a:t> al. Anesthesiology  2010</a:t>
            </a:r>
          </a:p>
        </p:txBody>
      </p:sp>
    </p:spTree>
    <p:extLst>
      <p:ext uri="{BB962C8B-B14F-4D97-AF65-F5344CB8AC3E}">
        <p14:creationId xmlns:p14="http://schemas.microsoft.com/office/powerpoint/2010/main" val="2057980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NMDA ANTAGONIST DOSAGE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82220" y="1674210"/>
          <a:ext cx="7080468" cy="4793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9013">
                <a:tc>
                  <a:txBody>
                    <a:bodyPr/>
                    <a:lstStyle/>
                    <a:p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391">
                <a:tc>
                  <a:txBody>
                    <a:bodyPr/>
                    <a:lstStyle/>
                    <a:p>
                      <a:r>
                        <a:rPr lang="en-US" dirty="0"/>
                        <a:t>Ketamine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5-6 mcg/kg/min IV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0.2</a:t>
                      </a:r>
                      <a:r>
                        <a:rPr lang="en-US" baseline="0" dirty="0"/>
                        <a:t>5 – 0.5mg/kg bolus optional before incision 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Stop</a:t>
                      </a:r>
                      <a:r>
                        <a:rPr lang="en-US" baseline="0" dirty="0"/>
                        <a:t> post 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013">
                <a:tc>
                  <a:txBody>
                    <a:bodyPr/>
                    <a:lstStyle/>
                    <a:p>
                      <a:r>
                        <a:rPr lang="en-US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50mg </a:t>
                      </a:r>
                      <a:r>
                        <a:rPr lang="en-US" dirty="0" err="1"/>
                        <a:t>intrathecally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2g-4g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Stop post 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325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 2 Agonists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15" y="1591956"/>
            <a:ext cx="8013385" cy="4988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6763" y="1962866"/>
            <a:ext cx="2039483" cy="101992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08025" y="3492747"/>
            <a:ext cx="1265058" cy="56769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6913" y="958334"/>
            <a:ext cx="24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179336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3470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Traditional Pain Management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55136" y="1270090"/>
          <a:ext cx="7619199" cy="4926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78675" y="6627168"/>
            <a:ext cx="5896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The New York School of Regional Anesthesia (</a:t>
            </a:r>
            <a:r>
              <a:rPr lang="en-US" sz="900" dirty="0">
                <a:hlinkClick r:id="rId8"/>
              </a:rPr>
              <a:t>www.ysora.com</a:t>
            </a:r>
            <a:r>
              <a:rPr lang="en-US" sz="900" dirty="0"/>
              <a:t>) 2009. Multimodal Anesthesia in Hip and Knee </a:t>
            </a:r>
            <a:r>
              <a:rPr lang="en-US" sz="900" dirty="0" err="1"/>
              <a:t>Arthroplasty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59693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2 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Decreased opioid consumption, PONV and PACU stay</a:t>
            </a:r>
          </a:p>
          <a:p>
            <a:endParaRPr lang="en-US" dirty="0"/>
          </a:p>
          <a:p>
            <a:r>
              <a:rPr lang="en-US" dirty="0"/>
              <a:t>Can be added to regional anesthesia</a:t>
            </a:r>
          </a:p>
          <a:p>
            <a:endParaRPr lang="en-US" dirty="0"/>
          </a:p>
          <a:p>
            <a:r>
              <a:rPr lang="en-US" dirty="0"/>
              <a:t>DOWNSIDES: Additional doses of phenylephrine and ephedrine needed </a:t>
            </a:r>
            <a:r>
              <a:rPr lang="en-US" dirty="0" err="1"/>
              <a:t>intraoperatively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90820" y="6601523"/>
            <a:ext cx="31085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Lena et al. Journal of Cardiothoracic and Vascular Anesthesia </a:t>
            </a:r>
          </a:p>
        </p:txBody>
      </p:sp>
    </p:spTree>
    <p:extLst>
      <p:ext uri="{BB962C8B-B14F-4D97-AF65-F5344CB8AC3E}">
        <p14:creationId xmlns:p14="http://schemas.microsoft.com/office/powerpoint/2010/main" val="3367762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842"/>
            <a:ext cx="8229600" cy="1143000"/>
          </a:xfrm>
        </p:spPr>
        <p:txBody>
          <a:bodyPr/>
          <a:lstStyle/>
          <a:p>
            <a:r>
              <a:rPr lang="en-US" dirty="0"/>
              <a:t>ALPHA 2 AGONISTS DOSAGE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1396998"/>
          <a:ext cx="8229600" cy="518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8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Intra-op</a:t>
                      </a:r>
                    </a:p>
                    <a:p>
                      <a:pPr algn="ctr"/>
                      <a:r>
                        <a:rPr lang="en-US" dirty="0"/>
                        <a:t>Dosage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before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  <a:r>
                        <a:rPr lang="en-US" baseline="0" dirty="0"/>
                        <a:t> after surgery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12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Dexmedetomidine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0.5mcg/kg/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Bolus?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Clonidine*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 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689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Regional and Local Anesthesia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15" y="1643180"/>
            <a:ext cx="8013385" cy="49884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31054" y="4695482"/>
            <a:ext cx="1000501" cy="48109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46246" y="3675562"/>
            <a:ext cx="1385309" cy="4618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64734" y="3627452"/>
            <a:ext cx="1346828" cy="50996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31634" y="958334"/>
            <a:ext cx="24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4216868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and Local Anesthetics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when possible and when indicated</a:t>
            </a:r>
          </a:p>
          <a:p>
            <a:endParaRPr lang="en-US" dirty="0"/>
          </a:p>
          <a:p>
            <a:r>
              <a:rPr lang="en-US" dirty="0" err="1"/>
              <a:t>Lidocaine</a:t>
            </a:r>
            <a:r>
              <a:rPr lang="en-US" dirty="0"/>
              <a:t> infusions have shown to decrease LOS PACU, opioid consumption, and enhance overall recovery time</a:t>
            </a:r>
          </a:p>
          <a:p>
            <a:pPr lvl="1"/>
            <a:r>
              <a:rPr lang="en-US" dirty="0"/>
              <a:t>Contraindicated in 1</a:t>
            </a:r>
            <a:r>
              <a:rPr lang="en-US" baseline="30000" dirty="0"/>
              <a:t>st</a:t>
            </a:r>
            <a:r>
              <a:rPr lang="en-US" dirty="0"/>
              <a:t> degree and 2</a:t>
            </a:r>
            <a:r>
              <a:rPr lang="en-US" baseline="30000" dirty="0"/>
              <a:t>nd</a:t>
            </a:r>
            <a:r>
              <a:rPr lang="en-US" dirty="0"/>
              <a:t> degree AV block. Allergy to amide locals. </a:t>
            </a:r>
          </a:p>
          <a:p>
            <a:endParaRPr lang="en-US" dirty="0"/>
          </a:p>
          <a:p>
            <a:r>
              <a:rPr lang="en-US" dirty="0"/>
              <a:t>Liposomal </a:t>
            </a:r>
            <a:r>
              <a:rPr lang="en-US" dirty="0" err="1"/>
              <a:t>bupivicaine</a:t>
            </a:r>
            <a:r>
              <a:rPr lang="en-US" dirty="0"/>
              <a:t> (</a:t>
            </a:r>
            <a:r>
              <a:rPr lang="en-US" dirty="0" err="1"/>
              <a:t>Exparel</a:t>
            </a:r>
            <a:r>
              <a:rPr lang="en-US" dirty="0"/>
              <a:t>). Lasts up to 72 hrs. Do not exceed 266mg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6261" y="6627168"/>
            <a:ext cx="34579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Gandhi et al. Journal of New York School of Regional Anesthesia 2009.</a:t>
            </a:r>
          </a:p>
        </p:txBody>
      </p:sp>
    </p:spTree>
    <p:extLst>
      <p:ext uri="{BB962C8B-B14F-4D97-AF65-F5344CB8AC3E}">
        <p14:creationId xmlns:p14="http://schemas.microsoft.com/office/powerpoint/2010/main" val="778393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ANESTHETICS DOSING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1" y="2262970"/>
          <a:ext cx="8008575" cy="370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4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2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Lidocaine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2mg/kg/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Bolus? 1.5mg/kg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Stop</a:t>
                      </a:r>
                      <a:r>
                        <a:rPr lang="en-US" baseline="0" dirty="0"/>
                        <a:t> at end of surgery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Regional</a:t>
                      </a:r>
                      <a:r>
                        <a:rPr lang="en-US" baseline="0" dirty="0"/>
                        <a:t> as indicated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258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PACU Stay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2639"/>
            <a:ext cx="8229600" cy="4525963"/>
          </a:xfrm>
        </p:spPr>
        <p:txBody>
          <a:bodyPr/>
          <a:lstStyle/>
          <a:p>
            <a:r>
              <a:rPr lang="en-US" dirty="0"/>
              <a:t>Top Predictors of increase LOS in PACU? </a:t>
            </a:r>
          </a:p>
          <a:p>
            <a:pPr lvl="1"/>
            <a:r>
              <a:rPr lang="en-US" dirty="0"/>
              <a:t>Pain and PONV </a:t>
            </a:r>
          </a:p>
          <a:p>
            <a:pPr marL="914400" lvl="2" indent="0">
              <a:buNone/>
            </a:pPr>
            <a:r>
              <a:rPr lang="en-US" dirty="0"/>
              <a:t>(Journal of Perioperative Medicine)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How much does one minute of PACU time cost? $8 / min</a:t>
            </a:r>
          </a:p>
          <a:p>
            <a:pPr marL="914400" lvl="2" indent="0">
              <a:buNone/>
            </a:pPr>
            <a:r>
              <a:rPr lang="en-US" dirty="0"/>
              <a:t>(</a:t>
            </a:r>
            <a:r>
              <a:rPr lang="en-US" dirty="0" err="1"/>
              <a:t>www.anecare.com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8634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Decreasing PACU stay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0449" y="6627168"/>
            <a:ext cx="2249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Michaloliakou</a:t>
            </a:r>
            <a:r>
              <a:rPr lang="en-US" sz="900" dirty="0"/>
              <a:t> et al. Anesthesia &amp; Analgesia </a:t>
            </a:r>
          </a:p>
        </p:txBody>
      </p:sp>
    </p:spTree>
    <p:extLst>
      <p:ext uri="{BB962C8B-B14F-4D97-AF65-F5344CB8AC3E}">
        <p14:creationId xmlns:p14="http://schemas.microsoft.com/office/powerpoint/2010/main" val="3689422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Prevents acute and </a:t>
            </a:r>
            <a:r>
              <a:rPr lang="en-US" b="1" dirty="0"/>
              <a:t>chronic</a:t>
            </a:r>
            <a:r>
              <a:rPr lang="en-US" dirty="0"/>
              <a:t>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87743" cy="47384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50 patients for breast cancer surgery</a:t>
            </a:r>
          </a:p>
          <a:p>
            <a:pPr lvl="1"/>
            <a:r>
              <a:rPr lang="en-US" dirty="0"/>
              <a:t>Local, </a:t>
            </a:r>
            <a:r>
              <a:rPr lang="en-US" dirty="0" err="1"/>
              <a:t>gaba</a:t>
            </a:r>
            <a:r>
              <a:rPr lang="en-US" dirty="0"/>
              <a:t>, local cream</a:t>
            </a:r>
          </a:p>
          <a:p>
            <a:pPr lvl="1"/>
            <a:endParaRPr lang="en-US" dirty="0"/>
          </a:p>
          <a:p>
            <a:r>
              <a:rPr lang="en-US" dirty="0"/>
              <a:t>Analyzed patients in PACU, and home at </a:t>
            </a:r>
          </a:p>
          <a:p>
            <a:pPr lvl="1"/>
            <a:r>
              <a:rPr lang="en-US" dirty="0"/>
              <a:t>3, 6, 9hr</a:t>
            </a:r>
          </a:p>
          <a:p>
            <a:pPr lvl="1"/>
            <a:r>
              <a:rPr lang="en-US" dirty="0"/>
              <a:t>8 days</a:t>
            </a:r>
          </a:p>
          <a:p>
            <a:pPr lvl="1"/>
            <a:r>
              <a:rPr lang="en-US" dirty="0"/>
              <a:t>3 and 6 months</a:t>
            </a:r>
          </a:p>
          <a:p>
            <a:endParaRPr lang="en-US" dirty="0"/>
          </a:p>
          <a:p>
            <a:r>
              <a:rPr lang="en-US" dirty="0"/>
              <a:t>Treatment group in PACU in comparison to control</a:t>
            </a:r>
          </a:p>
          <a:p>
            <a:pPr lvl="1"/>
            <a:r>
              <a:rPr lang="en-US" dirty="0"/>
              <a:t>Lower visual analog scores (P=0.001)</a:t>
            </a:r>
          </a:p>
          <a:p>
            <a:pPr lvl="1"/>
            <a:r>
              <a:rPr lang="en-US" dirty="0"/>
              <a:t>Less acetaminophen (P&lt;0.002)</a:t>
            </a:r>
          </a:p>
          <a:p>
            <a:pPr lvl="1"/>
            <a:r>
              <a:rPr lang="en-US" dirty="0"/>
              <a:t>Less narcotic (P=0.003) </a:t>
            </a:r>
          </a:p>
          <a:p>
            <a:pPr lvl="1"/>
            <a:endParaRPr lang="en-US" dirty="0"/>
          </a:p>
          <a:p>
            <a:r>
              <a:rPr lang="en-US" dirty="0"/>
              <a:t>Conclusion – multimodal analgesia reduced acute and </a:t>
            </a:r>
            <a:r>
              <a:rPr lang="en-US" dirty="0">
                <a:solidFill>
                  <a:srgbClr val="FF0000"/>
                </a:solidFill>
              </a:rPr>
              <a:t>chronic</a:t>
            </a:r>
            <a:r>
              <a:rPr lang="en-US" dirty="0"/>
              <a:t> pain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B33B3-0BCB-FE42-91B2-BDFB3F889C58}"/>
              </a:ext>
            </a:extLst>
          </p:cNvPr>
          <p:cNvSpPr txBox="1"/>
          <p:nvPr/>
        </p:nvSpPr>
        <p:spPr>
          <a:xfrm>
            <a:off x="3886200" y="6564085"/>
            <a:ext cx="2917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Fassoulaki</a:t>
            </a:r>
            <a:r>
              <a:rPr lang="en-US" sz="1100" dirty="0"/>
              <a:t>  et al. Anesthesia and Analgesia 2005</a:t>
            </a:r>
          </a:p>
        </p:txBody>
      </p:sp>
    </p:spTree>
    <p:extLst>
      <p:ext uri="{BB962C8B-B14F-4D97-AF65-F5344CB8AC3E}">
        <p14:creationId xmlns:p14="http://schemas.microsoft.com/office/powerpoint/2010/main" val="12256386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0863-2A51-344D-9AE5-3409986F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between Multimodal and </a:t>
            </a:r>
            <a:r>
              <a:rPr lang="en-US" dirty="0" err="1"/>
              <a:t>Periop</a:t>
            </a:r>
            <a:r>
              <a:rPr lang="en-US" dirty="0"/>
              <a:t>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FFF28-1493-6A42-9573-7D21FC3C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889516"/>
            <a:ext cx="10515600" cy="4351338"/>
          </a:xfrm>
        </p:spPr>
        <p:txBody>
          <a:bodyPr/>
          <a:lstStyle/>
          <a:p>
            <a:r>
              <a:rPr lang="en-US" dirty="0"/>
              <a:t>Treatment: 149 ENT surgical patients celecoxib, gabapentin and tramadol </a:t>
            </a:r>
          </a:p>
          <a:p>
            <a:r>
              <a:rPr lang="en-US" dirty="0"/>
              <a:t>Control: 204 conventional narcotic technique</a:t>
            </a:r>
          </a:p>
          <a:p>
            <a:endParaRPr lang="en-US" dirty="0"/>
          </a:p>
          <a:p>
            <a:r>
              <a:rPr lang="en-US" dirty="0"/>
              <a:t>Conclusions:</a:t>
            </a:r>
          </a:p>
          <a:p>
            <a:pPr lvl="1"/>
            <a:r>
              <a:rPr lang="en-US" dirty="0"/>
              <a:t>PACU stay reduced by 22 minutes</a:t>
            </a:r>
          </a:p>
          <a:p>
            <a:pPr lvl="1"/>
            <a:r>
              <a:rPr lang="en-US" dirty="0"/>
              <a:t>Less narcotic </a:t>
            </a:r>
            <a:r>
              <a:rPr lang="en-US" dirty="0" err="1"/>
              <a:t>intraop</a:t>
            </a:r>
            <a:r>
              <a:rPr lang="en-US" dirty="0"/>
              <a:t> and in PACU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167B6-1E08-544A-B5BF-9E7CE533E887}"/>
              </a:ext>
            </a:extLst>
          </p:cNvPr>
          <p:cNvSpPr txBox="1"/>
          <p:nvPr/>
        </p:nvSpPr>
        <p:spPr>
          <a:xfrm>
            <a:off x="3652771" y="6439682"/>
            <a:ext cx="4265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Vu et al. JAMA </a:t>
            </a:r>
            <a:r>
              <a:rPr lang="en-US" sz="1200" dirty="0" err="1"/>
              <a:t>Otolarngol</a:t>
            </a:r>
            <a:r>
              <a:rPr lang="en-US" sz="1200" dirty="0"/>
              <a:t> Head Neck </a:t>
            </a:r>
            <a:r>
              <a:rPr lang="en-US" sz="1200" dirty="0" err="1"/>
              <a:t>Surg</a:t>
            </a:r>
            <a:r>
              <a:rPr lang="en-US" sz="1200" dirty="0"/>
              <a:t> 2020 ; 146(8). 708-713</a:t>
            </a:r>
          </a:p>
        </p:txBody>
      </p:sp>
    </p:spTree>
    <p:extLst>
      <p:ext uri="{BB962C8B-B14F-4D97-AF65-F5344CB8AC3E}">
        <p14:creationId xmlns:p14="http://schemas.microsoft.com/office/powerpoint/2010/main" val="2141635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2" y="144008"/>
            <a:ext cx="11691256" cy="1325563"/>
          </a:xfrm>
        </p:spPr>
        <p:txBody>
          <a:bodyPr/>
          <a:lstStyle/>
          <a:p>
            <a:r>
              <a:rPr lang="en-US" dirty="0"/>
              <a:t>Multimodal Analgesia on Quality Recovery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4643"/>
            <a:ext cx="11065329" cy="594656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140 patients randomized, prospective undergoing GYN procedure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Treatment – multimodal; Control – conventional opioid</a:t>
            </a:r>
          </a:p>
          <a:p>
            <a:endParaRPr lang="en-US" sz="2400" dirty="0"/>
          </a:p>
          <a:p>
            <a:r>
              <a:rPr lang="en-US" sz="2400" dirty="0"/>
              <a:t>Primary outcome: Quality of Recovery (QOR) score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Secondary outcome: numeric pain score, opioid consumption, clinical recovery, c reactive protein, adverse events</a:t>
            </a:r>
          </a:p>
          <a:p>
            <a:endParaRPr lang="en-US" sz="2400" dirty="0"/>
          </a:p>
          <a:p>
            <a:r>
              <a:rPr lang="en-US" sz="2400" dirty="0"/>
              <a:t>Conclusions/Results: numeric pain, opioid consumption, C-reactive protein, and rescue PONV meds </a:t>
            </a:r>
            <a:r>
              <a:rPr lang="en-US" sz="2400" dirty="0">
                <a:solidFill>
                  <a:srgbClr val="FF0000"/>
                </a:solidFill>
              </a:rPr>
              <a:t>lower</a:t>
            </a:r>
            <a:r>
              <a:rPr lang="en-US" sz="2400" dirty="0"/>
              <a:t> in treatment group. Time to ambulation &amp; bowel function were </a:t>
            </a:r>
            <a:r>
              <a:rPr lang="en-US" sz="2400" dirty="0">
                <a:solidFill>
                  <a:srgbClr val="FF0000"/>
                </a:solidFill>
              </a:rPr>
              <a:t>shorter. </a:t>
            </a:r>
            <a:r>
              <a:rPr lang="en-US" sz="2400" dirty="0"/>
              <a:t>Patient Satisfaction scores </a:t>
            </a:r>
            <a:r>
              <a:rPr lang="en-US" sz="2400" dirty="0">
                <a:solidFill>
                  <a:srgbClr val="FF0000"/>
                </a:solidFill>
              </a:rPr>
              <a:t>higher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38101-B230-F54C-A0C7-857A2FDC0B19}"/>
              </a:ext>
            </a:extLst>
          </p:cNvPr>
          <p:cNvSpPr txBox="1"/>
          <p:nvPr/>
        </p:nvSpPr>
        <p:spPr>
          <a:xfrm>
            <a:off x="4348242" y="6581001"/>
            <a:ext cx="2524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Geng</a:t>
            </a:r>
            <a:r>
              <a:rPr lang="en-US" sz="1200" dirty="0"/>
              <a:t> et al. BMC Anesthesiology 2021</a:t>
            </a:r>
          </a:p>
        </p:txBody>
      </p:sp>
    </p:spTree>
    <p:extLst>
      <p:ext uri="{BB962C8B-B14F-4D97-AF65-F5344CB8AC3E}">
        <p14:creationId xmlns:p14="http://schemas.microsoft.com/office/powerpoint/2010/main" val="134709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92" y="1251997"/>
            <a:ext cx="4654306" cy="4654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0520" y="6265668"/>
            <a:ext cx="85202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Substance Abuse and Mental Health Services Administration. Highlights of the 2011 Drug Abuse Warning Network (DAWN) findings on drug-related emergency department visits.</a:t>
            </a:r>
          </a:p>
          <a:p>
            <a:r>
              <a:rPr lang="en-US" sz="900" dirty="0"/>
              <a:t> The DAWN Report. Rockville, MD: US Department of Health and Human Services, Substance Abuse and Mental Health Services Administration; 2013.</a:t>
            </a:r>
          </a:p>
          <a:p>
            <a:r>
              <a:rPr lang="en-US" sz="900" dirty="0"/>
              <a:t> Available from URL: http://</a:t>
            </a:r>
            <a:r>
              <a:rPr lang="en-US" sz="900" dirty="0" err="1"/>
              <a:t>www.samhsa.gov</a:t>
            </a:r>
            <a:r>
              <a:rPr lang="en-US" sz="900" dirty="0"/>
              <a:t>/data/2k13/DAWN127/sr127-DAWN-highlights.htm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2855" y="274638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NATIONAL SPOTLIGHT</a:t>
            </a:r>
          </a:p>
        </p:txBody>
      </p:sp>
    </p:spTree>
    <p:extLst>
      <p:ext uri="{BB962C8B-B14F-4D97-AF65-F5344CB8AC3E}">
        <p14:creationId xmlns:p14="http://schemas.microsoft.com/office/powerpoint/2010/main" val="3776774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Thinking outside the box –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220624"/>
            <a:ext cx="8686800" cy="3065370"/>
          </a:xfrm>
        </p:spPr>
        <p:txBody>
          <a:bodyPr>
            <a:normAutofit/>
          </a:bodyPr>
          <a:lstStyle/>
          <a:p>
            <a:r>
              <a:rPr lang="en-US" dirty="0"/>
              <a:t>Hypnosis </a:t>
            </a:r>
          </a:p>
          <a:p>
            <a:pPr lvl="1"/>
            <a:r>
              <a:rPr lang="en-US" dirty="0"/>
              <a:t>“mesmeric anesthesia” 1828 </a:t>
            </a:r>
          </a:p>
          <a:p>
            <a:pPr lvl="2"/>
            <a:r>
              <a:rPr lang="en-US" dirty="0"/>
              <a:t>18 years before ether</a:t>
            </a:r>
          </a:p>
          <a:p>
            <a:pPr lvl="1"/>
            <a:r>
              <a:rPr lang="en-US" dirty="0"/>
              <a:t>Used in Europe</a:t>
            </a:r>
          </a:p>
          <a:p>
            <a:pPr lvl="1"/>
            <a:r>
              <a:rPr lang="en-US" dirty="0" err="1"/>
              <a:t>Faymonville</a:t>
            </a:r>
            <a:r>
              <a:rPr lang="en-US" dirty="0"/>
              <a:t> et al. thousands of surgeries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hypnosedation</a:t>
            </a:r>
            <a:r>
              <a:rPr lang="en-US" dirty="0"/>
              <a:t>” with local anesthesia and mild sedation</a:t>
            </a:r>
          </a:p>
          <a:p>
            <a:pPr lvl="2"/>
            <a:r>
              <a:rPr lang="en-US" dirty="0"/>
              <a:t>Advantages: post op pain &amp; recovery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8553" y="6457890"/>
            <a:ext cx="5720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Hypnosis and anesthesia. </a:t>
            </a:r>
            <a:r>
              <a:rPr lang="en-US" sz="1000" dirty="0" err="1"/>
              <a:t>Alchemyinstitute.com</a:t>
            </a:r>
            <a:endParaRPr lang="en-US" sz="1000" dirty="0"/>
          </a:p>
          <a:p>
            <a:r>
              <a:rPr lang="en-US" sz="1000" dirty="0"/>
              <a:t>PA society of Anesthesiologists 2017 Newsletter. Anesthesia non pharmacological and alternative therapies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058" y="1143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08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outside the box –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2053811"/>
            <a:ext cx="3987249" cy="4525963"/>
          </a:xfrm>
        </p:spPr>
        <p:txBody>
          <a:bodyPr/>
          <a:lstStyle/>
          <a:p>
            <a:r>
              <a:rPr lang="en-US" dirty="0"/>
              <a:t>Music</a:t>
            </a:r>
          </a:p>
          <a:p>
            <a:pPr lvl="1"/>
            <a:r>
              <a:rPr lang="en-US" dirty="0"/>
              <a:t>Koch et al. two randomized trials</a:t>
            </a:r>
          </a:p>
          <a:p>
            <a:pPr lvl="2"/>
            <a:r>
              <a:rPr lang="en-US" dirty="0"/>
              <a:t>reduced amount of analgesia and sedation</a:t>
            </a:r>
          </a:p>
          <a:p>
            <a:pPr lvl="2"/>
            <a:r>
              <a:rPr lang="en-US" dirty="0"/>
              <a:t>Brandt et al improves anxiety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5838" y="6379718"/>
            <a:ext cx="398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Koch. The sedative and analgesic sparing effect of music. Anesthesiology.</a:t>
            </a:r>
          </a:p>
          <a:p>
            <a:r>
              <a:rPr lang="en-US" sz="1000" dirty="0"/>
              <a:t>Brandt et al. Music Interventions for preoperative anxiety.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2053810"/>
            <a:ext cx="2463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38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outside the box –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Aromatherapy </a:t>
            </a:r>
          </a:p>
          <a:p>
            <a:pPr lvl="1"/>
            <a:r>
              <a:rPr lang="en-US" dirty="0"/>
              <a:t>“essential oils” (lavender, chamomile, and orange)</a:t>
            </a:r>
          </a:p>
          <a:p>
            <a:pPr lvl="2"/>
            <a:r>
              <a:rPr lang="en-US" dirty="0"/>
              <a:t>Shown to reduce pre-op anxiety, induce sleep, and maintain stable BP in dental and cardiac stent insertion</a:t>
            </a:r>
          </a:p>
          <a:p>
            <a:pPr lvl="2"/>
            <a:r>
              <a:rPr lang="en-US" dirty="0"/>
              <a:t>GABA inhibition pathway (animal and clinical studies)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Peppermint, ginger and cardamom</a:t>
            </a:r>
          </a:p>
          <a:p>
            <a:pPr lvl="2"/>
            <a:r>
              <a:rPr lang="en-US" dirty="0"/>
              <a:t>Reduces PONV</a:t>
            </a:r>
          </a:p>
          <a:p>
            <a:pPr lvl="2"/>
            <a:r>
              <a:rPr lang="en-US" dirty="0"/>
              <a:t>Reduces antiemetic agents during ambulatory surgery, endoscopy, </a:t>
            </a:r>
            <a:r>
              <a:rPr lang="en-US" dirty="0" err="1"/>
              <a:t>c-sections</a:t>
            </a:r>
            <a:endParaRPr lang="en-US" dirty="0"/>
          </a:p>
          <a:p>
            <a:pPr lvl="2"/>
            <a:r>
              <a:rPr lang="en-US" dirty="0"/>
              <a:t>Less compelling evidence for pain management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1806" y="6466973"/>
            <a:ext cx="586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Eck &amp; Green. PA Society of </a:t>
            </a:r>
            <a:r>
              <a:rPr lang="en-US" sz="1000" dirty="0" err="1"/>
              <a:t>Anes</a:t>
            </a:r>
            <a:r>
              <a:rPr lang="en-US" sz="1000" dirty="0"/>
              <a:t> Newsletter 2017. Anesthesia non pharmacological and alternative therapies.</a:t>
            </a:r>
          </a:p>
          <a:p>
            <a:r>
              <a:rPr lang="en-US" sz="1000" dirty="0"/>
              <a:t>Ni et al. Evidence Based Complementary  and Alternative Medicine. 2013. </a:t>
            </a:r>
          </a:p>
        </p:txBody>
      </p:sp>
    </p:spTree>
    <p:extLst>
      <p:ext uri="{BB962C8B-B14F-4D97-AF65-F5344CB8AC3E}">
        <p14:creationId xmlns:p14="http://schemas.microsoft.com/office/powerpoint/2010/main" val="37559171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Multimodal analgesia perioperative management has </a:t>
            </a:r>
            <a:r>
              <a:rPr lang="en-US" b="1" dirty="0"/>
              <a:t>advantages</a:t>
            </a:r>
            <a:r>
              <a:rPr lang="en-US" dirty="0"/>
              <a:t> compared to traditional opioid 	based management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Multiple studies prove that multimodal analgesia decreases PACU and overall hospital LOS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3. Future research should consider including nonconventional therapy such as hypnosis or music therapy as part of multimodal anesthesia</a:t>
            </a:r>
          </a:p>
        </p:txBody>
      </p:sp>
    </p:spTree>
    <p:extLst>
      <p:ext uri="{BB962C8B-B14F-4D97-AF65-F5344CB8AC3E}">
        <p14:creationId xmlns:p14="http://schemas.microsoft.com/office/powerpoint/2010/main" val="3619275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901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your organization’s multimodal strategy? </a:t>
            </a:r>
          </a:p>
        </p:txBody>
      </p:sp>
    </p:spTree>
    <p:extLst>
      <p:ext uri="{BB962C8B-B14F-4D97-AF65-F5344CB8AC3E}">
        <p14:creationId xmlns:p14="http://schemas.microsoft.com/office/powerpoint/2010/main" val="3876057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54" y="439516"/>
            <a:ext cx="5926043" cy="59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8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263" y="2601863"/>
            <a:ext cx="2783305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3192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7444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 makes up 4.6% of the world’s population, but consume more than 80% of the opioids worldwide</a:t>
            </a:r>
          </a:p>
          <a:p>
            <a:endParaRPr lang="en-US" dirty="0"/>
          </a:p>
          <a:p>
            <a:r>
              <a:rPr lang="en-US" dirty="0"/>
              <a:t>In 2014, almost 2 million people abused or were addicted to prescription opioids</a:t>
            </a:r>
          </a:p>
          <a:p>
            <a:endParaRPr lang="en-US" dirty="0"/>
          </a:p>
          <a:p>
            <a:r>
              <a:rPr lang="en-US" dirty="0"/>
              <a:t>As many as 1 in 4 people who receive prescription opioids long term for </a:t>
            </a:r>
            <a:r>
              <a:rPr lang="en-US" dirty="0" err="1"/>
              <a:t>noncancer</a:t>
            </a:r>
            <a:r>
              <a:rPr lang="en-US" dirty="0"/>
              <a:t> pain in primary care settings struggles with addiction</a:t>
            </a:r>
          </a:p>
          <a:p>
            <a:endParaRPr lang="en-US" dirty="0"/>
          </a:p>
          <a:p>
            <a:r>
              <a:rPr lang="en-US" dirty="0"/>
              <a:t>In 2016, the pharmaceutical industry will realize $15.3 billion in revenue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9183" y="6272157"/>
            <a:ext cx="64869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Substance Abuse and Mental Health Services Administration, National Survey on Drug Use and Health, 2014.</a:t>
            </a:r>
          </a:p>
          <a:p>
            <a:r>
              <a:rPr lang="en-US" sz="1000" dirty="0" err="1"/>
              <a:t>Boscarino</a:t>
            </a:r>
            <a:r>
              <a:rPr lang="en-US" sz="1000" dirty="0"/>
              <a:t> JA, </a:t>
            </a:r>
            <a:r>
              <a:rPr lang="en-US" sz="1000" dirty="0" err="1"/>
              <a:t>Rukstalis</a:t>
            </a:r>
            <a:r>
              <a:rPr lang="en-US" sz="1000" dirty="0"/>
              <a:t> M, Hoffman SN, et al. Risk factors for drug dependence among out-patients on opioid therapy in a</a:t>
            </a:r>
          </a:p>
          <a:p>
            <a:r>
              <a:rPr lang="en-US" sz="1000" dirty="0"/>
              <a:t> large US health-care system. Addiction 2010;105:1776–82. http://</a:t>
            </a:r>
            <a:r>
              <a:rPr lang="en-US" sz="1000" dirty="0" err="1"/>
              <a:t>dx.doi</a:t>
            </a:r>
            <a:r>
              <a:rPr lang="en-US" sz="1000" dirty="0"/>
              <a:t>. org/10.1111/j.1360-0443.2010.03052.x</a:t>
            </a:r>
          </a:p>
        </p:txBody>
      </p:sp>
    </p:spTree>
    <p:extLst>
      <p:ext uri="{BB962C8B-B14F-4D97-AF65-F5344CB8AC3E}">
        <p14:creationId xmlns:p14="http://schemas.microsoft.com/office/powerpoint/2010/main" val="250901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"/>
            <a:ext cx="9144000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Is the current US opioid crisis a major problem where you live? </a:t>
            </a:r>
          </a:p>
        </p:txBody>
      </p:sp>
    </p:spTree>
    <p:extLst>
      <p:ext uri="{BB962C8B-B14F-4D97-AF65-F5344CB8AC3E}">
        <p14:creationId xmlns:p14="http://schemas.microsoft.com/office/powerpoint/2010/main" val="326547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31" y="-31239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What Else Has Driven Change?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904239" y="1308403"/>
          <a:ext cx="8415287" cy="537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8307" y="1000677"/>
            <a:ext cx="3818180" cy="2737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5673" y="6559425"/>
            <a:ext cx="13773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erassociety.org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4144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0E3726F0C32E4A8A64D4C7015DE9D5" ma:contentTypeVersion="12" ma:contentTypeDescription="Create a new document." ma:contentTypeScope="" ma:versionID="3553547da57ff2a132075f5d034528e9">
  <xsd:schema xmlns:xsd="http://www.w3.org/2001/XMLSchema" xmlns:xs="http://www.w3.org/2001/XMLSchema" xmlns:p="http://schemas.microsoft.com/office/2006/metadata/properties" xmlns:ns2="d6715ed2-e44a-42ac-b38c-a8cdbc0a362e" xmlns:ns3="7f6b9d63-d5c2-496d-a5be-4d5c82d1e17a" targetNamespace="http://schemas.microsoft.com/office/2006/metadata/properties" ma:root="true" ma:fieldsID="0457752ac3d714d55ca825b1ee3f44cf" ns2:_="" ns3:_="">
    <xsd:import namespace="d6715ed2-e44a-42ac-b38c-a8cdbc0a362e"/>
    <xsd:import namespace="7f6b9d63-d5c2-496d-a5be-4d5c82d1e1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15ed2-e44a-42ac-b38c-a8cdbc0a3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b9d63-d5c2-496d-a5be-4d5c82d1e17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578FC4-BA68-44E8-8E7E-499E2E52176D}"/>
</file>

<file path=customXml/itemProps2.xml><?xml version="1.0" encoding="utf-8"?>
<ds:datastoreItem xmlns:ds="http://schemas.openxmlformats.org/officeDocument/2006/customXml" ds:itemID="{F944031B-1475-4D91-94B9-326221FA7E04}"/>
</file>

<file path=customXml/itemProps3.xml><?xml version="1.0" encoding="utf-8"?>
<ds:datastoreItem xmlns:ds="http://schemas.openxmlformats.org/officeDocument/2006/customXml" ds:itemID="{4AA05F7E-C63C-440D-878D-DDE2843E3497}"/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2701</Words>
  <Application>Microsoft Office PowerPoint</Application>
  <PresentationFormat>Widescreen</PresentationFormat>
  <Paragraphs>436</Paragraphs>
  <Slides>56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Office Theme</vt:lpstr>
      <vt:lpstr>Multimodal Anesthesia – Can it Impact Length of PACU stay?</vt:lpstr>
      <vt:lpstr>Learning Objectives</vt:lpstr>
      <vt:lpstr>PowerPoint Presentation</vt:lpstr>
      <vt:lpstr>Traditional Pain Management</vt:lpstr>
      <vt:lpstr> </vt:lpstr>
      <vt:lpstr>PowerPoint Presentation</vt:lpstr>
      <vt:lpstr>PowerPoint Presentation</vt:lpstr>
      <vt:lpstr>Audience Response</vt:lpstr>
      <vt:lpstr>What Else Has Driven Change?</vt:lpstr>
      <vt:lpstr>Understanding Pain Transmission</vt:lpstr>
      <vt:lpstr>Pain Cascade</vt:lpstr>
      <vt:lpstr> Consequences of Poor Pain Management</vt:lpstr>
      <vt:lpstr>Acute Tissue Injury May Lead to Chronic Pain</vt:lpstr>
      <vt:lpstr>Cost of Chronic Pain</vt:lpstr>
      <vt:lpstr>Summary of Poor Pain Management</vt:lpstr>
      <vt:lpstr>Pain Transmission Reference Picture</vt:lpstr>
      <vt:lpstr>Adopting Multimodal Strategy</vt:lpstr>
      <vt:lpstr>Pre-operative Time   “Opioid Sparing Technique”</vt:lpstr>
      <vt:lpstr>NSAIDS</vt:lpstr>
      <vt:lpstr>PowerPoint Presentation</vt:lpstr>
      <vt:lpstr>NSAIDS</vt:lpstr>
      <vt:lpstr>NSAID DOSAGE</vt:lpstr>
      <vt:lpstr>COX-2 Selective Inhibitors </vt:lpstr>
      <vt:lpstr>Mechanism of Action</vt:lpstr>
      <vt:lpstr>COX-2 Selective Inhibitors </vt:lpstr>
      <vt:lpstr>COX-2 DOSAGE</vt:lpstr>
      <vt:lpstr>Anticonvulsants</vt:lpstr>
      <vt:lpstr>Anticonvulsants</vt:lpstr>
      <vt:lpstr>Anticonvulsants Dosage</vt:lpstr>
      <vt:lpstr>Acetaminophen</vt:lpstr>
      <vt:lpstr>Acetaminophen</vt:lpstr>
      <vt:lpstr>Acetaminophen</vt:lpstr>
      <vt:lpstr>ACETAMINOPHEN DOSAGE</vt:lpstr>
      <vt:lpstr>INTRAOPERATIVE ANALGESIA</vt:lpstr>
      <vt:lpstr>NMDA Antagonists</vt:lpstr>
      <vt:lpstr>NMDA Antagonists </vt:lpstr>
      <vt:lpstr>NMDA Antagonists </vt:lpstr>
      <vt:lpstr>NMDA ANTAGONIST DOSAGE</vt:lpstr>
      <vt:lpstr>Alpha 2 Agonists</vt:lpstr>
      <vt:lpstr>Alpha 2 Agonists</vt:lpstr>
      <vt:lpstr>ALPHA 2 AGONISTS DOSAGE </vt:lpstr>
      <vt:lpstr>Regional and Local Anesthesia</vt:lpstr>
      <vt:lpstr>Regional and Local Anesthetics </vt:lpstr>
      <vt:lpstr>LOCAL ANESTHETICS DOSING</vt:lpstr>
      <vt:lpstr>PACU Stay</vt:lpstr>
      <vt:lpstr>Decreasing PACU stay</vt:lpstr>
      <vt:lpstr>Prevents acute and chronic pain</vt:lpstr>
      <vt:lpstr>Association between Multimodal and Periop care</vt:lpstr>
      <vt:lpstr>Multimodal Analgesia on Quality Recovery </vt:lpstr>
      <vt:lpstr>Thinking outside the box – Future?</vt:lpstr>
      <vt:lpstr>Thinking outside the box – Future?</vt:lpstr>
      <vt:lpstr>Thinking outside the box – Future?</vt:lpstr>
      <vt:lpstr>Conclusions</vt:lpstr>
      <vt:lpstr>Audience Response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Anesthesia – Can it Impact Length of PACU stay?</dc:title>
  <dc:creator>Brian Berry</dc:creator>
  <cp:lastModifiedBy>Tawni Phelan</cp:lastModifiedBy>
  <cp:revision>27</cp:revision>
  <dcterms:created xsi:type="dcterms:W3CDTF">2022-02-15T23:13:15Z</dcterms:created>
  <dcterms:modified xsi:type="dcterms:W3CDTF">2022-02-22T20:19:46Z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0x010100310E3726F0C32E4A8A64D4C7015DE9D5</vt:lpwstr>
  </property>
</Properties>
</file>