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4" r:id="rId1"/>
  </p:sldMasterIdLst>
  <p:notesMasterIdLst>
    <p:notesMasterId r:id="rId65"/>
  </p:notesMasterIdLst>
  <p:sldIdLst>
    <p:sldId id="256" r:id="rId2"/>
    <p:sldId id="257" r:id="rId3"/>
    <p:sldId id="270" r:id="rId4"/>
    <p:sldId id="258" r:id="rId5"/>
    <p:sldId id="312" r:id="rId6"/>
    <p:sldId id="313" r:id="rId7"/>
    <p:sldId id="314" r:id="rId8"/>
    <p:sldId id="315" r:id="rId9"/>
    <p:sldId id="316" r:id="rId10"/>
    <p:sldId id="259" r:id="rId11"/>
    <p:sldId id="260" r:id="rId12"/>
    <p:sldId id="261" r:id="rId13"/>
    <p:sldId id="262" r:id="rId14"/>
    <p:sldId id="263" r:id="rId15"/>
    <p:sldId id="264" r:id="rId16"/>
    <p:sldId id="265" r:id="rId17"/>
    <p:sldId id="266" r:id="rId18"/>
    <p:sldId id="267" r:id="rId19"/>
    <p:sldId id="268" r:id="rId20"/>
    <p:sldId id="269"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4" r:id="rId43"/>
    <p:sldId id="292" r:id="rId44"/>
    <p:sldId id="293" r:id="rId45"/>
    <p:sldId id="296" r:id="rId46"/>
    <p:sldId id="295" r:id="rId47"/>
    <p:sldId id="297" r:id="rId48"/>
    <p:sldId id="298" r:id="rId49"/>
    <p:sldId id="299" r:id="rId50"/>
    <p:sldId id="300" r:id="rId51"/>
    <p:sldId id="301" r:id="rId52"/>
    <p:sldId id="302" r:id="rId53"/>
    <p:sldId id="303" r:id="rId54"/>
    <p:sldId id="304" r:id="rId55"/>
    <p:sldId id="317" r:id="rId56"/>
    <p:sldId id="318" r:id="rId57"/>
    <p:sldId id="305" r:id="rId58"/>
    <p:sldId id="308" r:id="rId59"/>
    <p:sldId id="309" r:id="rId60"/>
    <p:sldId id="307" r:id="rId61"/>
    <p:sldId id="306" r:id="rId62"/>
    <p:sldId id="310" r:id="rId63"/>
    <p:sldId id="31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94762" autoAdjust="0"/>
  </p:normalViewPr>
  <p:slideViewPr>
    <p:cSldViewPr snapToGrid="0" snapToObjects="1">
      <p:cViewPr varScale="1">
        <p:scale>
          <a:sx n="108" d="100"/>
          <a:sy n="108" d="100"/>
        </p:scale>
        <p:origin x="1500" y="102"/>
      </p:cViewPr>
      <p:guideLst>
        <p:guide orient="horz" pos="2160"/>
        <p:guide pos="2880"/>
      </p:guideLst>
    </p:cSldViewPr>
  </p:slideViewPr>
  <p:outlineViewPr>
    <p:cViewPr>
      <p:scale>
        <a:sx n="33" d="100"/>
        <a:sy n="33" d="100"/>
      </p:scale>
      <p:origin x="0" y="75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6423F-651F-EA4B-9162-993619033BCA}" type="datetimeFigureOut">
              <a:rPr lang="en-US" smtClean="0"/>
              <a:t>9/21/2021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E9984-23D3-8340-8BBB-977AE692C04F}" type="slidenum">
              <a:rPr lang="en-US" smtClean="0"/>
              <a:t>‹#›</a:t>
            </a:fld>
            <a:endParaRPr lang="en-US"/>
          </a:p>
        </p:txBody>
      </p:sp>
    </p:spTree>
    <p:extLst>
      <p:ext uri="{BB962C8B-B14F-4D97-AF65-F5344CB8AC3E}">
        <p14:creationId xmlns:p14="http://schemas.microsoft.com/office/powerpoint/2010/main" val="33148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a:t>
            </a:fld>
            <a:endParaRPr lang="en-US"/>
          </a:p>
        </p:txBody>
      </p:sp>
    </p:spTree>
    <p:extLst>
      <p:ext uri="{BB962C8B-B14F-4D97-AF65-F5344CB8AC3E}">
        <p14:creationId xmlns:p14="http://schemas.microsoft.com/office/powerpoint/2010/main" val="117086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15</a:t>
            </a:fld>
            <a:endParaRPr lang="en-US"/>
          </a:p>
        </p:txBody>
      </p:sp>
    </p:spTree>
    <p:extLst>
      <p:ext uri="{BB962C8B-B14F-4D97-AF65-F5344CB8AC3E}">
        <p14:creationId xmlns:p14="http://schemas.microsoft.com/office/powerpoint/2010/main" val="133779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16</a:t>
            </a:fld>
            <a:endParaRPr lang="en-US"/>
          </a:p>
        </p:txBody>
      </p:sp>
    </p:spTree>
    <p:extLst>
      <p:ext uri="{BB962C8B-B14F-4D97-AF65-F5344CB8AC3E}">
        <p14:creationId xmlns:p14="http://schemas.microsoft.com/office/powerpoint/2010/main" val="216792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17</a:t>
            </a:fld>
            <a:endParaRPr lang="en-US"/>
          </a:p>
        </p:txBody>
      </p:sp>
    </p:spTree>
    <p:extLst>
      <p:ext uri="{BB962C8B-B14F-4D97-AF65-F5344CB8AC3E}">
        <p14:creationId xmlns:p14="http://schemas.microsoft.com/office/powerpoint/2010/main" val="3304974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18</a:t>
            </a:fld>
            <a:endParaRPr lang="en-US"/>
          </a:p>
        </p:txBody>
      </p:sp>
    </p:spTree>
    <p:extLst>
      <p:ext uri="{BB962C8B-B14F-4D97-AF65-F5344CB8AC3E}">
        <p14:creationId xmlns:p14="http://schemas.microsoft.com/office/powerpoint/2010/main" val="409307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19</a:t>
            </a:fld>
            <a:endParaRPr lang="en-US"/>
          </a:p>
        </p:txBody>
      </p:sp>
    </p:spTree>
    <p:extLst>
      <p:ext uri="{BB962C8B-B14F-4D97-AF65-F5344CB8AC3E}">
        <p14:creationId xmlns:p14="http://schemas.microsoft.com/office/powerpoint/2010/main" val="1218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20</a:t>
            </a:fld>
            <a:endParaRPr lang="en-US"/>
          </a:p>
        </p:txBody>
      </p:sp>
    </p:spTree>
    <p:extLst>
      <p:ext uri="{BB962C8B-B14F-4D97-AF65-F5344CB8AC3E}">
        <p14:creationId xmlns:p14="http://schemas.microsoft.com/office/powerpoint/2010/main" val="62308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21</a:t>
            </a:fld>
            <a:endParaRPr lang="en-US"/>
          </a:p>
        </p:txBody>
      </p:sp>
    </p:spTree>
    <p:extLst>
      <p:ext uri="{BB962C8B-B14F-4D97-AF65-F5344CB8AC3E}">
        <p14:creationId xmlns:p14="http://schemas.microsoft.com/office/powerpoint/2010/main" val="2498266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22</a:t>
            </a:fld>
            <a:endParaRPr lang="en-US"/>
          </a:p>
        </p:txBody>
      </p:sp>
    </p:spTree>
    <p:extLst>
      <p:ext uri="{BB962C8B-B14F-4D97-AF65-F5344CB8AC3E}">
        <p14:creationId xmlns:p14="http://schemas.microsoft.com/office/powerpoint/2010/main" val="316417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23</a:t>
            </a:fld>
            <a:endParaRPr lang="en-US"/>
          </a:p>
        </p:txBody>
      </p:sp>
    </p:spTree>
    <p:extLst>
      <p:ext uri="{BB962C8B-B14F-4D97-AF65-F5344CB8AC3E}">
        <p14:creationId xmlns:p14="http://schemas.microsoft.com/office/powerpoint/2010/main" val="390734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24</a:t>
            </a:fld>
            <a:endParaRPr lang="en-US"/>
          </a:p>
        </p:txBody>
      </p:sp>
    </p:spTree>
    <p:extLst>
      <p:ext uri="{BB962C8B-B14F-4D97-AF65-F5344CB8AC3E}">
        <p14:creationId xmlns:p14="http://schemas.microsoft.com/office/powerpoint/2010/main" val="131228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a:t>
            </a:fld>
            <a:endParaRPr lang="en-US"/>
          </a:p>
        </p:txBody>
      </p:sp>
    </p:spTree>
    <p:extLst>
      <p:ext uri="{BB962C8B-B14F-4D97-AF65-F5344CB8AC3E}">
        <p14:creationId xmlns:p14="http://schemas.microsoft.com/office/powerpoint/2010/main" val="3018014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25</a:t>
            </a:fld>
            <a:endParaRPr lang="en-US"/>
          </a:p>
        </p:txBody>
      </p:sp>
    </p:spTree>
    <p:extLst>
      <p:ext uri="{BB962C8B-B14F-4D97-AF65-F5344CB8AC3E}">
        <p14:creationId xmlns:p14="http://schemas.microsoft.com/office/powerpoint/2010/main" val="1205863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26</a:t>
            </a:fld>
            <a:endParaRPr lang="en-US"/>
          </a:p>
        </p:txBody>
      </p:sp>
    </p:spTree>
    <p:extLst>
      <p:ext uri="{BB962C8B-B14F-4D97-AF65-F5344CB8AC3E}">
        <p14:creationId xmlns:p14="http://schemas.microsoft.com/office/powerpoint/2010/main" val="1820181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27</a:t>
            </a:fld>
            <a:endParaRPr lang="en-US"/>
          </a:p>
        </p:txBody>
      </p:sp>
    </p:spTree>
    <p:extLst>
      <p:ext uri="{BB962C8B-B14F-4D97-AF65-F5344CB8AC3E}">
        <p14:creationId xmlns:p14="http://schemas.microsoft.com/office/powerpoint/2010/main" val="1116862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Emcare</a:t>
            </a:r>
            <a:r>
              <a:rPr lang="en-US" dirty="0"/>
              <a:t> is multispecialty</a:t>
            </a:r>
          </a:p>
          <a:p>
            <a:r>
              <a:rPr lang="en-US" dirty="0"/>
              <a:t>TPG</a:t>
            </a:r>
            <a:r>
              <a:rPr lang="en-US" baseline="0" dirty="0"/>
              <a:t> capital just bought majority interest in </a:t>
            </a:r>
            <a:r>
              <a:rPr lang="en-US" baseline="0" dirty="0" err="1"/>
              <a:t>Northstar</a:t>
            </a:r>
            <a:r>
              <a:rPr lang="en-US" baseline="0" dirty="0"/>
              <a:t> (600 providers) but TPG funding will generate rapid expansion through other acquisition</a:t>
            </a:r>
          </a:p>
          <a:p>
            <a:r>
              <a:rPr lang="en-US" baseline="0" dirty="0"/>
              <a:t>Sheridan, click to link later for details of </a:t>
            </a:r>
            <a:r>
              <a:rPr lang="en-US" baseline="0" dirty="0" err="1"/>
              <a:t>amsurge</a:t>
            </a:r>
            <a:r>
              <a:rPr lang="en-US" baseline="0" dirty="0"/>
              <a:t> deal</a:t>
            </a:r>
            <a:endParaRPr lang="en-US" dirty="0"/>
          </a:p>
        </p:txBody>
      </p:sp>
      <p:sp>
        <p:nvSpPr>
          <p:cNvPr id="4" name="Slide Number Placeholder 3"/>
          <p:cNvSpPr>
            <a:spLocks noGrp="1"/>
          </p:cNvSpPr>
          <p:nvPr>
            <p:ph type="sldNum" sz="quarter" idx="10"/>
          </p:nvPr>
        </p:nvSpPr>
        <p:spPr/>
        <p:txBody>
          <a:bodyPr/>
          <a:lstStyle/>
          <a:p>
            <a:fld id="{46BE9984-23D3-8340-8BBB-977AE692C04F}" type="slidenum">
              <a:rPr lang="en-US" smtClean="0"/>
              <a:t>28</a:t>
            </a:fld>
            <a:endParaRPr lang="en-US"/>
          </a:p>
        </p:txBody>
      </p:sp>
    </p:spTree>
    <p:extLst>
      <p:ext uri="{BB962C8B-B14F-4D97-AF65-F5344CB8AC3E}">
        <p14:creationId xmlns:p14="http://schemas.microsoft.com/office/powerpoint/2010/main" val="2878007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29</a:t>
            </a:fld>
            <a:endParaRPr lang="en-US"/>
          </a:p>
        </p:txBody>
      </p:sp>
    </p:spTree>
    <p:extLst>
      <p:ext uri="{BB962C8B-B14F-4D97-AF65-F5344CB8AC3E}">
        <p14:creationId xmlns:p14="http://schemas.microsoft.com/office/powerpoint/2010/main" val="122158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30</a:t>
            </a:fld>
            <a:endParaRPr lang="en-US"/>
          </a:p>
        </p:txBody>
      </p:sp>
    </p:spTree>
    <p:extLst>
      <p:ext uri="{BB962C8B-B14F-4D97-AF65-F5344CB8AC3E}">
        <p14:creationId xmlns:p14="http://schemas.microsoft.com/office/powerpoint/2010/main" val="1651541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31</a:t>
            </a:fld>
            <a:endParaRPr lang="en-US"/>
          </a:p>
        </p:txBody>
      </p:sp>
    </p:spTree>
    <p:extLst>
      <p:ext uri="{BB962C8B-B14F-4D97-AF65-F5344CB8AC3E}">
        <p14:creationId xmlns:p14="http://schemas.microsoft.com/office/powerpoint/2010/main" val="2448617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32</a:t>
            </a:fld>
            <a:endParaRPr lang="en-US"/>
          </a:p>
        </p:txBody>
      </p:sp>
    </p:spTree>
    <p:extLst>
      <p:ext uri="{BB962C8B-B14F-4D97-AF65-F5344CB8AC3E}">
        <p14:creationId xmlns:p14="http://schemas.microsoft.com/office/powerpoint/2010/main" val="512609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33</a:t>
            </a:fld>
            <a:endParaRPr lang="en-US"/>
          </a:p>
        </p:txBody>
      </p:sp>
    </p:spTree>
    <p:extLst>
      <p:ext uri="{BB962C8B-B14F-4D97-AF65-F5344CB8AC3E}">
        <p14:creationId xmlns:p14="http://schemas.microsoft.com/office/powerpoint/2010/main" val="1861481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34</a:t>
            </a:fld>
            <a:endParaRPr lang="en-US"/>
          </a:p>
        </p:txBody>
      </p:sp>
    </p:spTree>
    <p:extLst>
      <p:ext uri="{BB962C8B-B14F-4D97-AF65-F5344CB8AC3E}">
        <p14:creationId xmlns:p14="http://schemas.microsoft.com/office/powerpoint/2010/main" val="415486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a:t>
            </a:fld>
            <a:endParaRPr lang="en-US"/>
          </a:p>
        </p:txBody>
      </p:sp>
    </p:spTree>
    <p:extLst>
      <p:ext uri="{BB962C8B-B14F-4D97-AF65-F5344CB8AC3E}">
        <p14:creationId xmlns:p14="http://schemas.microsoft.com/office/powerpoint/2010/main" val="2778366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Who pays corporate taxes?</a:t>
            </a:r>
          </a:p>
        </p:txBody>
      </p:sp>
      <p:sp>
        <p:nvSpPr>
          <p:cNvPr id="4" name="Slide Number Placeholder 3"/>
          <p:cNvSpPr>
            <a:spLocks noGrp="1"/>
          </p:cNvSpPr>
          <p:nvPr>
            <p:ph type="sldNum" sz="quarter" idx="10"/>
          </p:nvPr>
        </p:nvSpPr>
        <p:spPr/>
        <p:txBody>
          <a:bodyPr/>
          <a:lstStyle/>
          <a:p>
            <a:fld id="{46BE9984-23D3-8340-8BBB-977AE692C04F}" type="slidenum">
              <a:rPr lang="en-US" smtClean="0"/>
              <a:t>35</a:t>
            </a:fld>
            <a:endParaRPr lang="en-US"/>
          </a:p>
        </p:txBody>
      </p:sp>
    </p:spTree>
    <p:extLst>
      <p:ext uri="{BB962C8B-B14F-4D97-AF65-F5344CB8AC3E}">
        <p14:creationId xmlns:p14="http://schemas.microsoft.com/office/powerpoint/2010/main" val="341206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36</a:t>
            </a:fld>
            <a:endParaRPr lang="en-US"/>
          </a:p>
        </p:txBody>
      </p:sp>
    </p:spTree>
    <p:extLst>
      <p:ext uri="{BB962C8B-B14F-4D97-AF65-F5344CB8AC3E}">
        <p14:creationId xmlns:p14="http://schemas.microsoft.com/office/powerpoint/2010/main" val="509609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37</a:t>
            </a:fld>
            <a:endParaRPr lang="en-US"/>
          </a:p>
        </p:txBody>
      </p:sp>
    </p:spTree>
    <p:extLst>
      <p:ext uri="{BB962C8B-B14F-4D97-AF65-F5344CB8AC3E}">
        <p14:creationId xmlns:p14="http://schemas.microsoft.com/office/powerpoint/2010/main" val="2528723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38</a:t>
            </a:fld>
            <a:endParaRPr lang="en-US"/>
          </a:p>
        </p:txBody>
      </p:sp>
    </p:spTree>
    <p:extLst>
      <p:ext uri="{BB962C8B-B14F-4D97-AF65-F5344CB8AC3E}">
        <p14:creationId xmlns:p14="http://schemas.microsoft.com/office/powerpoint/2010/main" val="2011981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39</a:t>
            </a:fld>
            <a:endParaRPr lang="en-US"/>
          </a:p>
        </p:txBody>
      </p:sp>
    </p:spTree>
    <p:extLst>
      <p:ext uri="{BB962C8B-B14F-4D97-AF65-F5344CB8AC3E}">
        <p14:creationId xmlns:p14="http://schemas.microsoft.com/office/powerpoint/2010/main" val="2333391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40</a:t>
            </a:fld>
            <a:endParaRPr lang="en-US"/>
          </a:p>
        </p:txBody>
      </p:sp>
    </p:spTree>
    <p:extLst>
      <p:ext uri="{BB962C8B-B14F-4D97-AF65-F5344CB8AC3E}">
        <p14:creationId xmlns:p14="http://schemas.microsoft.com/office/powerpoint/2010/main" val="2736273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41</a:t>
            </a:fld>
            <a:endParaRPr lang="en-US"/>
          </a:p>
        </p:txBody>
      </p:sp>
    </p:spTree>
    <p:extLst>
      <p:ext uri="{BB962C8B-B14F-4D97-AF65-F5344CB8AC3E}">
        <p14:creationId xmlns:p14="http://schemas.microsoft.com/office/powerpoint/2010/main" val="4100680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42</a:t>
            </a:fld>
            <a:endParaRPr lang="en-US"/>
          </a:p>
        </p:txBody>
      </p:sp>
    </p:spTree>
    <p:extLst>
      <p:ext uri="{BB962C8B-B14F-4D97-AF65-F5344CB8AC3E}">
        <p14:creationId xmlns:p14="http://schemas.microsoft.com/office/powerpoint/2010/main" val="2034793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43</a:t>
            </a:fld>
            <a:endParaRPr lang="en-US"/>
          </a:p>
        </p:txBody>
      </p:sp>
    </p:spTree>
    <p:extLst>
      <p:ext uri="{BB962C8B-B14F-4D97-AF65-F5344CB8AC3E}">
        <p14:creationId xmlns:p14="http://schemas.microsoft.com/office/powerpoint/2010/main" val="1147210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44</a:t>
            </a:fld>
            <a:endParaRPr lang="en-US"/>
          </a:p>
        </p:txBody>
      </p:sp>
    </p:spTree>
    <p:extLst>
      <p:ext uri="{BB962C8B-B14F-4D97-AF65-F5344CB8AC3E}">
        <p14:creationId xmlns:p14="http://schemas.microsoft.com/office/powerpoint/2010/main" val="3232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a:t>
            </a:fld>
            <a:endParaRPr lang="en-US"/>
          </a:p>
        </p:txBody>
      </p:sp>
    </p:spTree>
    <p:extLst>
      <p:ext uri="{BB962C8B-B14F-4D97-AF65-F5344CB8AC3E}">
        <p14:creationId xmlns:p14="http://schemas.microsoft.com/office/powerpoint/2010/main" val="2926027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45</a:t>
            </a:fld>
            <a:endParaRPr lang="en-US"/>
          </a:p>
        </p:txBody>
      </p:sp>
    </p:spTree>
    <p:extLst>
      <p:ext uri="{BB962C8B-B14F-4D97-AF65-F5344CB8AC3E}">
        <p14:creationId xmlns:p14="http://schemas.microsoft.com/office/powerpoint/2010/main" val="2571731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46</a:t>
            </a:fld>
            <a:endParaRPr lang="en-US"/>
          </a:p>
        </p:txBody>
      </p:sp>
    </p:spTree>
    <p:extLst>
      <p:ext uri="{BB962C8B-B14F-4D97-AF65-F5344CB8AC3E}">
        <p14:creationId xmlns:p14="http://schemas.microsoft.com/office/powerpoint/2010/main" val="942878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47</a:t>
            </a:fld>
            <a:endParaRPr lang="en-US"/>
          </a:p>
        </p:txBody>
      </p:sp>
    </p:spTree>
    <p:extLst>
      <p:ext uri="{BB962C8B-B14F-4D97-AF65-F5344CB8AC3E}">
        <p14:creationId xmlns:p14="http://schemas.microsoft.com/office/powerpoint/2010/main" val="3215075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48</a:t>
            </a:fld>
            <a:endParaRPr lang="en-US"/>
          </a:p>
        </p:txBody>
      </p:sp>
    </p:spTree>
    <p:extLst>
      <p:ext uri="{BB962C8B-B14F-4D97-AF65-F5344CB8AC3E}">
        <p14:creationId xmlns:p14="http://schemas.microsoft.com/office/powerpoint/2010/main" val="4097674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49</a:t>
            </a:fld>
            <a:endParaRPr lang="en-US"/>
          </a:p>
        </p:txBody>
      </p:sp>
    </p:spTree>
    <p:extLst>
      <p:ext uri="{BB962C8B-B14F-4D97-AF65-F5344CB8AC3E}">
        <p14:creationId xmlns:p14="http://schemas.microsoft.com/office/powerpoint/2010/main" val="110840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50</a:t>
            </a:fld>
            <a:endParaRPr lang="en-US"/>
          </a:p>
        </p:txBody>
      </p:sp>
    </p:spTree>
    <p:extLst>
      <p:ext uri="{BB962C8B-B14F-4D97-AF65-F5344CB8AC3E}">
        <p14:creationId xmlns:p14="http://schemas.microsoft.com/office/powerpoint/2010/main" val="1495902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51</a:t>
            </a:fld>
            <a:endParaRPr lang="en-US"/>
          </a:p>
        </p:txBody>
      </p:sp>
    </p:spTree>
    <p:extLst>
      <p:ext uri="{BB962C8B-B14F-4D97-AF65-F5344CB8AC3E}">
        <p14:creationId xmlns:p14="http://schemas.microsoft.com/office/powerpoint/2010/main" val="2120099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52</a:t>
            </a:fld>
            <a:endParaRPr lang="en-US"/>
          </a:p>
        </p:txBody>
      </p:sp>
    </p:spTree>
    <p:extLst>
      <p:ext uri="{BB962C8B-B14F-4D97-AF65-F5344CB8AC3E}">
        <p14:creationId xmlns:p14="http://schemas.microsoft.com/office/powerpoint/2010/main" val="2591979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53</a:t>
            </a:fld>
            <a:endParaRPr lang="en-US"/>
          </a:p>
        </p:txBody>
      </p:sp>
    </p:spTree>
    <p:extLst>
      <p:ext uri="{BB962C8B-B14F-4D97-AF65-F5344CB8AC3E}">
        <p14:creationId xmlns:p14="http://schemas.microsoft.com/office/powerpoint/2010/main" val="13397180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54</a:t>
            </a:fld>
            <a:endParaRPr lang="en-US"/>
          </a:p>
        </p:txBody>
      </p:sp>
    </p:spTree>
    <p:extLst>
      <p:ext uri="{BB962C8B-B14F-4D97-AF65-F5344CB8AC3E}">
        <p14:creationId xmlns:p14="http://schemas.microsoft.com/office/powerpoint/2010/main" val="235460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10</a:t>
            </a:fld>
            <a:endParaRPr lang="en-US"/>
          </a:p>
        </p:txBody>
      </p:sp>
    </p:spTree>
    <p:extLst>
      <p:ext uri="{BB962C8B-B14F-4D97-AF65-F5344CB8AC3E}">
        <p14:creationId xmlns:p14="http://schemas.microsoft.com/office/powerpoint/2010/main" val="2692082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D0248-DA8C-A743-BA70-1FE4973F12DC}" type="slidenum">
              <a:rPr lang="en-US" smtClean="0"/>
              <a:t>56</a:t>
            </a:fld>
            <a:endParaRPr lang="en-US"/>
          </a:p>
        </p:txBody>
      </p:sp>
    </p:spTree>
    <p:extLst>
      <p:ext uri="{BB962C8B-B14F-4D97-AF65-F5344CB8AC3E}">
        <p14:creationId xmlns:p14="http://schemas.microsoft.com/office/powerpoint/2010/main" val="1662350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57</a:t>
            </a:fld>
            <a:endParaRPr lang="en-US"/>
          </a:p>
        </p:txBody>
      </p:sp>
    </p:spTree>
    <p:extLst>
      <p:ext uri="{BB962C8B-B14F-4D97-AF65-F5344CB8AC3E}">
        <p14:creationId xmlns:p14="http://schemas.microsoft.com/office/powerpoint/2010/main" val="3384888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58</a:t>
            </a:fld>
            <a:endParaRPr lang="en-US"/>
          </a:p>
        </p:txBody>
      </p:sp>
    </p:spTree>
    <p:extLst>
      <p:ext uri="{BB962C8B-B14F-4D97-AF65-F5344CB8AC3E}">
        <p14:creationId xmlns:p14="http://schemas.microsoft.com/office/powerpoint/2010/main" val="4163698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59</a:t>
            </a:fld>
            <a:endParaRPr lang="en-US"/>
          </a:p>
        </p:txBody>
      </p:sp>
    </p:spTree>
    <p:extLst>
      <p:ext uri="{BB962C8B-B14F-4D97-AF65-F5344CB8AC3E}">
        <p14:creationId xmlns:p14="http://schemas.microsoft.com/office/powerpoint/2010/main" val="2055789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60</a:t>
            </a:fld>
            <a:endParaRPr lang="en-US"/>
          </a:p>
        </p:txBody>
      </p:sp>
    </p:spTree>
    <p:extLst>
      <p:ext uri="{BB962C8B-B14F-4D97-AF65-F5344CB8AC3E}">
        <p14:creationId xmlns:p14="http://schemas.microsoft.com/office/powerpoint/2010/main" val="41647356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61</a:t>
            </a:fld>
            <a:endParaRPr lang="en-US"/>
          </a:p>
        </p:txBody>
      </p:sp>
    </p:spTree>
    <p:extLst>
      <p:ext uri="{BB962C8B-B14F-4D97-AF65-F5344CB8AC3E}">
        <p14:creationId xmlns:p14="http://schemas.microsoft.com/office/powerpoint/2010/main" val="3239928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62</a:t>
            </a:fld>
            <a:endParaRPr lang="en-US"/>
          </a:p>
        </p:txBody>
      </p:sp>
    </p:spTree>
    <p:extLst>
      <p:ext uri="{BB962C8B-B14F-4D97-AF65-F5344CB8AC3E}">
        <p14:creationId xmlns:p14="http://schemas.microsoft.com/office/powerpoint/2010/main" val="3160405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63</a:t>
            </a:fld>
            <a:endParaRPr lang="en-US"/>
          </a:p>
        </p:txBody>
      </p:sp>
    </p:spTree>
    <p:extLst>
      <p:ext uri="{BB962C8B-B14F-4D97-AF65-F5344CB8AC3E}">
        <p14:creationId xmlns:p14="http://schemas.microsoft.com/office/powerpoint/2010/main" val="339287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11</a:t>
            </a:fld>
            <a:endParaRPr lang="en-US"/>
          </a:p>
        </p:txBody>
      </p:sp>
    </p:spTree>
    <p:extLst>
      <p:ext uri="{BB962C8B-B14F-4D97-AF65-F5344CB8AC3E}">
        <p14:creationId xmlns:p14="http://schemas.microsoft.com/office/powerpoint/2010/main" val="26950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12</a:t>
            </a:fld>
            <a:endParaRPr lang="en-US"/>
          </a:p>
        </p:txBody>
      </p:sp>
    </p:spTree>
    <p:extLst>
      <p:ext uri="{BB962C8B-B14F-4D97-AF65-F5344CB8AC3E}">
        <p14:creationId xmlns:p14="http://schemas.microsoft.com/office/powerpoint/2010/main" val="299911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13</a:t>
            </a:fld>
            <a:endParaRPr lang="en-US"/>
          </a:p>
        </p:txBody>
      </p:sp>
    </p:spTree>
    <p:extLst>
      <p:ext uri="{BB962C8B-B14F-4D97-AF65-F5344CB8AC3E}">
        <p14:creationId xmlns:p14="http://schemas.microsoft.com/office/powerpoint/2010/main" val="9701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14</a:t>
            </a:fld>
            <a:endParaRPr lang="en-US"/>
          </a:p>
        </p:txBody>
      </p:sp>
    </p:spTree>
    <p:extLst>
      <p:ext uri="{BB962C8B-B14F-4D97-AF65-F5344CB8AC3E}">
        <p14:creationId xmlns:p14="http://schemas.microsoft.com/office/powerpoint/2010/main" val="414479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71005B-4B74-9542-A979-1EFDB430FB5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405791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1005B-4B74-9542-A979-1EFDB430FB5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D4FB-9362-434C-BB5E-8D3C3FC56E03}" type="slidenum">
              <a:rPr lang="en-US" smtClean="0"/>
              <a:t>‹#›</a:t>
            </a:fld>
            <a:endParaRPr lang="en-US"/>
          </a:p>
        </p:txBody>
      </p:sp>
    </p:spTree>
    <p:extLst>
      <p:ext uri="{BB962C8B-B14F-4D97-AF65-F5344CB8AC3E}">
        <p14:creationId xmlns:p14="http://schemas.microsoft.com/office/powerpoint/2010/main" val="79176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1005B-4B74-9542-A979-1EFDB430FB5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D4FB-9362-434C-BB5E-8D3C3FC56E03}" type="slidenum">
              <a:rPr lang="en-US" smtClean="0"/>
              <a:t>‹#›</a:t>
            </a:fld>
            <a:endParaRPr lang="en-US"/>
          </a:p>
        </p:txBody>
      </p:sp>
    </p:spTree>
    <p:extLst>
      <p:ext uri="{BB962C8B-B14F-4D97-AF65-F5344CB8AC3E}">
        <p14:creationId xmlns:p14="http://schemas.microsoft.com/office/powerpoint/2010/main" val="228187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1005B-4B74-9542-A979-1EFDB430FB5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C2D0B-47FE-B14D-B9CB-196C4CE621BF}" type="slidenum">
              <a:rPr lang="en-US" smtClean="0"/>
              <a:t>‹#›</a:t>
            </a:fld>
            <a:endParaRPr lang="en-US"/>
          </a:p>
        </p:txBody>
      </p:sp>
    </p:spTree>
    <p:extLst>
      <p:ext uri="{BB962C8B-B14F-4D97-AF65-F5344CB8AC3E}">
        <p14:creationId xmlns:p14="http://schemas.microsoft.com/office/powerpoint/2010/main" val="259470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71005B-4B74-9542-A979-1EFDB430FB5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29267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71005B-4B74-9542-A979-1EFDB430FB5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D4FB-9362-434C-BB5E-8D3C3FC56E03}" type="slidenum">
              <a:rPr lang="en-US" smtClean="0"/>
              <a:t>‹#›</a:t>
            </a:fld>
            <a:endParaRPr lang="en-US"/>
          </a:p>
        </p:txBody>
      </p:sp>
    </p:spTree>
    <p:extLst>
      <p:ext uri="{BB962C8B-B14F-4D97-AF65-F5344CB8AC3E}">
        <p14:creationId xmlns:p14="http://schemas.microsoft.com/office/powerpoint/2010/main" val="153003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71005B-4B74-9542-A979-1EFDB430FB5F}"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2D4FB-9362-434C-BB5E-8D3C3FC56E03}" type="slidenum">
              <a:rPr lang="en-US" smtClean="0"/>
              <a:t>‹#›</a:t>
            </a:fld>
            <a:endParaRPr lang="en-US"/>
          </a:p>
        </p:txBody>
      </p:sp>
    </p:spTree>
    <p:extLst>
      <p:ext uri="{BB962C8B-B14F-4D97-AF65-F5344CB8AC3E}">
        <p14:creationId xmlns:p14="http://schemas.microsoft.com/office/powerpoint/2010/main" val="75435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71005B-4B74-9542-A979-1EFDB430FB5F}"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2D4FB-9362-434C-BB5E-8D3C3FC56E03}" type="slidenum">
              <a:rPr lang="en-US" smtClean="0"/>
              <a:t>‹#›</a:t>
            </a:fld>
            <a:endParaRPr lang="en-US"/>
          </a:p>
        </p:txBody>
      </p:sp>
    </p:spTree>
    <p:extLst>
      <p:ext uri="{BB962C8B-B14F-4D97-AF65-F5344CB8AC3E}">
        <p14:creationId xmlns:p14="http://schemas.microsoft.com/office/powerpoint/2010/main" val="366651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1005B-4B74-9542-A979-1EFDB430FB5F}"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2D4FB-9362-434C-BB5E-8D3C3FC56E03}" type="slidenum">
              <a:rPr lang="en-US" smtClean="0"/>
              <a:t>‹#›</a:t>
            </a:fld>
            <a:endParaRPr lang="en-US"/>
          </a:p>
        </p:txBody>
      </p:sp>
    </p:spTree>
    <p:extLst>
      <p:ext uri="{BB962C8B-B14F-4D97-AF65-F5344CB8AC3E}">
        <p14:creationId xmlns:p14="http://schemas.microsoft.com/office/powerpoint/2010/main" val="172840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1005B-4B74-9542-A979-1EFDB430FB5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412617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1005B-4B74-9542-A979-1EFDB430FB5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D4FB-9362-434C-BB5E-8D3C3FC56E03}" type="slidenum">
              <a:rPr lang="en-US" smtClean="0"/>
              <a:t>‹#›</a:t>
            </a:fld>
            <a:endParaRPr lang="en-US"/>
          </a:p>
        </p:txBody>
      </p:sp>
    </p:spTree>
    <p:extLst>
      <p:ext uri="{BB962C8B-B14F-4D97-AF65-F5344CB8AC3E}">
        <p14:creationId xmlns:p14="http://schemas.microsoft.com/office/powerpoint/2010/main" val="26604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1005B-4B74-9542-A979-1EFDB430FB5F}" type="datetimeFigureOut">
              <a:rPr lang="en-US" smtClean="0"/>
              <a:t>9/21/2021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2D4FB-9362-434C-BB5E-8D3C3FC56E03}" type="slidenum">
              <a:rPr lang="en-US" smtClean="0"/>
              <a:t>‹#›</a:t>
            </a:fld>
            <a:endParaRPr lang="en-US"/>
          </a:p>
        </p:txBody>
      </p:sp>
    </p:spTree>
    <p:extLst>
      <p:ext uri="{BB962C8B-B14F-4D97-AF65-F5344CB8AC3E}">
        <p14:creationId xmlns:p14="http://schemas.microsoft.com/office/powerpoint/2010/main" val="673785268"/>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ecfr.gov/cgi-bin/text-idx?SID=d0190cd7dcc5f19e548c8519b65c2720&amp;node=42:5.0.1.1.1.4.4.2&amp;rgn=div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ormAutofit/>
          </a:bodyPr>
          <a:lstStyle/>
          <a:p>
            <a:r>
              <a:rPr lang="en-US" sz="4400" b="1" dirty="0">
                <a:solidFill>
                  <a:schemeClr val="accent5">
                    <a:lumMod val="50000"/>
                  </a:schemeClr>
                </a:solidFill>
                <a:latin typeface="+mn-lt"/>
              </a:rPr>
              <a:t>The Business of Anesthesia:</a:t>
            </a:r>
            <a:br>
              <a:rPr lang="en-US" sz="4400" b="1" dirty="0">
                <a:solidFill>
                  <a:schemeClr val="accent5">
                    <a:lumMod val="50000"/>
                  </a:schemeClr>
                </a:solidFill>
                <a:latin typeface="+mn-lt"/>
              </a:rPr>
            </a:br>
            <a:r>
              <a:rPr lang="en-US" sz="4000" b="1" dirty="0">
                <a:solidFill>
                  <a:schemeClr val="accent5">
                    <a:lumMod val="50000"/>
                  </a:schemeClr>
                </a:solidFill>
                <a:latin typeface="+mn-lt"/>
              </a:rPr>
              <a:t>Understanding the Micro and the Macro Economics</a:t>
            </a:r>
          </a:p>
        </p:txBody>
      </p:sp>
      <p:sp>
        <p:nvSpPr>
          <p:cNvPr id="3" name="Subtitle 2"/>
          <p:cNvSpPr>
            <a:spLocks noGrp="1"/>
          </p:cNvSpPr>
          <p:nvPr>
            <p:ph type="subTitle" idx="1"/>
          </p:nvPr>
        </p:nvSpPr>
        <p:spPr>
          <a:xfrm>
            <a:off x="1143000" y="3602038"/>
            <a:ext cx="6858000" cy="1655762"/>
          </a:xfrm>
        </p:spPr>
        <p:txBody>
          <a:bodyPr>
            <a:normAutofit/>
          </a:bodyPr>
          <a:lstStyle/>
          <a:p>
            <a:r>
              <a:rPr lang="en-US" b="1" dirty="0"/>
              <a:t>Tracy Paul Young CRNA, MSNA, MBA</a:t>
            </a:r>
          </a:p>
          <a:p>
            <a:endParaRPr lang="en-US" dirty="0"/>
          </a:p>
        </p:txBody>
      </p:sp>
    </p:spTree>
    <p:extLst>
      <p:ext uri="{BB962C8B-B14F-4D97-AF65-F5344CB8AC3E}">
        <p14:creationId xmlns:p14="http://schemas.microsoft.com/office/powerpoint/2010/main" val="22634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313745"/>
            <a:ext cx="8042276" cy="1336956"/>
          </a:xfrm>
        </p:spPr>
        <p:txBody>
          <a:bodyPr>
            <a:normAutofit/>
          </a:bodyPr>
          <a:lstStyle/>
          <a:p>
            <a:pPr algn="ctr"/>
            <a:r>
              <a:rPr lang="en-US" b="1" dirty="0">
                <a:solidFill>
                  <a:schemeClr val="accent5">
                    <a:lumMod val="50000"/>
                  </a:schemeClr>
                </a:solidFill>
              </a:rPr>
              <a:t>The Microeconomics of Anesthesia</a:t>
            </a:r>
            <a:br>
              <a:rPr lang="en-US" dirty="0"/>
            </a:br>
            <a:r>
              <a:rPr lang="en-US" sz="3200" b="1" dirty="0"/>
              <a:t>The individual Anesthesia provider</a:t>
            </a:r>
          </a:p>
        </p:txBody>
      </p:sp>
      <p:sp>
        <p:nvSpPr>
          <p:cNvPr id="2" name="Content Placeholder 1"/>
          <p:cNvSpPr>
            <a:spLocks noGrp="1"/>
          </p:cNvSpPr>
          <p:nvPr>
            <p:ph idx="1"/>
          </p:nvPr>
        </p:nvSpPr>
        <p:spPr>
          <a:xfrm>
            <a:off x="549275" y="1757159"/>
            <a:ext cx="8042276" cy="4343400"/>
          </a:xfrm>
        </p:spPr>
        <p:txBody>
          <a:bodyPr>
            <a:normAutofit lnSpcReduction="10000"/>
          </a:bodyPr>
          <a:lstStyle/>
          <a:p>
            <a:pPr marL="45720" indent="0" algn="ctr">
              <a:buNone/>
            </a:pPr>
            <a:r>
              <a:rPr lang="en-US" sz="2200" b="1" dirty="0"/>
              <a:t>All CRNAs work either as a W2 employee or a 1099 Independent Contractor.</a:t>
            </a:r>
          </a:p>
          <a:p>
            <a:pPr>
              <a:buFont typeface="Wingdings" charset="2"/>
              <a:buChar char="§"/>
            </a:pPr>
            <a:r>
              <a:rPr lang="en-US" dirty="0"/>
              <a:t>Independent Contractor or Employee of Local MDA or CRNA Group</a:t>
            </a:r>
          </a:p>
          <a:p>
            <a:pPr>
              <a:buFont typeface="Wingdings" charset="2"/>
              <a:buChar char="§"/>
            </a:pPr>
            <a:r>
              <a:rPr lang="en-US" dirty="0"/>
              <a:t>Independent Contractor or Employee of Large Regional or National Anesthesia Group</a:t>
            </a:r>
          </a:p>
          <a:p>
            <a:pPr>
              <a:buFont typeface="Wingdings" charset="2"/>
              <a:buChar char="§"/>
            </a:pPr>
            <a:r>
              <a:rPr lang="en-US" dirty="0"/>
              <a:t>Independent Contractor or Employee of Hospital or ASC</a:t>
            </a:r>
          </a:p>
          <a:p>
            <a:pPr>
              <a:buFont typeface="Wingdings" charset="2"/>
              <a:buChar char="§"/>
            </a:pPr>
            <a:r>
              <a:rPr lang="en-US" dirty="0"/>
              <a:t>Self Employed Independent Contractor to Multiple Sites with daily pay (typical Locums or PRN provider)</a:t>
            </a:r>
          </a:p>
          <a:p>
            <a:pPr>
              <a:buFont typeface="Wingdings" charset="2"/>
              <a:buChar char="§"/>
            </a:pPr>
            <a:r>
              <a:rPr lang="en-US" dirty="0"/>
              <a:t>Self Employed fee for service (very few of these left)</a:t>
            </a:r>
          </a:p>
          <a:p>
            <a:endParaRPr lang="en-US" dirty="0"/>
          </a:p>
          <a:p>
            <a:endParaRPr lang="en-US" dirty="0"/>
          </a:p>
          <a:p>
            <a:endParaRPr lang="en-US" dirty="0"/>
          </a:p>
          <a:p>
            <a:endParaRPr lang="en-US" dirty="0"/>
          </a:p>
          <a:p>
            <a:pPr marL="45720" indent="0">
              <a:buNone/>
            </a:pPr>
            <a:endParaRPr lang="en-US" dirty="0"/>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31330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382114"/>
            <a:ext cx="8042276" cy="1336956"/>
          </a:xfrm>
        </p:spPr>
        <p:txBody>
          <a:bodyPr>
            <a:normAutofit/>
          </a:bodyPr>
          <a:lstStyle/>
          <a:p>
            <a:pPr algn="ctr"/>
            <a:r>
              <a:rPr lang="en-US" b="1" dirty="0">
                <a:solidFill>
                  <a:srgbClr val="002060"/>
                </a:solidFill>
              </a:rPr>
              <a:t>The Microeconomics of Anesthesia</a:t>
            </a:r>
            <a:br>
              <a:rPr lang="en-US" dirty="0"/>
            </a:br>
            <a:r>
              <a:rPr lang="en-US" sz="3200" b="1" dirty="0"/>
              <a:t>The w2 employee</a:t>
            </a:r>
          </a:p>
        </p:txBody>
      </p:sp>
      <p:sp>
        <p:nvSpPr>
          <p:cNvPr id="2" name="Content Placeholder 1"/>
          <p:cNvSpPr>
            <a:spLocks noGrp="1"/>
          </p:cNvSpPr>
          <p:nvPr>
            <p:ph idx="1"/>
          </p:nvPr>
        </p:nvSpPr>
        <p:spPr>
          <a:xfrm>
            <a:off x="381001" y="1719072"/>
            <a:ext cx="8407893" cy="4197939"/>
          </a:xfrm>
        </p:spPr>
        <p:txBody>
          <a:bodyPr>
            <a:normAutofit/>
          </a:bodyPr>
          <a:lstStyle/>
          <a:p>
            <a:r>
              <a:rPr lang="en-US" dirty="0"/>
              <a:t>Most CRNAs are familiar with being a W</a:t>
            </a:r>
            <a:r>
              <a:rPr lang="en-US" sz="1800" dirty="0"/>
              <a:t>2</a:t>
            </a:r>
            <a:r>
              <a:rPr lang="en-US" dirty="0"/>
              <a:t> Employee because of years working as an RN Prior to Anesthesia School</a:t>
            </a:r>
          </a:p>
          <a:p>
            <a:r>
              <a:rPr lang="en-US" dirty="0"/>
              <a:t>The term W2 comes from the IRS form for reporting income and wages for employees</a:t>
            </a:r>
          </a:p>
          <a:p>
            <a:r>
              <a:rPr lang="en-US" dirty="0"/>
              <a:t>CRNA’s could be Employees of Hospitals or ASCs, MDA Groups, CRNA Groups, the State or Federal Government depending on the hospital</a:t>
            </a:r>
          </a:p>
        </p:txBody>
      </p:sp>
    </p:spTree>
    <p:extLst>
      <p:ext uri="{BB962C8B-B14F-4D97-AF65-F5344CB8AC3E}">
        <p14:creationId xmlns:p14="http://schemas.microsoft.com/office/powerpoint/2010/main" val="200532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407223"/>
            <a:ext cx="8042276" cy="1336956"/>
          </a:xfrm>
        </p:spPr>
        <p:txBody>
          <a:bodyPr>
            <a:normAutofit/>
          </a:bodyPr>
          <a:lstStyle/>
          <a:p>
            <a:pPr algn="ctr"/>
            <a:r>
              <a:rPr lang="en-US" b="1" dirty="0">
                <a:solidFill>
                  <a:schemeClr val="accent5">
                    <a:lumMod val="50000"/>
                  </a:schemeClr>
                </a:solidFill>
              </a:rPr>
              <a:t>The Microeconomics of Anesthesia</a:t>
            </a:r>
            <a:br>
              <a:rPr lang="en-US" dirty="0"/>
            </a:br>
            <a:r>
              <a:rPr lang="en-US" sz="3200" b="1" dirty="0"/>
              <a:t>The 1099 Independent Contractor</a:t>
            </a:r>
          </a:p>
        </p:txBody>
      </p:sp>
      <p:sp>
        <p:nvSpPr>
          <p:cNvPr id="2" name="Content Placeholder 1"/>
          <p:cNvSpPr>
            <a:spLocks noGrp="1"/>
          </p:cNvSpPr>
          <p:nvPr>
            <p:ph idx="1"/>
          </p:nvPr>
        </p:nvSpPr>
        <p:spPr>
          <a:xfrm>
            <a:off x="549275" y="1744179"/>
            <a:ext cx="8042276" cy="4343400"/>
          </a:xfrm>
        </p:spPr>
        <p:txBody>
          <a:bodyPr>
            <a:normAutofit/>
          </a:bodyPr>
          <a:lstStyle/>
          <a:p>
            <a:pPr marL="45720" indent="0">
              <a:buNone/>
            </a:pPr>
            <a:r>
              <a:rPr lang="en-US" dirty="0"/>
              <a:t>Common term for Independent contractor is 1099 because the IRS form used to report income for independent contractors is Form 1099</a:t>
            </a:r>
          </a:p>
          <a:p>
            <a:pPr marL="274320" lvl="1">
              <a:buClr>
                <a:schemeClr val="accent1"/>
              </a:buClr>
              <a:buFont typeface="Wingdings 2" pitchFamily="18" charset="2"/>
              <a:buChar char=""/>
            </a:pPr>
            <a:r>
              <a:rPr lang="en-US" sz="2000" dirty="0"/>
              <a:t>Independent Contractors are considered Self Employed by the IRS</a:t>
            </a:r>
          </a:p>
          <a:p>
            <a:pPr marL="274320" lvl="1">
              <a:buClr>
                <a:schemeClr val="accent1"/>
              </a:buClr>
              <a:buFont typeface="Wingdings 2" pitchFamily="18" charset="2"/>
              <a:buChar char=""/>
            </a:pPr>
            <a:r>
              <a:rPr lang="en-US" sz="2000" dirty="0"/>
              <a:t>In order to be an independent contractor an Employee/Employer relationship cannot exist</a:t>
            </a:r>
          </a:p>
          <a:p>
            <a:pPr marL="274320" lvl="1">
              <a:buClr>
                <a:schemeClr val="accent1"/>
              </a:buClr>
              <a:buFont typeface="Wingdings 2" pitchFamily="18" charset="2"/>
              <a:buChar char=""/>
            </a:pPr>
            <a:r>
              <a:rPr lang="en-US" sz="2000" dirty="0"/>
              <a:t>IRS uses the 20 Factor Test to help determine if you are an Independent Contractor or Employee (note: the 20 factor test is not an all or none test, most CRNAs fall somewhere in the middle based on the amount of control exerted by employer)</a:t>
            </a:r>
          </a:p>
          <a:p>
            <a:pPr marL="274320" lvl="1">
              <a:buClr>
                <a:schemeClr val="accent1"/>
              </a:buClr>
              <a:buFont typeface="Wingdings 2" pitchFamily="18" charset="2"/>
              <a:buChar char=""/>
            </a:pPr>
            <a:r>
              <a:rPr lang="en-US" sz="2000" dirty="0"/>
              <a:t>Many independent CRNAs form a small business for tax and liability reasons (LLC, S Corp, APMC, etc.)</a:t>
            </a:r>
          </a:p>
          <a:p>
            <a:pPr marL="45720" lvl="1" indent="0">
              <a:buClr>
                <a:schemeClr val="accent1"/>
              </a:buClr>
              <a:buNone/>
            </a:pPr>
            <a:endParaRPr lang="en-US" sz="2000" dirty="0"/>
          </a:p>
          <a:p>
            <a:pPr marL="274320" lvl="1">
              <a:buClr>
                <a:schemeClr val="accent1"/>
              </a:buClr>
              <a:buFont typeface="Wingdings 2" pitchFamily="18" charset="2"/>
              <a:buChar char=""/>
            </a:pPr>
            <a:endParaRPr lang="en-US" sz="2000" dirty="0"/>
          </a:p>
          <a:p>
            <a:pPr marL="274320" lvl="1">
              <a:buClr>
                <a:schemeClr val="accent1"/>
              </a:buClr>
              <a:buFont typeface="Wingdings 2" pitchFamily="18" charset="2"/>
              <a:buChar char=""/>
            </a:pPr>
            <a:endParaRPr lang="en-US" sz="2000" dirty="0"/>
          </a:p>
          <a:p>
            <a:pPr marL="45720" indent="0">
              <a:buNone/>
            </a:pPr>
            <a:endParaRPr lang="en-US" dirty="0"/>
          </a:p>
          <a:p>
            <a:endParaRPr lang="en-US" dirty="0"/>
          </a:p>
        </p:txBody>
      </p:sp>
    </p:spTree>
    <p:extLst>
      <p:ext uri="{BB962C8B-B14F-4D97-AF65-F5344CB8AC3E}">
        <p14:creationId xmlns:p14="http://schemas.microsoft.com/office/powerpoint/2010/main" val="119654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Microeconomics of Anesthesia</a:t>
            </a:r>
            <a:br>
              <a:rPr lang="en-US" dirty="0"/>
            </a:br>
            <a:r>
              <a:rPr lang="en-US" sz="3200" b="1" dirty="0"/>
              <a:t>Pros and Cons of w2</a:t>
            </a:r>
          </a:p>
        </p:txBody>
      </p:sp>
      <p:sp>
        <p:nvSpPr>
          <p:cNvPr id="2" name="Content Placeholder 1"/>
          <p:cNvSpPr>
            <a:spLocks noGrp="1"/>
          </p:cNvSpPr>
          <p:nvPr>
            <p:ph sz="half" idx="1"/>
          </p:nvPr>
        </p:nvSpPr>
        <p:spPr/>
        <p:txBody>
          <a:bodyPr>
            <a:normAutofit/>
          </a:bodyPr>
          <a:lstStyle/>
          <a:p>
            <a:pPr marL="45720" indent="0" algn="ctr">
              <a:buNone/>
            </a:pPr>
            <a:r>
              <a:rPr lang="en-US" sz="2400" b="1" dirty="0"/>
              <a:t>PROS</a:t>
            </a:r>
          </a:p>
          <a:p>
            <a:pPr>
              <a:buFont typeface="Arial"/>
              <a:buChar char="•"/>
            </a:pPr>
            <a:r>
              <a:rPr lang="en-US" sz="2000" dirty="0"/>
              <a:t>Familiarity, taxes are withheld and are simpler to file at end of year</a:t>
            </a:r>
          </a:p>
          <a:p>
            <a:pPr>
              <a:buFont typeface="Arial"/>
              <a:buChar char="•"/>
            </a:pPr>
            <a:r>
              <a:rPr lang="en-US" sz="2000" dirty="0"/>
              <a:t>Employer pays half of Medicare and SS tax</a:t>
            </a:r>
          </a:p>
          <a:p>
            <a:pPr>
              <a:buFont typeface="Arial"/>
              <a:buChar char="•"/>
            </a:pPr>
            <a:r>
              <a:rPr lang="en-US" sz="2000" dirty="0"/>
              <a:t>Benefits are often provided: Health, retirement, mal practice, life and disability</a:t>
            </a:r>
          </a:p>
          <a:p>
            <a:pPr>
              <a:buFont typeface="Arial"/>
              <a:buChar char="•"/>
            </a:pPr>
            <a:r>
              <a:rPr lang="en-US" sz="2000" dirty="0"/>
              <a:t>State Employment law protections</a:t>
            </a:r>
          </a:p>
          <a:p>
            <a:pPr marL="45720" indent="0">
              <a:buNone/>
            </a:pPr>
            <a:endParaRPr lang="en-US" sz="2000" dirty="0"/>
          </a:p>
        </p:txBody>
      </p:sp>
      <p:sp>
        <p:nvSpPr>
          <p:cNvPr id="3" name="Content Placeholder 2"/>
          <p:cNvSpPr>
            <a:spLocks noGrp="1"/>
          </p:cNvSpPr>
          <p:nvPr>
            <p:ph sz="half" idx="2"/>
          </p:nvPr>
        </p:nvSpPr>
        <p:spPr/>
        <p:txBody>
          <a:bodyPr>
            <a:normAutofit/>
          </a:bodyPr>
          <a:lstStyle/>
          <a:p>
            <a:pPr marL="45720" indent="0" algn="ctr">
              <a:buNone/>
            </a:pPr>
            <a:r>
              <a:rPr lang="en-US" sz="2400" b="1" dirty="0"/>
              <a:t>CONS</a:t>
            </a:r>
          </a:p>
          <a:p>
            <a:pPr>
              <a:buFont typeface="Arial"/>
              <a:buChar char="•"/>
            </a:pPr>
            <a:r>
              <a:rPr lang="en-US" sz="2000" dirty="0"/>
              <a:t>Much harder to deduct “business” expenses</a:t>
            </a:r>
          </a:p>
          <a:p>
            <a:pPr>
              <a:buFont typeface="Arial"/>
              <a:buChar char="•"/>
            </a:pPr>
            <a:r>
              <a:rPr lang="en-US" sz="2000" dirty="0"/>
              <a:t>Harder to change jobs since benefits are tied to specific job and not to you as a provider</a:t>
            </a:r>
          </a:p>
          <a:p>
            <a:pPr>
              <a:buFont typeface="Arial"/>
              <a:buChar char="•"/>
            </a:pPr>
            <a:r>
              <a:rPr lang="en-US" sz="2000" dirty="0"/>
              <a:t>Often slightly lower pay</a:t>
            </a:r>
          </a:p>
          <a:p>
            <a:pPr>
              <a:buFont typeface="Arial"/>
              <a:buChar char="•"/>
            </a:pPr>
            <a:r>
              <a:rPr lang="en-US" sz="2000" dirty="0"/>
              <a:t>Potentially less autonomy as employee/employer implies more direction/control</a:t>
            </a:r>
          </a:p>
          <a:p>
            <a:pPr marL="45720" indent="0">
              <a:buNone/>
            </a:pPr>
            <a:endParaRPr lang="en-US" sz="2000" dirty="0"/>
          </a:p>
          <a:p>
            <a:pPr>
              <a:buFont typeface="Arial"/>
              <a:buChar char="•"/>
            </a:pPr>
            <a:endParaRPr lang="en-US" dirty="0"/>
          </a:p>
        </p:txBody>
      </p:sp>
      <p:cxnSp>
        <p:nvCxnSpPr>
          <p:cNvPr id="6" name="Straight Connector 5"/>
          <p:cNvCxnSpPr/>
          <p:nvPr/>
        </p:nvCxnSpPr>
        <p:spPr>
          <a:xfrm>
            <a:off x="4495800" y="1719074"/>
            <a:ext cx="0" cy="426807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49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Microeconomics of Anesthesia</a:t>
            </a:r>
            <a:br>
              <a:rPr lang="en-US" dirty="0"/>
            </a:br>
            <a:r>
              <a:rPr lang="en-US" sz="3200" b="1" dirty="0"/>
              <a:t>Pros and Cons of 1099</a:t>
            </a:r>
          </a:p>
        </p:txBody>
      </p:sp>
      <p:sp>
        <p:nvSpPr>
          <p:cNvPr id="2" name="Content Placeholder 1"/>
          <p:cNvSpPr>
            <a:spLocks noGrp="1"/>
          </p:cNvSpPr>
          <p:nvPr>
            <p:ph sz="half" idx="1"/>
          </p:nvPr>
        </p:nvSpPr>
        <p:spPr>
          <a:xfrm>
            <a:off x="457200" y="1638425"/>
            <a:ext cx="4038600" cy="5011563"/>
          </a:xfrm>
        </p:spPr>
        <p:txBody>
          <a:bodyPr>
            <a:normAutofit fontScale="77500" lnSpcReduction="20000"/>
          </a:bodyPr>
          <a:lstStyle/>
          <a:p>
            <a:pPr marL="45720" indent="0" algn="ctr">
              <a:buNone/>
            </a:pPr>
            <a:r>
              <a:rPr lang="en-US" b="1" dirty="0"/>
              <a:t>PROS</a:t>
            </a:r>
          </a:p>
          <a:p>
            <a:pPr>
              <a:buFont typeface="Arial"/>
              <a:buChar char="•"/>
            </a:pPr>
            <a:r>
              <a:rPr lang="en-US" sz="2900" dirty="0"/>
              <a:t>Often paid at a higher rate</a:t>
            </a:r>
          </a:p>
          <a:p>
            <a:pPr>
              <a:buFont typeface="Arial"/>
              <a:buChar char="•"/>
            </a:pPr>
            <a:r>
              <a:rPr lang="en-US" sz="2900" dirty="0"/>
              <a:t>Often more autonomous environment</a:t>
            </a:r>
          </a:p>
          <a:p>
            <a:pPr>
              <a:buFont typeface="Arial"/>
              <a:buChar char="•"/>
            </a:pPr>
            <a:r>
              <a:rPr lang="en-US" sz="2900" dirty="0"/>
              <a:t>Able to make more aggressive tax deductions, deduct business expenses</a:t>
            </a:r>
          </a:p>
          <a:p>
            <a:pPr>
              <a:buFont typeface="Arial"/>
              <a:buChar char="•"/>
            </a:pPr>
            <a:r>
              <a:rPr lang="en-US" sz="2900" dirty="0"/>
              <a:t>Able to save more for retirement </a:t>
            </a:r>
          </a:p>
          <a:p>
            <a:pPr>
              <a:buFont typeface="Arial"/>
              <a:buChar char="•"/>
            </a:pPr>
            <a:r>
              <a:rPr lang="en-US" sz="2900" dirty="0"/>
              <a:t>Typically have your own Malpractice policy so picking up extra locums is easier</a:t>
            </a:r>
          </a:p>
          <a:p>
            <a:pPr>
              <a:buFont typeface="Arial"/>
              <a:buChar char="•"/>
            </a:pPr>
            <a:r>
              <a:rPr lang="en-US" sz="2900" dirty="0"/>
              <a:t>Could be more marketable/mobile as a 1099 since benefits are tied to you and not the job</a:t>
            </a:r>
          </a:p>
          <a:p>
            <a:pPr marL="45720" indent="0">
              <a:buNone/>
            </a:pPr>
            <a:endParaRPr lang="en-US" sz="2000" dirty="0"/>
          </a:p>
          <a:p>
            <a:pPr>
              <a:buFont typeface="Arial"/>
              <a:buChar char="•"/>
            </a:pPr>
            <a:endParaRPr lang="en-US" sz="2000" dirty="0"/>
          </a:p>
          <a:p>
            <a:pPr>
              <a:buFont typeface="Arial"/>
              <a:buChar char="•"/>
            </a:pPr>
            <a:endParaRPr lang="en-US" sz="2000" dirty="0"/>
          </a:p>
          <a:p>
            <a:pPr>
              <a:buFont typeface="Arial"/>
              <a:buChar char="•"/>
            </a:pPr>
            <a:endParaRPr lang="en-US" dirty="0"/>
          </a:p>
        </p:txBody>
      </p:sp>
      <p:sp>
        <p:nvSpPr>
          <p:cNvPr id="3" name="Content Placeholder 2"/>
          <p:cNvSpPr>
            <a:spLocks noGrp="1"/>
          </p:cNvSpPr>
          <p:nvPr>
            <p:ph sz="half" idx="2"/>
          </p:nvPr>
        </p:nvSpPr>
        <p:spPr>
          <a:xfrm>
            <a:off x="4648200" y="1613811"/>
            <a:ext cx="4038600" cy="4980836"/>
          </a:xfrm>
        </p:spPr>
        <p:txBody>
          <a:bodyPr>
            <a:normAutofit fontScale="77500" lnSpcReduction="20000"/>
          </a:bodyPr>
          <a:lstStyle/>
          <a:p>
            <a:pPr marL="45720" indent="0" algn="ctr">
              <a:buNone/>
            </a:pPr>
            <a:r>
              <a:rPr lang="en-US" b="1" dirty="0"/>
              <a:t>CONS</a:t>
            </a:r>
          </a:p>
          <a:p>
            <a:pPr>
              <a:buFont typeface="Arial"/>
              <a:buChar char="•"/>
            </a:pPr>
            <a:r>
              <a:rPr lang="en-US" sz="2900" dirty="0"/>
              <a:t>Taxes are not withheld and subject to Self Employment Tax: all of Medicare/SS taxes</a:t>
            </a:r>
          </a:p>
          <a:p>
            <a:pPr>
              <a:buFont typeface="Arial"/>
              <a:buChar char="•"/>
            </a:pPr>
            <a:r>
              <a:rPr lang="en-US" sz="2900" dirty="0"/>
              <a:t>More complicated tax filing and quarterly payments</a:t>
            </a:r>
          </a:p>
          <a:p>
            <a:pPr>
              <a:buFont typeface="Arial"/>
              <a:buChar char="•"/>
            </a:pPr>
            <a:r>
              <a:rPr lang="en-US" sz="2900" dirty="0"/>
              <a:t>No Benefits, often cost more since not in a group plan</a:t>
            </a:r>
          </a:p>
          <a:p>
            <a:pPr>
              <a:buFont typeface="Arial"/>
              <a:buChar char="•"/>
            </a:pPr>
            <a:r>
              <a:rPr lang="en-US" sz="2900" dirty="0"/>
              <a:t>No matching retirement funds</a:t>
            </a:r>
          </a:p>
          <a:p>
            <a:pPr>
              <a:buFont typeface="Arial"/>
              <a:buChar char="•"/>
            </a:pPr>
            <a:r>
              <a:rPr lang="en-US" sz="2900" dirty="0"/>
              <a:t>Less legal protections if terminated i.e. no cause needed and state employment law often does not apply </a:t>
            </a:r>
          </a:p>
        </p:txBody>
      </p:sp>
      <p:cxnSp>
        <p:nvCxnSpPr>
          <p:cNvPr id="6" name="Straight Connector 5"/>
          <p:cNvCxnSpPr/>
          <p:nvPr/>
        </p:nvCxnSpPr>
        <p:spPr>
          <a:xfrm>
            <a:off x="4495800" y="1826383"/>
            <a:ext cx="0" cy="446314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413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Microeconomics of anesthesia</a:t>
            </a:r>
            <a:br>
              <a:rPr lang="en-US" b="1" dirty="0">
                <a:solidFill>
                  <a:schemeClr val="accent5">
                    <a:lumMod val="50000"/>
                  </a:schemeClr>
                </a:solidFill>
              </a:rPr>
            </a:br>
            <a:r>
              <a:rPr lang="en-US" sz="3200" b="1" dirty="0"/>
              <a:t>The Anesthesia Provider</a:t>
            </a:r>
          </a:p>
        </p:txBody>
      </p:sp>
      <p:sp>
        <p:nvSpPr>
          <p:cNvPr id="2" name="Content Placeholder 1"/>
          <p:cNvSpPr>
            <a:spLocks noGrp="1"/>
          </p:cNvSpPr>
          <p:nvPr>
            <p:ph idx="1"/>
          </p:nvPr>
        </p:nvSpPr>
        <p:spPr/>
        <p:txBody>
          <a:bodyPr/>
          <a:lstStyle/>
          <a:p>
            <a:pPr>
              <a:buFont typeface="Arial"/>
              <a:buChar char="•"/>
            </a:pPr>
            <a:r>
              <a:rPr lang="en-US" dirty="0"/>
              <a:t>A few quick slides that may help some of you in your anesthesia career</a:t>
            </a:r>
          </a:p>
          <a:p>
            <a:pPr>
              <a:buFont typeface="Arial"/>
              <a:buChar char="•"/>
            </a:pPr>
            <a:endParaRPr lang="en-US" dirty="0"/>
          </a:p>
          <a:p>
            <a:pPr lvl="1">
              <a:buFont typeface="Arial"/>
              <a:buChar char="•"/>
            </a:pPr>
            <a:r>
              <a:rPr lang="en-US" dirty="0"/>
              <a:t>Guide to a well written CV</a:t>
            </a:r>
          </a:p>
          <a:p>
            <a:pPr lvl="1">
              <a:buFont typeface="Arial"/>
              <a:buChar char="•"/>
            </a:pPr>
            <a:endParaRPr lang="en-US" dirty="0"/>
          </a:p>
          <a:p>
            <a:pPr lvl="1">
              <a:buFont typeface="Arial"/>
              <a:buChar char="•"/>
            </a:pPr>
            <a:r>
              <a:rPr lang="en-US" dirty="0"/>
              <a:t>When and how best to negotiate</a:t>
            </a:r>
          </a:p>
          <a:p>
            <a:pPr lvl="1">
              <a:buFont typeface="Arial"/>
              <a:buChar char="•"/>
            </a:pPr>
            <a:endParaRPr lang="en-US" dirty="0"/>
          </a:p>
          <a:p>
            <a:pPr lvl="1">
              <a:buFont typeface="Arial"/>
              <a:buChar char="•"/>
            </a:pPr>
            <a:r>
              <a:rPr lang="en-US" dirty="0"/>
              <a:t>Keys to long term success in anesthesia</a:t>
            </a:r>
          </a:p>
        </p:txBody>
      </p:sp>
    </p:spTree>
    <p:extLst>
      <p:ext uri="{BB962C8B-B14F-4D97-AF65-F5344CB8AC3E}">
        <p14:creationId xmlns:p14="http://schemas.microsoft.com/office/powerpoint/2010/main" val="58310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Microeconomics of Anesthesia</a:t>
            </a:r>
            <a:br>
              <a:rPr lang="en-US" dirty="0"/>
            </a:br>
            <a:r>
              <a:rPr lang="en-US" sz="2800" b="1" dirty="0"/>
              <a:t>Guide to a Well Written CV</a:t>
            </a:r>
          </a:p>
        </p:txBody>
      </p:sp>
      <p:sp>
        <p:nvSpPr>
          <p:cNvPr id="2" name="Content Placeholder 1"/>
          <p:cNvSpPr>
            <a:spLocks noGrp="1"/>
          </p:cNvSpPr>
          <p:nvPr>
            <p:ph idx="1"/>
          </p:nvPr>
        </p:nvSpPr>
        <p:spPr/>
        <p:txBody>
          <a:bodyPr>
            <a:normAutofit/>
          </a:bodyPr>
          <a:lstStyle/>
          <a:p>
            <a:r>
              <a:rPr lang="en-US" sz="2400" dirty="0"/>
              <a:t>Be concise, be concise, be concise</a:t>
            </a:r>
          </a:p>
          <a:p>
            <a:r>
              <a:rPr lang="en-US" sz="2400" dirty="0"/>
              <a:t>Needs to look professional</a:t>
            </a:r>
          </a:p>
          <a:p>
            <a:r>
              <a:rPr lang="en-US" sz="2400" dirty="0"/>
              <a:t>State your name and contact information clearly</a:t>
            </a:r>
          </a:p>
          <a:p>
            <a:r>
              <a:rPr lang="en-US" sz="2400" dirty="0"/>
              <a:t>Education background with dates and degrees</a:t>
            </a:r>
          </a:p>
          <a:p>
            <a:r>
              <a:rPr lang="en-US" sz="2400" dirty="0"/>
              <a:t>Work history with dates and basic duties</a:t>
            </a:r>
          </a:p>
          <a:p>
            <a:r>
              <a:rPr lang="en-US" sz="2400" dirty="0"/>
              <a:t>Any special skills or details that you think would be pertinent</a:t>
            </a:r>
          </a:p>
          <a:p>
            <a:r>
              <a:rPr lang="en-US" sz="2400" dirty="0"/>
              <a:t>Be concise!</a:t>
            </a:r>
          </a:p>
          <a:p>
            <a:pPr marL="45720" indent="0">
              <a:buNone/>
            </a:pPr>
            <a:r>
              <a:rPr lang="en-US" sz="2000" dirty="0"/>
              <a:t>* A quick note about social media*</a:t>
            </a:r>
          </a:p>
          <a:p>
            <a:pPr marL="45720" indent="0">
              <a:buNone/>
            </a:pPr>
            <a:endParaRPr lang="en-US" sz="2400" dirty="0"/>
          </a:p>
        </p:txBody>
      </p:sp>
    </p:spTree>
    <p:extLst>
      <p:ext uri="{BB962C8B-B14F-4D97-AF65-F5344CB8AC3E}">
        <p14:creationId xmlns:p14="http://schemas.microsoft.com/office/powerpoint/2010/main" val="320717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Microeconomics of Anesthesia</a:t>
            </a:r>
            <a:br>
              <a:rPr lang="en-US" dirty="0"/>
            </a:br>
            <a:r>
              <a:rPr lang="en-US" sz="2800" b="1" dirty="0"/>
              <a:t>Negotiation and Leverage</a:t>
            </a:r>
          </a:p>
        </p:txBody>
      </p:sp>
      <p:pic>
        <p:nvPicPr>
          <p:cNvPr id="4" name="Content Placeholder 3" descr="seesaw.jp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472576" y="1957344"/>
            <a:ext cx="4198848" cy="4275656"/>
          </a:xfrm>
        </p:spPr>
      </p:pic>
    </p:spTree>
    <p:extLst>
      <p:ext uri="{BB962C8B-B14F-4D97-AF65-F5344CB8AC3E}">
        <p14:creationId xmlns:p14="http://schemas.microsoft.com/office/powerpoint/2010/main" val="289315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Microeconomics of Anesthesia</a:t>
            </a:r>
            <a:br>
              <a:rPr lang="en-US" b="1" dirty="0">
                <a:solidFill>
                  <a:schemeClr val="accent5">
                    <a:lumMod val="50000"/>
                  </a:schemeClr>
                </a:solidFill>
              </a:rPr>
            </a:br>
            <a:r>
              <a:rPr lang="en-US" sz="3200" b="1" dirty="0"/>
              <a:t>The Art of Negotiating</a:t>
            </a:r>
          </a:p>
        </p:txBody>
      </p:sp>
      <p:sp>
        <p:nvSpPr>
          <p:cNvPr id="2" name="Content Placeholder 1"/>
          <p:cNvSpPr>
            <a:spLocks noGrp="1"/>
          </p:cNvSpPr>
          <p:nvPr>
            <p:ph idx="1"/>
          </p:nvPr>
        </p:nvSpPr>
        <p:spPr/>
        <p:txBody>
          <a:bodyPr>
            <a:normAutofit fontScale="85000" lnSpcReduction="10000"/>
          </a:bodyPr>
          <a:lstStyle/>
          <a:p>
            <a:r>
              <a:rPr lang="en-US" dirty="0"/>
              <a:t>Be professional and courteous</a:t>
            </a:r>
          </a:p>
          <a:p>
            <a:pPr lvl="1"/>
            <a:r>
              <a:rPr lang="en-US" dirty="0"/>
              <a:t>It could cost you the job if not</a:t>
            </a:r>
          </a:p>
          <a:p>
            <a:pPr lvl="1"/>
            <a:r>
              <a:rPr lang="en-US" dirty="0"/>
              <a:t>You will have to work with your boss after these negotiations</a:t>
            </a:r>
          </a:p>
          <a:p>
            <a:r>
              <a:rPr lang="en-US" dirty="0"/>
              <a:t>Be patient</a:t>
            </a:r>
          </a:p>
          <a:p>
            <a:pPr lvl="1"/>
            <a:r>
              <a:rPr lang="en-US" dirty="0"/>
              <a:t>Some decisions may have to go through multiple channels for approval</a:t>
            </a:r>
          </a:p>
          <a:p>
            <a:pPr lvl="1"/>
            <a:r>
              <a:rPr lang="en-US" dirty="0"/>
              <a:t>While it’s a huge deal for you, your boss may be dealing with many other huge deals and it may take some time to get an answer</a:t>
            </a:r>
          </a:p>
          <a:p>
            <a:r>
              <a:rPr lang="en-US" dirty="0"/>
              <a:t>Be well informed</a:t>
            </a:r>
          </a:p>
          <a:p>
            <a:pPr lvl="1"/>
            <a:r>
              <a:rPr lang="en-US" dirty="0"/>
              <a:t>Know your value and what special skills, attributes, knowledge that you bring to the job (multilingual, proficient at regionals, customer service oriented, etc.)</a:t>
            </a:r>
          </a:p>
          <a:p>
            <a:pPr lvl="1"/>
            <a:r>
              <a:rPr lang="en-US" dirty="0"/>
              <a:t>Know what is negotiable: salary, benefits, call pay, time off etc.</a:t>
            </a:r>
          </a:p>
          <a:p>
            <a:pPr marL="45720" indent="0">
              <a:buNone/>
            </a:pPr>
            <a:endParaRPr lang="en-US" dirty="0"/>
          </a:p>
        </p:txBody>
      </p:sp>
    </p:spTree>
    <p:extLst>
      <p:ext uri="{BB962C8B-B14F-4D97-AF65-F5344CB8AC3E}">
        <p14:creationId xmlns:p14="http://schemas.microsoft.com/office/powerpoint/2010/main" val="173835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5"/>
            <a:ext cx="7886700" cy="1325563"/>
          </a:xfrm>
        </p:spPr>
        <p:txBody>
          <a:bodyPr>
            <a:normAutofit/>
          </a:bodyPr>
          <a:lstStyle/>
          <a:p>
            <a:pPr algn="ctr"/>
            <a:r>
              <a:rPr lang="en-US" sz="4100" b="1" dirty="0">
                <a:solidFill>
                  <a:schemeClr val="accent5">
                    <a:lumMod val="50000"/>
                  </a:schemeClr>
                </a:solidFill>
              </a:rPr>
              <a:t>Microeconomics of Anesthesia</a:t>
            </a:r>
            <a:br>
              <a:rPr lang="en-US" sz="4100" b="1" dirty="0">
                <a:solidFill>
                  <a:schemeClr val="accent5">
                    <a:lumMod val="50000"/>
                  </a:schemeClr>
                </a:solidFill>
              </a:rPr>
            </a:br>
            <a:r>
              <a:rPr lang="en-US" sz="3200" b="1" dirty="0"/>
              <a:t>Keys to long term career satisfaction</a:t>
            </a:r>
          </a:p>
        </p:txBody>
      </p:sp>
      <p:sp>
        <p:nvSpPr>
          <p:cNvPr id="2" name="Content Placeholder 1"/>
          <p:cNvSpPr>
            <a:spLocks noGrp="1"/>
          </p:cNvSpPr>
          <p:nvPr>
            <p:ph idx="1"/>
          </p:nvPr>
        </p:nvSpPr>
        <p:spPr>
          <a:xfrm>
            <a:off x="628649" y="1825624"/>
            <a:ext cx="3443999" cy="4585449"/>
          </a:xfrm>
        </p:spPr>
        <p:txBody>
          <a:bodyPr>
            <a:noAutofit/>
          </a:bodyPr>
          <a:lstStyle/>
          <a:p>
            <a:r>
              <a:rPr lang="en-US" sz="2000" dirty="0"/>
              <a:t>Be affable, amicable and available</a:t>
            </a:r>
          </a:p>
          <a:p>
            <a:r>
              <a:rPr lang="en-US" sz="2000" dirty="0"/>
              <a:t>Learn to strike a balance between work, family and play</a:t>
            </a:r>
          </a:p>
          <a:p>
            <a:r>
              <a:rPr lang="en-US" sz="2000" dirty="0"/>
              <a:t>Embrace challenges</a:t>
            </a:r>
          </a:p>
          <a:p>
            <a:r>
              <a:rPr lang="en-US" sz="2000" dirty="0"/>
              <a:t>Avoid negativity (stay above the OR gossip)</a:t>
            </a:r>
          </a:p>
          <a:p>
            <a:r>
              <a:rPr lang="en-US" sz="2000" dirty="0"/>
              <a:t>Don</a:t>
            </a:r>
            <a:r>
              <a:rPr lang="fr-FR" sz="2000" dirty="0"/>
              <a:t>’</a:t>
            </a:r>
            <a:r>
              <a:rPr lang="en-US" sz="2000" dirty="0"/>
              <a:t>t bring personal problems to work</a:t>
            </a:r>
          </a:p>
          <a:p>
            <a:r>
              <a:rPr lang="en-US" sz="2000" dirty="0"/>
              <a:t>Seek a job that fits your skills and personality (not just pay)</a:t>
            </a:r>
          </a:p>
          <a:p>
            <a:r>
              <a:rPr lang="en-US" sz="2000" dirty="0"/>
              <a:t>Always look at being a CRNA as a privilege!!!</a:t>
            </a:r>
          </a:p>
        </p:txBody>
      </p:sp>
      <p:pic>
        <p:nvPicPr>
          <p:cNvPr id="5" name="Picture 4">
            <a:extLst>
              <a:ext uri="{FF2B5EF4-FFF2-40B4-BE49-F238E27FC236}">
                <a16:creationId xmlns:a16="http://schemas.microsoft.com/office/drawing/2014/main" id="{A9CC7E35-972A-4C4C-8E38-9ACF01F9E3D8}"/>
              </a:ext>
            </a:extLst>
          </p:cNvPr>
          <p:cNvPicPr>
            <a:picLocks noChangeAspect="1"/>
          </p:cNvPicPr>
          <p:nvPr/>
        </p:nvPicPr>
        <p:blipFill rotWithShape="1">
          <a:blip r:embed="rId3"/>
          <a:srcRect l="8814" r="10768"/>
          <a:stretch/>
        </p:blipFill>
        <p:spPr>
          <a:xfrm>
            <a:off x="4072649" y="1931541"/>
            <a:ext cx="4442701" cy="4060486"/>
          </a:xfrm>
          <a:prstGeom prst="rect">
            <a:avLst/>
          </a:prstGeom>
        </p:spPr>
      </p:pic>
    </p:spTree>
    <p:extLst>
      <p:ext uri="{BB962C8B-B14F-4D97-AF65-F5344CB8AC3E}">
        <p14:creationId xmlns:p14="http://schemas.microsoft.com/office/powerpoint/2010/main" val="25762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5">
                    <a:lumMod val="50000"/>
                  </a:schemeClr>
                </a:solidFill>
                <a:latin typeface="+mn-lt"/>
              </a:rPr>
              <a:t>Objectives</a:t>
            </a:r>
          </a:p>
        </p:txBody>
      </p:sp>
      <p:sp>
        <p:nvSpPr>
          <p:cNvPr id="3" name="Content Placeholder 2"/>
          <p:cNvSpPr>
            <a:spLocks noGrp="1"/>
          </p:cNvSpPr>
          <p:nvPr>
            <p:ph idx="1"/>
          </p:nvPr>
        </p:nvSpPr>
        <p:spPr>
          <a:xfrm>
            <a:off x="381001" y="1719072"/>
            <a:ext cx="8407893" cy="4445771"/>
          </a:xfrm>
        </p:spPr>
        <p:txBody>
          <a:bodyPr/>
          <a:lstStyle/>
          <a:p>
            <a:pPr lvl="0"/>
            <a:r>
              <a:rPr lang="en-US" sz="2400" dirty="0"/>
              <a:t>Identify key components of the Microeconomics of Anesthesia (the Individual CRNA/Patient)</a:t>
            </a:r>
          </a:p>
          <a:p>
            <a:pPr lvl="0"/>
            <a:r>
              <a:rPr lang="en-US" sz="2400" dirty="0"/>
              <a:t>Identify key elements and players in the Macroeconomics of Anesthesia</a:t>
            </a:r>
          </a:p>
          <a:p>
            <a:pPr lvl="0"/>
            <a:r>
              <a:rPr lang="en-US" sz="2400" dirty="0"/>
              <a:t>Identify how to start an anesthesia business</a:t>
            </a:r>
          </a:p>
          <a:p>
            <a:r>
              <a:rPr lang="en-US" sz="2400" dirty="0"/>
              <a:t>Identify staffing options for Anesthesia departments </a:t>
            </a:r>
          </a:p>
          <a:p>
            <a:pPr lvl="0"/>
            <a:r>
              <a:rPr lang="en-US" sz="2400" dirty="0"/>
              <a:t>Anesthesia Trends and the future of Anesthesia</a:t>
            </a:r>
          </a:p>
          <a:p>
            <a:pPr marL="0" indent="0">
              <a:buNone/>
            </a:pPr>
            <a:endParaRPr lang="en-US" dirty="0"/>
          </a:p>
        </p:txBody>
      </p:sp>
      <p:sp>
        <p:nvSpPr>
          <p:cNvPr id="4" name="TextBox 3"/>
          <p:cNvSpPr txBox="1"/>
          <p:nvPr/>
        </p:nvSpPr>
        <p:spPr>
          <a:xfrm>
            <a:off x="3360996" y="91388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53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US" sz="4800" b="1" dirty="0">
                <a:solidFill>
                  <a:schemeClr val="accent5">
                    <a:lumMod val="50000"/>
                  </a:schemeClr>
                </a:solidFill>
                <a:latin typeface="+mn-lt"/>
              </a:rPr>
              <a:t>Macroeconomics of Anesthesia</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815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285207"/>
            <a:ext cx="8042276" cy="1336956"/>
          </a:xfrm>
        </p:spPr>
        <p:txBody>
          <a:bodyPr/>
          <a:lstStyle/>
          <a:p>
            <a:pPr algn="ctr"/>
            <a:r>
              <a:rPr lang="en-US" b="1" dirty="0">
                <a:solidFill>
                  <a:schemeClr val="accent5">
                    <a:lumMod val="50000"/>
                  </a:schemeClr>
                </a:solidFill>
              </a:rPr>
              <a:t>Macroeconomics of Anesthesia</a:t>
            </a:r>
          </a:p>
        </p:txBody>
      </p:sp>
      <p:sp>
        <p:nvSpPr>
          <p:cNvPr id="2" name="Content Placeholder 1"/>
          <p:cNvSpPr>
            <a:spLocks noGrp="1"/>
          </p:cNvSpPr>
          <p:nvPr>
            <p:ph idx="1"/>
          </p:nvPr>
        </p:nvSpPr>
        <p:spPr>
          <a:xfrm>
            <a:off x="628650" y="1622163"/>
            <a:ext cx="7886700" cy="4554800"/>
          </a:xfrm>
        </p:spPr>
        <p:txBody>
          <a:bodyPr/>
          <a:lstStyle/>
          <a:p>
            <a:pPr marL="45720" indent="0">
              <a:buNone/>
            </a:pPr>
            <a:r>
              <a:rPr lang="en-US" sz="2400" dirty="0"/>
              <a:t>The macroeconomic environment of anesthesia can considered everything and anything beyond the provider/patient interaction</a:t>
            </a:r>
          </a:p>
          <a:p>
            <a:r>
              <a:rPr lang="en-US" sz="2400" dirty="0"/>
              <a:t>Todays focus, will be on the different types and sizes of anesthesia groups</a:t>
            </a:r>
          </a:p>
          <a:p>
            <a:pPr lvl="1"/>
            <a:r>
              <a:rPr lang="en-US" sz="2000" dirty="0"/>
              <a:t>“Mom and Pop” or Local groups</a:t>
            </a:r>
          </a:p>
          <a:p>
            <a:pPr lvl="1"/>
            <a:r>
              <a:rPr lang="en-US" sz="2000" dirty="0"/>
              <a:t>Regional/Midsize Anesthesia companies</a:t>
            </a:r>
          </a:p>
          <a:p>
            <a:pPr lvl="1"/>
            <a:r>
              <a:rPr lang="en-US" sz="2000" dirty="0"/>
              <a:t>Large National Anesthesia or Multispecialty Groups</a:t>
            </a:r>
          </a:p>
        </p:txBody>
      </p:sp>
      <p:pic>
        <p:nvPicPr>
          <p:cNvPr id="7" name="Picture 6">
            <a:extLst>
              <a:ext uri="{FF2B5EF4-FFF2-40B4-BE49-F238E27FC236}">
                <a16:creationId xmlns:a16="http://schemas.microsoft.com/office/drawing/2014/main" id="{9B896DF1-BD44-554C-9776-2C8142C67EE9}"/>
              </a:ext>
            </a:extLst>
          </p:cNvPr>
          <p:cNvPicPr>
            <a:picLocks noChangeAspect="1"/>
          </p:cNvPicPr>
          <p:nvPr/>
        </p:nvPicPr>
        <p:blipFill>
          <a:blip r:embed="rId3"/>
          <a:stretch>
            <a:fillRect/>
          </a:stretch>
        </p:blipFill>
        <p:spPr>
          <a:xfrm>
            <a:off x="1561672" y="4814313"/>
            <a:ext cx="6006244" cy="1362650"/>
          </a:xfrm>
          <a:prstGeom prst="rect">
            <a:avLst/>
          </a:prstGeom>
        </p:spPr>
      </p:pic>
    </p:spTree>
    <p:extLst>
      <p:ext uri="{BB962C8B-B14F-4D97-AF65-F5344CB8AC3E}">
        <p14:creationId xmlns:p14="http://schemas.microsoft.com/office/powerpoint/2010/main" val="2505349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Macroeconomics of Anesthesia</a:t>
            </a:r>
            <a:br>
              <a:rPr lang="en-US" b="1" dirty="0">
                <a:solidFill>
                  <a:schemeClr val="accent5">
                    <a:lumMod val="50000"/>
                  </a:schemeClr>
                </a:solidFill>
              </a:rPr>
            </a:br>
            <a:r>
              <a:rPr lang="en-US" sz="3200" b="1" dirty="0"/>
              <a:t>The Local or “mom and pop” Group</a:t>
            </a:r>
          </a:p>
        </p:txBody>
      </p:sp>
      <p:sp>
        <p:nvSpPr>
          <p:cNvPr id="2" name="Content Placeholder 1"/>
          <p:cNvSpPr>
            <a:spLocks noGrp="1"/>
          </p:cNvSpPr>
          <p:nvPr>
            <p:ph idx="1"/>
          </p:nvPr>
        </p:nvSpPr>
        <p:spPr/>
        <p:txBody>
          <a:bodyPr>
            <a:normAutofit/>
          </a:bodyPr>
          <a:lstStyle/>
          <a:p>
            <a:r>
              <a:rPr lang="en-US" sz="2400" dirty="0"/>
              <a:t>This group is typically owned by a provider (CRNA or MDA)</a:t>
            </a:r>
          </a:p>
          <a:p>
            <a:r>
              <a:rPr lang="en-US" sz="2400" dirty="0"/>
              <a:t>Occasionally may have a non clinical owner </a:t>
            </a:r>
          </a:p>
          <a:p>
            <a:r>
              <a:rPr lang="en-US" sz="2400" dirty="0"/>
              <a:t>Typically has one or two facility contracts in a relatively small geographical area</a:t>
            </a:r>
          </a:p>
          <a:p>
            <a:r>
              <a:rPr lang="en-US" sz="2400" dirty="0"/>
              <a:t>The owners are very hands on for day to day management</a:t>
            </a:r>
          </a:p>
          <a:p>
            <a:r>
              <a:rPr lang="en-US" sz="2400" dirty="0"/>
              <a:t>If the owners are clinicians they typically provide much of the clinical workload themselves and plenty of direct oversight</a:t>
            </a:r>
          </a:p>
          <a:p>
            <a:endParaRPr lang="en-US" dirty="0"/>
          </a:p>
          <a:p>
            <a:endParaRPr lang="en-US" dirty="0"/>
          </a:p>
          <a:p>
            <a:endParaRPr lang="en-US" dirty="0"/>
          </a:p>
        </p:txBody>
      </p:sp>
    </p:spTree>
    <p:extLst>
      <p:ext uri="{BB962C8B-B14F-4D97-AF65-F5344CB8AC3E}">
        <p14:creationId xmlns:p14="http://schemas.microsoft.com/office/powerpoint/2010/main" val="1514039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37459"/>
            <a:ext cx="8042276" cy="1336956"/>
          </a:xfrm>
        </p:spPr>
        <p:txBody>
          <a:bodyPr>
            <a:normAutofit/>
          </a:bodyPr>
          <a:lstStyle/>
          <a:p>
            <a:pPr algn="ctr"/>
            <a:r>
              <a:rPr lang="en-US" b="1" dirty="0">
                <a:solidFill>
                  <a:schemeClr val="accent5">
                    <a:lumMod val="50000"/>
                  </a:schemeClr>
                </a:solidFill>
              </a:rPr>
              <a:t>Macroeconomics of Anesthesia</a:t>
            </a:r>
            <a:br>
              <a:rPr lang="en-US" sz="3600" dirty="0"/>
            </a:br>
            <a:r>
              <a:rPr lang="en-US" sz="3200" b="1" dirty="0"/>
              <a:t>The local “mom and pop” Group</a:t>
            </a:r>
          </a:p>
        </p:txBody>
      </p:sp>
      <p:sp>
        <p:nvSpPr>
          <p:cNvPr id="2" name="Content Placeholder 1"/>
          <p:cNvSpPr>
            <a:spLocks noGrp="1"/>
          </p:cNvSpPr>
          <p:nvPr>
            <p:ph sz="half" idx="1"/>
          </p:nvPr>
        </p:nvSpPr>
        <p:spPr/>
        <p:txBody>
          <a:bodyPr>
            <a:normAutofit fontScale="85000" lnSpcReduction="20000"/>
          </a:bodyPr>
          <a:lstStyle/>
          <a:p>
            <a:pPr marL="45720" indent="0" algn="ctr">
              <a:buNone/>
            </a:pPr>
            <a:r>
              <a:rPr lang="en-US" b="1" dirty="0"/>
              <a:t>PROS</a:t>
            </a:r>
          </a:p>
          <a:p>
            <a:r>
              <a:rPr lang="en-US" dirty="0"/>
              <a:t>The decision making process is streamlined</a:t>
            </a:r>
          </a:p>
          <a:p>
            <a:r>
              <a:rPr lang="en-US" dirty="0"/>
              <a:t>Often develop close relationships with owners</a:t>
            </a:r>
          </a:p>
          <a:p>
            <a:r>
              <a:rPr lang="en-US" dirty="0"/>
              <a:t>Can allow for more flexibility because often no defined set of corporate rules</a:t>
            </a:r>
          </a:p>
          <a:p>
            <a:r>
              <a:rPr lang="en-US" dirty="0"/>
              <a:t>The owners often have very close relationships with admin and other stakeholders, surgeons, </a:t>
            </a:r>
            <a:r>
              <a:rPr lang="en-US" dirty="0" err="1"/>
              <a:t>etc</a:t>
            </a:r>
            <a:endParaRPr lang="en-US" dirty="0"/>
          </a:p>
          <a:p>
            <a:pPr marL="45720" indent="0">
              <a:buNone/>
            </a:pPr>
            <a:endParaRPr lang="en-US" dirty="0"/>
          </a:p>
        </p:txBody>
      </p:sp>
      <p:sp>
        <p:nvSpPr>
          <p:cNvPr id="3" name="Content Placeholder 2"/>
          <p:cNvSpPr>
            <a:spLocks noGrp="1"/>
          </p:cNvSpPr>
          <p:nvPr>
            <p:ph sz="half" idx="2"/>
          </p:nvPr>
        </p:nvSpPr>
        <p:spPr/>
        <p:txBody>
          <a:bodyPr>
            <a:normAutofit fontScale="85000" lnSpcReduction="20000"/>
          </a:bodyPr>
          <a:lstStyle/>
          <a:p>
            <a:pPr marL="45720" indent="0" algn="ctr">
              <a:buNone/>
            </a:pPr>
            <a:r>
              <a:rPr lang="en-US" b="1" dirty="0"/>
              <a:t>CONS</a:t>
            </a:r>
          </a:p>
          <a:p>
            <a:r>
              <a:rPr lang="en-US" dirty="0"/>
              <a:t>The decision is often final and without appeal</a:t>
            </a:r>
          </a:p>
          <a:p>
            <a:r>
              <a:rPr lang="en-US" dirty="0"/>
              <a:t>Financial stability could be an issue during lean times</a:t>
            </a:r>
          </a:p>
          <a:p>
            <a:r>
              <a:rPr lang="en-US" dirty="0"/>
              <a:t>Often poorer third party payer contracts due to lack of leverage</a:t>
            </a:r>
          </a:p>
          <a:p>
            <a:r>
              <a:rPr lang="en-US" dirty="0"/>
              <a:t>Susceptible to take over from larger groups with more financial and staffing resources</a:t>
            </a:r>
          </a:p>
        </p:txBody>
      </p:sp>
      <p:cxnSp>
        <p:nvCxnSpPr>
          <p:cNvPr id="6" name="Straight Connector 5"/>
          <p:cNvCxnSpPr/>
          <p:nvPr/>
        </p:nvCxnSpPr>
        <p:spPr>
          <a:xfrm>
            <a:off x="4495800" y="2152952"/>
            <a:ext cx="0" cy="382209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40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Macroeconomics of Anesthesia</a:t>
            </a:r>
            <a:br>
              <a:rPr lang="en-US" dirty="0"/>
            </a:br>
            <a:r>
              <a:rPr lang="en-US" sz="3200" b="1" dirty="0"/>
              <a:t>The “regional/midsize” Group</a:t>
            </a:r>
          </a:p>
        </p:txBody>
      </p:sp>
      <p:sp>
        <p:nvSpPr>
          <p:cNvPr id="2" name="Content Placeholder 1"/>
          <p:cNvSpPr>
            <a:spLocks noGrp="1"/>
          </p:cNvSpPr>
          <p:nvPr>
            <p:ph idx="1"/>
          </p:nvPr>
        </p:nvSpPr>
        <p:spPr/>
        <p:txBody>
          <a:bodyPr>
            <a:normAutofit/>
          </a:bodyPr>
          <a:lstStyle/>
          <a:p>
            <a:r>
              <a:rPr lang="en-US" sz="2400" dirty="0"/>
              <a:t>These groups are either owned by clinicians or non-clinician business owners</a:t>
            </a:r>
          </a:p>
          <a:p>
            <a:r>
              <a:rPr lang="en-US" sz="2400" dirty="0"/>
              <a:t>They typically operate in a larger geographical area (all across a state or several states)</a:t>
            </a:r>
          </a:p>
          <a:p>
            <a:r>
              <a:rPr lang="en-US" sz="2400" dirty="0"/>
              <a:t>Often provide services to 10-50 facilities and have upwards of 500 providers</a:t>
            </a:r>
          </a:p>
          <a:p>
            <a:r>
              <a:rPr lang="en-US" sz="2400" dirty="0"/>
              <a:t>The owners are often less involved in day to day management and more focused on strategic vision</a:t>
            </a:r>
          </a:p>
          <a:p>
            <a:r>
              <a:rPr lang="en-US" sz="2400" dirty="0"/>
              <a:t>Typically are not financed through private equity</a:t>
            </a:r>
          </a:p>
          <a:p>
            <a:endParaRPr lang="en-US" dirty="0"/>
          </a:p>
        </p:txBody>
      </p:sp>
    </p:spTree>
    <p:extLst>
      <p:ext uri="{BB962C8B-B14F-4D97-AF65-F5344CB8AC3E}">
        <p14:creationId xmlns:p14="http://schemas.microsoft.com/office/powerpoint/2010/main" val="26211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410" y="172530"/>
            <a:ext cx="8042276" cy="1336956"/>
          </a:xfrm>
        </p:spPr>
        <p:txBody>
          <a:bodyPr>
            <a:normAutofit/>
          </a:bodyPr>
          <a:lstStyle/>
          <a:p>
            <a:pPr algn="ctr"/>
            <a:r>
              <a:rPr lang="en-US" b="1" dirty="0">
                <a:solidFill>
                  <a:schemeClr val="accent5">
                    <a:lumMod val="50000"/>
                  </a:schemeClr>
                </a:solidFill>
              </a:rPr>
              <a:t>Macroeconomics of Anesthesia</a:t>
            </a:r>
            <a:br>
              <a:rPr lang="en-US" dirty="0"/>
            </a:br>
            <a:r>
              <a:rPr lang="en-US" sz="3200" b="1" dirty="0"/>
              <a:t>The “regional/midsize” Group</a:t>
            </a:r>
          </a:p>
        </p:txBody>
      </p:sp>
      <p:pic>
        <p:nvPicPr>
          <p:cNvPr id="4" name="Content Placeholder 3" descr="PM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2590" r="22590"/>
          <a:stretch/>
        </p:blipFill>
        <p:spPr>
          <a:xfrm>
            <a:off x="380998" y="1530011"/>
            <a:ext cx="3995909" cy="1676616"/>
          </a:xfrm>
        </p:spPr>
      </p:pic>
      <p:pic>
        <p:nvPicPr>
          <p:cNvPr id="6" name="Picture 5" descr="yps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2" y="4634846"/>
            <a:ext cx="3995906" cy="1402457"/>
          </a:xfrm>
          <a:prstGeom prst="rect">
            <a:avLst/>
          </a:prstGeom>
        </p:spPr>
      </p:pic>
      <p:pic>
        <p:nvPicPr>
          <p:cNvPr id="8" name="Picture 7" descr="GH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321" y="3102853"/>
            <a:ext cx="3882002" cy="1321655"/>
          </a:xfrm>
          <a:prstGeom prst="rect">
            <a:avLst/>
          </a:prstGeom>
        </p:spPr>
      </p:pic>
      <p:pic>
        <p:nvPicPr>
          <p:cNvPr id="9" name="Picture 8" descr="premi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999" y="3143210"/>
            <a:ext cx="4395744" cy="1491634"/>
          </a:xfrm>
          <a:prstGeom prst="rect">
            <a:avLst/>
          </a:prstGeom>
        </p:spPr>
      </p:pic>
      <p:pic>
        <p:nvPicPr>
          <p:cNvPr id="10" name="Picture 9" descr="amso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6743" y="4545669"/>
            <a:ext cx="4153944" cy="1491634"/>
          </a:xfrm>
          <a:prstGeom prst="rect">
            <a:avLst/>
          </a:prstGeom>
        </p:spPr>
      </p:pic>
      <p:pic>
        <p:nvPicPr>
          <p:cNvPr id="5" name="Picture 4">
            <a:extLst>
              <a:ext uri="{FF2B5EF4-FFF2-40B4-BE49-F238E27FC236}">
                <a16:creationId xmlns:a16="http://schemas.microsoft.com/office/drawing/2014/main" id="{602BBE22-E2D3-5544-A8D0-76FD5B872A9F}"/>
              </a:ext>
            </a:extLst>
          </p:cNvPr>
          <p:cNvPicPr>
            <a:picLocks noChangeAspect="1"/>
          </p:cNvPicPr>
          <p:nvPr/>
        </p:nvPicPr>
        <p:blipFill>
          <a:blip r:embed="rId8"/>
          <a:stretch>
            <a:fillRect/>
          </a:stretch>
        </p:blipFill>
        <p:spPr>
          <a:xfrm>
            <a:off x="4626548" y="1671744"/>
            <a:ext cx="4293981" cy="1107683"/>
          </a:xfrm>
          <a:prstGeom prst="rect">
            <a:avLst/>
          </a:prstGeom>
        </p:spPr>
      </p:pic>
    </p:spTree>
    <p:extLst>
      <p:ext uri="{BB962C8B-B14F-4D97-AF65-F5344CB8AC3E}">
        <p14:creationId xmlns:p14="http://schemas.microsoft.com/office/powerpoint/2010/main" val="209414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Macroeconomics of Anesthesia</a:t>
            </a:r>
            <a:br>
              <a:rPr lang="en-US" b="1" dirty="0">
                <a:solidFill>
                  <a:schemeClr val="accent5">
                    <a:lumMod val="50000"/>
                  </a:schemeClr>
                </a:solidFill>
              </a:rPr>
            </a:br>
            <a:r>
              <a:rPr lang="en-US" sz="3200" b="1" dirty="0"/>
              <a:t>The “regional/midsize” Group</a:t>
            </a:r>
          </a:p>
        </p:txBody>
      </p:sp>
      <p:sp>
        <p:nvSpPr>
          <p:cNvPr id="2" name="Content Placeholder 1"/>
          <p:cNvSpPr>
            <a:spLocks noGrp="1"/>
          </p:cNvSpPr>
          <p:nvPr>
            <p:ph sz="half" idx="1"/>
          </p:nvPr>
        </p:nvSpPr>
        <p:spPr/>
        <p:txBody>
          <a:bodyPr>
            <a:normAutofit fontScale="70000" lnSpcReduction="20000"/>
          </a:bodyPr>
          <a:lstStyle/>
          <a:p>
            <a:pPr marL="45720" indent="0" algn="ctr">
              <a:buNone/>
            </a:pPr>
            <a:r>
              <a:rPr lang="en-US" sz="3400" b="1" dirty="0"/>
              <a:t>PROS</a:t>
            </a:r>
          </a:p>
          <a:p>
            <a:r>
              <a:rPr lang="en-US" dirty="0"/>
              <a:t>Often more nimble than national groups</a:t>
            </a:r>
          </a:p>
          <a:p>
            <a:r>
              <a:rPr lang="en-US" dirty="0"/>
              <a:t>Often only small layer between owner/CEO and provider</a:t>
            </a:r>
          </a:p>
          <a:p>
            <a:r>
              <a:rPr lang="en-US" dirty="0"/>
              <a:t>Often more financially stable than local group</a:t>
            </a:r>
          </a:p>
          <a:p>
            <a:r>
              <a:rPr lang="en-US" dirty="0"/>
              <a:t>More resources when it comes to staffing flexibility</a:t>
            </a:r>
          </a:p>
          <a:p>
            <a:r>
              <a:rPr lang="en-US" dirty="0"/>
              <a:t>Better negotiated rates with payers</a:t>
            </a:r>
          </a:p>
          <a:p>
            <a:r>
              <a:rPr lang="en-US" dirty="0"/>
              <a:t>Often have clinical protocols to fall back on and solid PI/QI programs</a:t>
            </a:r>
          </a:p>
          <a:p>
            <a:endParaRPr lang="en-US" dirty="0"/>
          </a:p>
        </p:txBody>
      </p:sp>
      <p:sp>
        <p:nvSpPr>
          <p:cNvPr id="3" name="Content Placeholder 2"/>
          <p:cNvSpPr>
            <a:spLocks noGrp="1"/>
          </p:cNvSpPr>
          <p:nvPr>
            <p:ph sz="half" idx="2"/>
          </p:nvPr>
        </p:nvSpPr>
        <p:spPr/>
        <p:txBody>
          <a:bodyPr>
            <a:normAutofit fontScale="70000" lnSpcReduction="20000"/>
          </a:bodyPr>
          <a:lstStyle/>
          <a:p>
            <a:pPr marL="45720" indent="0" algn="ctr">
              <a:buNone/>
            </a:pPr>
            <a:r>
              <a:rPr lang="en-US" sz="3400" b="1" dirty="0"/>
              <a:t>CONS</a:t>
            </a:r>
          </a:p>
          <a:p>
            <a:r>
              <a:rPr lang="en-US" dirty="0"/>
              <a:t>May have to go through several layers of management to get things done</a:t>
            </a:r>
          </a:p>
          <a:p>
            <a:r>
              <a:rPr lang="en-US" dirty="0"/>
              <a:t>Leadership may loose touch with individual providers</a:t>
            </a:r>
          </a:p>
          <a:p>
            <a:r>
              <a:rPr lang="en-US" dirty="0"/>
              <a:t>Relationships with admins may not be as strong as local groups</a:t>
            </a:r>
          </a:p>
          <a:p>
            <a:r>
              <a:rPr lang="en-US" dirty="0"/>
              <a:t>Contracts often become more financially motivated and less relationship motivated</a:t>
            </a:r>
          </a:p>
          <a:p>
            <a:r>
              <a:rPr lang="en-US" dirty="0"/>
              <a:t>Service may suffer if leadership is not hands on</a:t>
            </a:r>
          </a:p>
          <a:p>
            <a:endParaRPr lang="en-US" dirty="0"/>
          </a:p>
        </p:txBody>
      </p:sp>
      <p:cxnSp>
        <p:nvCxnSpPr>
          <p:cNvPr id="6" name="Straight Connector 5"/>
          <p:cNvCxnSpPr/>
          <p:nvPr/>
        </p:nvCxnSpPr>
        <p:spPr>
          <a:xfrm>
            <a:off x="4495800" y="2068286"/>
            <a:ext cx="0" cy="405819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60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Macroeconomics of Anesthesia</a:t>
            </a:r>
            <a:br>
              <a:rPr lang="en-US" dirty="0"/>
            </a:br>
            <a:r>
              <a:rPr lang="en-US" sz="3200" b="1" dirty="0"/>
              <a:t>The “national/multispecialty” Group</a:t>
            </a:r>
          </a:p>
        </p:txBody>
      </p:sp>
      <p:sp>
        <p:nvSpPr>
          <p:cNvPr id="2" name="Content Placeholder 1"/>
          <p:cNvSpPr>
            <a:spLocks noGrp="1"/>
          </p:cNvSpPr>
          <p:nvPr>
            <p:ph idx="1"/>
          </p:nvPr>
        </p:nvSpPr>
        <p:spPr/>
        <p:txBody>
          <a:bodyPr>
            <a:normAutofit fontScale="92500" lnSpcReduction="10000"/>
          </a:bodyPr>
          <a:lstStyle/>
          <a:p>
            <a:r>
              <a:rPr lang="en-US" dirty="0"/>
              <a:t>The large national anesthesia or multispecialty group can be owned by clinicians, non-clinicians, private equity firms or be publicly traded companies</a:t>
            </a:r>
          </a:p>
          <a:p>
            <a:r>
              <a:rPr lang="en-US" dirty="0"/>
              <a:t> They typically operate across a large geographical area of many states or the entire United States.</a:t>
            </a:r>
          </a:p>
          <a:p>
            <a:r>
              <a:rPr lang="en-US" dirty="0"/>
              <a:t>They typically provide services to well over 100 facilities and have several thousand providers</a:t>
            </a:r>
          </a:p>
          <a:p>
            <a:r>
              <a:rPr lang="en-US" dirty="0"/>
              <a:t>Private equity has made a large push into anesthesia in the last decade and has fueled many recent acquisitions which is leading us toward an increased market consolidation</a:t>
            </a:r>
          </a:p>
        </p:txBody>
      </p:sp>
    </p:spTree>
    <p:extLst>
      <p:ext uri="{BB962C8B-B14F-4D97-AF65-F5344CB8AC3E}">
        <p14:creationId xmlns:p14="http://schemas.microsoft.com/office/powerpoint/2010/main" val="367510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Macroeconomics of Anesthesia</a:t>
            </a:r>
            <a:br>
              <a:rPr lang="en-US" dirty="0"/>
            </a:br>
            <a:r>
              <a:rPr lang="en-US" sz="3200" b="1" dirty="0"/>
              <a:t>The “national/multispecialty” Group</a:t>
            </a:r>
          </a:p>
        </p:txBody>
      </p:sp>
      <p:pic>
        <p:nvPicPr>
          <p:cNvPr id="4" name="Content Placeholder 3" descr="emcare.jpg"/>
          <p:cNvPicPr>
            <a:picLocks noGrp="1" noChangeAspect="1"/>
          </p:cNvPicPr>
          <p:nvPr>
            <p:ph idx="1"/>
          </p:nvPr>
        </p:nvPicPr>
        <p:blipFill>
          <a:blip r:embed="rId3">
            <a:extLst>
              <a:ext uri="{28A0092B-C50C-407E-A947-70E740481C1C}">
                <a14:useLocalDpi xmlns:a14="http://schemas.microsoft.com/office/drawing/2010/main" val="0"/>
              </a:ext>
            </a:extLst>
          </a:blip>
          <a:srcRect l="8877" r="8877"/>
          <a:stretch>
            <a:fillRect/>
          </a:stretch>
        </p:blipFill>
        <p:spPr>
          <a:xfrm>
            <a:off x="308224" y="1831556"/>
            <a:ext cx="4036294" cy="1859434"/>
          </a:xfrm>
        </p:spPr>
      </p:pic>
      <p:pic>
        <p:nvPicPr>
          <p:cNvPr id="5" name="Picture 4" descr="nap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725" y="1690689"/>
            <a:ext cx="4086535" cy="2018377"/>
          </a:xfrm>
          <a:prstGeom prst="rect">
            <a:avLst/>
          </a:prstGeom>
        </p:spPr>
      </p:pic>
      <p:pic>
        <p:nvPicPr>
          <p:cNvPr id="7" name="Picture 6" descr="northsta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724" y="4112635"/>
            <a:ext cx="4086536" cy="1818218"/>
          </a:xfrm>
          <a:prstGeom prst="rect">
            <a:avLst/>
          </a:prstGeom>
        </p:spPr>
      </p:pic>
      <p:pic>
        <p:nvPicPr>
          <p:cNvPr id="8" name="Picture 7">
            <a:extLst>
              <a:ext uri="{FF2B5EF4-FFF2-40B4-BE49-F238E27FC236}">
                <a16:creationId xmlns:a16="http://schemas.microsoft.com/office/drawing/2014/main" id="{787E646C-D250-C54B-A1DE-14D7FFCA3EF6}"/>
              </a:ext>
            </a:extLst>
          </p:cNvPr>
          <p:cNvPicPr>
            <a:picLocks noChangeAspect="1"/>
          </p:cNvPicPr>
          <p:nvPr/>
        </p:nvPicPr>
        <p:blipFill>
          <a:blip r:embed="rId6"/>
          <a:stretch>
            <a:fillRect/>
          </a:stretch>
        </p:blipFill>
        <p:spPr>
          <a:xfrm>
            <a:off x="178963" y="4253502"/>
            <a:ext cx="4495764" cy="1355593"/>
          </a:xfrm>
          <a:prstGeom prst="rect">
            <a:avLst/>
          </a:prstGeom>
        </p:spPr>
      </p:pic>
    </p:spTree>
    <p:extLst>
      <p:ext uri="{BB962C8B-B14F-4D97-AF65-F5344CB8AC3E}">
        <p14:creationId xmlns:p14="http://schemas.microsoft.com/office/powerpoint/2010/main" val="175665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Macroeconomics of Anesthesia</a:t>
            </a:r>
            <a:br>
              <a:rPr lang="en-US" dirty="0"/>
            </a:br>
            <a:r>
              <a:rPr lang="en-US" sz="3200" b="1" dirty="0"/>
              <a:t>The “national/multispecialty” Group</a:t>
            </a:r>
          </a:p>
        </p:txBody>
      </p:sp>
      <p:sp>
        <p:nvSpPr>
          <p:cNvPr id="2" name="Content Placeholder 1"/>
          <p:cNvSpPr>
            <a:spLocks noGrp="1"/>
          </p:cNvSpPr>
          <p:nvPr>
            <p:ph sz="half" idx="1"/>
          </p:nvPr>
        </p:nvSpPr>
        <p:spPr/>
        <p:txBody>
          <a:bodyPr>
            <a:normAutofit fontScale="55000" lnSpcReduction="20000"/>
          </a:bodyPr>
          <a:lstStyle/>
          <a:p>
            <a:pPr marL="45720" indent="0" algn="ctr">
              <a:buNone/>
            </a:pPr>
            <a:r>
              <a:rPr lang="en-US" sz="3500" b="1" dirty="0"/>
              <a:t>PROS</a:t>
            </a:r>
          </a:p>
          <a:p>
            <a:r>
              <a:rPr lang="en-US" sz="3800" dirty="0"/>
              <a:t>Typically well funded and well organized</a:t>
            </a:r>
          </a:p>
          <a:p>
            <a:r>
              <a:rPr lang="en-US" sz="3800" dirty="0"/>
              <a:t>Often have the ability to work in numerous locations nationwide within the same system</a:t>
            </a:r>
          </a:p>
          <a:p>
            <a:r>
              <a:rPr lang="en-US" sz="3800" dirty="0"/>
              <a:t>Often have strong clinical guidelines and protocols</a:t>
            </a:r>
          </a:p>
          <a:p>
            <a:r>
              <a:rPr lang="en-US" sz="3800" dirty="0"/>
              <a:t>Many resources to call upon for staffing</a:t>
            </a:r>
          </a:p>
          <a:p>
            <a:r>
              <a:rPr lang="en-US" sz="3800" dirty="0"/>
              <a:t>Best payer rates with insurance companies</a:t>
            </a:r>
          </a:p>
          <a:p>
            <a:r>
              <a:rPr lang="en-US" sz="3800" dirty="0"/>
              <a:t>Typically have fairly good benefit structures</a:t>
            </a:r>
          </a:p>
        </p:txBody>
      </p:sp>
      <p:sp>
        <p:nvSpPr>
          <p:cNvPr id="3" name="Content Placeholder 2"/>
          <p:cNvSpPr>
            <a:spLocks noGrp="1"/>
          </p:cNvSpPr>
          <p:nvPr>
            <p:ph sz="half" idx="2"/>
          </p:nvPr>
        </p:nvSpPr>
        <p:spPr>
          <a:xfrm>
            <a:off x="4648200" y="1719072"/>
            <a:ext cx="4038600" cy="4615830"/>
          </a:xfrm>
        </p:spPr>
        <p:txBody>
          <a:bodyPr>
            <a:normAutofit fontScale="55000" lnSpcReduction="20000"/>
          </a:bodyPr>
          <a:lstStyle/>
          <a:p>
            <a:pPr marL="45720" indent="0" algn="ctr">
              <a:buNone/>
            </a:pPr>
            <a:r>
              <a:rPr lang="en-US" sz="3500" b="1" dirty="0"/>
              <a:t>CONS</a:t>
            </a:r>
          </a:p>
          <a:p>
            <a:pPr>
              <a:buFont typeface="Wingdings" charset="2"/>
              <a:buChar char="§"/>
            </a:pPr>
            <a:r>
              <a:rPr lang="en-US" sz="4000" dirty="0"/>
              <a:t>Potential funding issues due to rapid growth/acquisitions (see AHP)</a:t>
            </a:r>
          </a:p>
          <a:p>
            <a:pPr>
              <a:buFont typeface="Wingdings" charset="2"/>
              <a:buChar char="§"/>
            </a:pPr>
            <a:r>
              <a:rPr lang="en-US" sz="4000" dirty="0"/>
              <a:t>Individual providers can sometimes feel like a “warm body”</a:t>
            </a:r>
          </a:p>
          <a:p>
            <a:pPr>
              <a:buFont typeface="Wingdings" charset="2"/>
              <a:buChar char="§"/>
            </a:pPr>
            <a:r>
              <a:rPr lang="en-US" sz="4000" dirty="0"/>
              <a:t>Many many layers between CRNA and top management</a:t>
            </a:r>
          </a:p>
          <a:p>
            <a:pPr>
              <a:buFont typeface="Wingdings" charset="2"/>
              <a:buChar char="§"/>
            </a:pPr>
            <a:r>
              <a:rPr lang="en-US" sz="4000" dirty="0"/>
              <a:t>The desire to increase the bottom line or EBITDA can lead to clinical practice issues as shareholder demand earnings estimates to be made</a:t>
            </a:r>
          </a:p>
          <a:p>
            <a:pPr>
              <a:buFont typeface="Wingdings" charset="2"/>
              <a:buChar char="§"/>
            </a:pPr>
            <a:r>
              <a:rPr lang="en-US" sz="4000" dirty="0"/>
              <a:t>Owners are often nameless and faceless</a:t>
            </a:r>
          </a:p>
          <a:p>
            <a:pPr>
              <a:buFont typeface="Wingdings" charset="2"/>
              <a:buChar char="§"/>
            </a:pPr>
            <a:endParaRPr lang="en-US" dirty="0"/>
          </a:p>
          <a:p>
            <a:pPr>
              <a:buFont typeface="Wingdings" charset="2"/>
              <a:buChar char="§"/>
            </a:pPr>
            <a:endParaRPr lang="en-US" dirty="0"/>
          </a:p>
          <a:p>
            <a:pPr>
              <a:buFont typeface="Arial"/>
              <a:buChar char="•"/>
            </a:pPr>
            <a:endParaRPr lang="en-US" dirty="0"/>
          </a:p>
        </p:txBody>
      </p:sp>
      <p:cxnSp>
        <p:nvCxnSpPr>
          <p:cNvPr id="6" name="Straight Connector 5"/>
          <p:cNvCxnSpPr/>
          <p:nvPr/>
        </p:nvCxnSpPr>
        <p:spPr>
          <a:xfrm>
            <a:off x="4495800" y="2116669"/>
            <a:ext cx="0" cy="40098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50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US" sz="4800" b="1" dirty="0">
                <a:solidFill>
                  <a:schemeClr val="accent5">
                    <a:lumMod val="50000"/>
                  </a:schemeClr>
                </a:solidFill>
              </a:rPr>
              <a:t>Microeconomics of Anesthesia</a:t>
            </a:r>
          </a:p>
        </p:txBody>
      </p:sp>
      <p:sp>
        <p:nvSpPr>
          <p:cNvPr id="4" name="Subtitle 3"/>
          <p:cNvSpPr>
            <a:spLocks noGrp="1"/>
          </p:cNvSpPr>
          <p:nvPr>
            <p:ph type="subTitle" idx="1"/>
          </p:nvPr>
        </p:nvSpPr>
        <p:spPr/>
        <p:txBody>
          <a:bodyPr/>
          <a:lstStyle/>
          <a:p>
            <a:r>
              <a:rPr lang="en-US" dirty="0"/>
              <a:t>In its most basic form, the business of anesthesia is made up of a patient and an anesthesia provider</a:t>
            </a:r>
          </a:p>
          <a:p>
            <a:endParaRPr lang="en-US" dirty="0"/>
          </a:p>
        </p:txBody>
      </p:sp>
    </p:spTree>
    <p:extLst>
      <p:ext uri="{BB962C8B-B14F-4D97-AF65-F5344CB8AC3E}">
        <p14:creationId xmlns:p14="http://schemas.microsoft.com/office/powerpoint/2010/main" val="2652653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Macroeconomics of Anesthesia</a:t>
            </a:r>
            <a:br>
              <a:rPr lang="en-US" b="1" dirty="0">
                <a:solidFill>
                  <a:schemeClr val="accent5">
                    <a:lumMod val="50000"/>
                  </a:schemeClr>
                </a:solidFill>
              </a:rPr>
            </a:br>
            <a:r>
              <a:rPr lang="en-US" sz="3200" b="1" dirty="0"/>
              <a:t>The Sheridan Case study</a:t>
            </a:r>
          </a:p>
        </p:txBody>
      </p:sp>
      <p:sp>
        <p:nvSpPr>
          <p:cNvPr id="2" name="Content Placeholder 1"/>
          <p:cNvSpPr>
            <a:spLocks noGrp="1"/>
          </p:cNvSpPr>
          <p:nvPr>
            <p:ph idx="1"/>
          </p:nvPr>
        </p:nvSpPr>
        <p:spPr/>
        <p:txBody>
          <a:bodyPr>
            <a:normAutofit fontScale="92500" lnSpcReduction="20000"/>
          </a:bodyPr>
          <a:lstStyle/>
          <a:p>
            <a:pPr marL="502920" indent="-457200"/>
            <a:r>
              <a:rPr lang="en-US" dirty="0"/>
              <a:t>Started over 60 years ago as a small Florida based Anesthesiologist company </a:t>
            </a:r>
          </a:p>
          <a:p>
            <a:pPr marL="502920" indent="-457200"/>
            <a:r>
              <a:rPr lang="en-US" dirty="0"/>
              <a:t>Sheridan was acquired by Private Equity company Hellman &amp; Friedman in 2007</a:t>
            </a:r>
          </a:p>
          <a:p>
            <a:pPr marL="502920" indent="-457200"/>
            <a:r>
              <a:rPr lang="en-US" dirty="0"/>
              <a:t>Then it was bought by </a:t>
            </a:r>
            <a:r>
              <a:rPr lang="en-US" dirty="0" err="1"/>
              <a:t>Amsurg</a:t>
            </a:r>
            <a:r>
              <a:rPr lang="en-US" dirty="0"/>
              <a:t> for $2.4 billion in cash and stock in 2014</a:t>
            </a:r>
          </a:p>
          <a:p>
            <a:pPr marL="502920" indent="-457200"/>
            <a:r>
              <a:rPr lang="en-US" dirty="0" err="1"/>
              <a:t>Amsurg</a:t>
            </a:r>
            <a:r>
              <a:rPr lang="en-US" dirty="0"/>
              <a:t> and Envision merge in 2016, combined revenue of $8.5 billion per year and branded as Envision Physician Services</a:t>
            </a:r>
          </a:p>
          <a:p>
            <a:pPr marL="502920" indent="-457200"/>
            <a:r>
              <a:rPr lang="en-US" dirty="0"/>
              <a:t>Envision Physician Services is bought and taken private again by Private Equity giant KKR for $10 billion in June 2018</a:t>
            </a:r>
          </a:p>
          <a:p>
            <a:pPr marL="45720" indent="0">
              <a:buNone/>
            </a:pPr>
            <a:endParaRPr lang="en-US" dirty="0"/>
          </a:p>
        </p:txBody>
      </p:sp>
    </p:spTree>
    <p:extLst>
      <p:ext uri="{BB962C8B-B14F-4D97-AF65-F5344CB8AC3E}">
        <p14:creationId xmlns:p14="http://schemas.microsoft.com/office/powerpoint/2010/main" val="3462463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279086"/>
            <a:ext cx="8042276" cy="1336956"/>
          </a:xfrm>
        </p:spPr>
        <p:txBody>
          <a:bodyPr/>
          <a:lstStyle/>
          <a:p>
            <a:pPr algn="ctr"/>
            <a:r>
              <a:rPr lang="en-US" b="1" dirty="0">
                <a:solidFill>
                  <a:schemeClr val="accent5">
                    <a:lumMod val="50000"/>
                  </a:schemeClr>
                </a:solidFill>
              </a:rPr>
              <a:t>Macroeconomics of Anesthesia</a:t>
            </a:r>
            <a:br>
              <a:rPr lang="en-US" dirty="0"/>
            </a:br>
            <a:r>
              <a:rPr lang="en-US" sz="2400" b="1" dirty="0">
                <a:latin typeface="+mn-lt"/>
              </a:rPr>
              <a:t>What </a:t>
            </a:r>
            <a:r>
              <a:rPr lang="en-US" sz="2400" b="1">
                <a:latin typeface="+mn-lt"/>
              </a:rPr>
              <a:t>is Private </a:t>
            </a:r>
            <a:r>
              <a:rPr lang="en-US" sz="2400" b="1" dirty="0">
                <a:latin typeface="+mn-lt"/>
              </a:rPr>
              <a:t>E</a:t>
            </a:r>
            <a:r>
              <a:rPr lang="en-US" sz="2400" b="1">
                <a:latin typeface="+mn-lt"/>
              </a:rPr>
              <a:t>quity</a:t>
            </a:r>
            <a:r>
              <a:rPr lang="en-US" sz="2400" b="1" dirty="0">
                <a:latin typeface="+mn-lt"/>
              </a:rPr>
              <a:t>, EBITDA </a:t>
            </a:r>
            <a:r>
              <a:rPr lang="en-US" sz="2400" b="1">
                <a:latin typeface="+mn-lt"/>
              </a:rPr>
              <a:t>and Multiples</a:t>
            </a:r>
            <a:endParaRPr lang="en-US" sz="2400" b="1" dirty="0">
              <a:latin typeface="+mn-lt"/>
            </a:endParaRPr>
          </a:p>
        </p:txBody>
      </p:sp>
      <p:sp>
        <p:nvSpPr>
          <p:cNvPr id="2" name="Content Placeholder 1"/>
          <p:cNvSpPr>
            <a:spLocks noGrp="1"/>
          </p:cNvSpPr>
          <p:nvPr>
            <p:ph idx="1"/>
          </p:nvPr>
        </p:nvSpPr>
        <p:spPr>
          <a:xfrm>
            <a:off x="381001" y="1616042"/>
            <a:ext cx="8407893" cy="4802513"/>
          </a:xfrm>
        </p:spPr>
        <p:txBody>
          <a:bodyPr>
            <a:normAutofit fontScale="92500" lnSpcReduction="20000"/>
          </a:bodyPr>
          <a:lstStyle/>
          <a:p>
            <a:pPr marL="45720" indent="0">
              <a:buNone/>
            </a:pPr>
            <a:r>
              <a:rPr lang="en-US" sz="2600" dirty="0"/>
              <a:t>Private Equity is playing a large role in the macroeconomics of anesthesia in the past 10-15 years</a:t>
            </a:r>
          </a:p>
          <a:p>
            <a:r>
              <a:rPr lang="en-US" sz="2200" dirty="0"/>
              <a:t>Private Equity is an asset class of securities and debt in a company that is not traded publicly. Typically the investment is made by a private equity firm, a venture capital (VC) firm or an angel investor (Shark for those who watch Shark Tank) </a:t>
            </a:r>
          </a:p>
          <a:p>
            <a:pPr marL="45720" indent="0">
              <a:buNone/>
            </a:pPr>
            <a:r>
              <a:rPr lang="en-US" sz="2600" dirty="0"/>
              <a:t>EBITDA or Adjusted EBITDA is one of the primary metrics looked at by PE or VC firms when looking to invest in any Business</a:t>
            </a:r>
          </a:p>
          <a:p>
            <a:r>
              <a:rPr lang="en-US" sz="2200" dirty="0"/>
              <a:t>EBITDA is Earnings Before Interest, Taxes, Depreciation and Amortization (Adjusted EBITDA is an adjustment made for any special circumstances within the business that would affect the new owners)</a:t>
            </a:r>
          </a:p>
          <a:p>
            <a:pPr marL="45720" indent="0">
              <a:buNone/>
            </a:pPr>
            <a:r>
              <a:rPr lang="en-US" sz="2600" dirty="0"/>
              <a:t>Multiples are an amount of EBITDA that an investor is willing to pay for an Equity Stake in a company</a:t>
            </a:r>
          </a:p>
          <a:p>
            <a:r>
              <a:rPr lang="en-US" sz="2200" dirty="0"/>
              <a:t>The multiple that someone or some firm is willing to pay is determined by many factors including but not limited to: Size of the company, time company has been in business, location, stability, growth potential, current and future market factors, leadership etc. etc.</a:t>
            </a:r>
          </a:p>
          <a:p>
            <a:endParaRPr lang="en-US" sz="1800" dirty="0"/>
          </a:p>
          <a:p>
            <a:endParaRPr lang="en-US" dirty="0"/>
          </a:p>
          <a:p>
            <a:endParaRPr lang="en-US" dirty="0"/>
          </a:p>
        </p:txBody>
      </p:sp>
    </p:spTree>
    <p:extLst>
      <p:ext uri="{BB962C8B-B14F-4D97-AF65-F5344CB8AC3E}">
        <p14:creationId xmlns:p14="http://schemas.microsoft.com/office/powerpoint/2010/main" val="2236146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solidFill>
                  <a:schemeClr val="accent5">
                    <a:lumMod val="50000"/>
                  </a:schemeClr>
                </a:solidFill>
              </a:rPr>
              <a:t>The Business of Anesthesia 101</a:t>
            </a:r>
          </a:p>
        </p:txBody>
      </p:sp>
      <p:sp>
        <p:nvSpPr>
          <p:cNvPr id="2" name="Subtitle 1"/>
          <p:cNvSpPr>
            <a:spLocks noGrp="1"/>
          </p:cNvSpPr>
          <p:nvPr>
            <p:ph type="subTitle" idx="1"/>
          </p:nvPr>
        </p:nvSpPr>
        <p:spPr/>
        <p:txBody>
          <a:bodyPr/>
          <a:lstStyle/>
          <a:p>
            <a:r>
              <a:rPr lang="en-US" b="1" dirty="0"/>
              <a:t>How to Get Started</a:t>
            </a:r>
          </a:p>
        </p:txBody>
      </p:sp>
    </p:spTree>
    <p:extLst>
      <p:ext uri="{BB962C8B-B14F-4D97-AF65-F5344CB8AC3E}">
        <p14:creationId xmlns:p14="http://schemas.microsoft.com/office/powerpoint/2010/main" val="3649452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435762"/>
            <a:ext cx="8042276" cy="1336956"/>
          </a:xfrm>
        </p:spPr>
        <p:txBody>
          <a:bodyPr>
            <a:normAutofit/>
          </a:bodyPr>
          <a:lstStyle/>
          <a:p>
            <a:pPr algn="ctr"/>
            <a:r>
              <a:rPr lang="en-US" b="1" dirty="0">
                <a:solidFill>
                  <a:schemeClr val="accent5">
                    <a:lumMod val="50000"/>
                  </a:schemeClr>
                </a:solidFill>
              </a:rPr>
              <a:t>The Business of Anesthesia 101</a:t>
            </a:r>
            <a:br>
              <a:rPr lang="en-US" b="1" dirty="0">
                <a:solidFill>
                  <a:schemeClr val="accent5">
                    <a:lumMod val="50000"/>
                  </a:schemeClr>
                </a:solidFill>
              </a:rPr>
            </a:br>
            <a:r>
              <a:rPr lang="en-US" sz="2800" b="1" dirty="0"/>
              <a:t>Entity Selection</a:t>
            </a:r>
          </a:p>
        </p:txBody>
      </p:sp>
      <p:sp>
        <p:nvSpPr>
          <p:cNvPr id="2" name="Content Placeholder 1"/>
          <p:cNvSpPr>
            <a:spLocks noGrp="1"/>
          </p:cNvSpPr>
          <p:nvPr>
            <p:ph idx="1"/>
          </p:nvPr>
        </p:nvSpPr>
        <p:spPr>
          <a:xfrm>
            <a:off x="549275" y="1772718"/>
            <a:ext cx="8042276" cy="4343400"/>
          </a:xfrm>
        </p:spPr>
        <p:txBody>
          <a:bodyPr>
            <a:normAutofit/>
          </a:bodyPr>
          <a:lstStyle/>
          <a:p>
            <a:pPr marL="45720" indent="0">
              <a:buNone/>
            </a:pPr>
            <a:r>
              <a:rPr lang="en-US" sz="2400" dirty="0"/>
              <a:t>The first step in getting started in the Business of Anesthesia is to decide on a name and then to determine what type of entity to create and how to create it.</a:t>
            </a:r>
          </a:p>
          <a:p>
            <a:r>
              <a:rPr lang="en-US" dirty="0"/>
              <a:t>Sole Proprietorship</a:t>
            </a:r>
          </a:p>
          <a:p>
            <a:pPr lvl="1"/>
            <a:r>
              <a:rPr lang="en-US" dirty="0"/>
              <a:t>A one-person business that is not registered with the state. You create one just by going into business for yourself, no paperwork required. Largely, sole proprietorships are inseparable from its owner and reports all income and losses on the owner’s personal income tax return.  The owner is personally responsible for all debt, liabilities and court judgments. Not recommended for CRNAs!</a:t>
            </a:r>
          </a:p>
          <a:p>
            <a:pPr marL="365760" lvl="1" indent="0">
              <a:buNone/>
            </a:pPr>
            <a:endParaRPr lang="en-US" dirty="0"/>
          </a:p>
        </p:txBody>
      </p:sp>
    </p:spTree>
    <p:extLst>
      <p:ext uri="{BB962C8B-B14F-4D97-AF65-F5344CB8AC3E}">
        <p14:creationId xmlns:p14="http://schemas.microsoft.com/office/powerpoint/2010/main" val="2858274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The Business of Anesthesia 101</a:t>
            </a:r>
            <a:br>
              <a:rPr lang="en-US" dirty="0"/>
            </a:br>
            <a:r>
              <a:rPr lang="en-US" sz="2800" b="1" dirty="0">
                <a:latin typeface="+mn-lt"/>
              </a:rPr>
              <a:t>Entity Selection</a:t>
            </a:r>
          </a:p>
        </p:txBody>
      </p:sp>
      <p:sp>
        <p:nvSpPr>
          <p:cNvPr id="2" name="Content Placeholder 1"/>
          <p:cNvSpPr>
            <a:spLocks noGrp="1"/>
          </p:cNvSpPr>
          <p:nvPr>
            <p:ph idx="1"/>
          </p:nvPr>
        </p:nvSpPr>
        <p:spPr/>
        <p:txBody>
          <a:bodyPr>
            <a:normAutofit fontScale="92500" lnSpcReduction="20000"/>
          </a:bodyPr>
          <a:lstStyle/>
          <a:p>
            <a:r>
              <a:rPr lang="en-US" dirty="0"/>
              <a:t>Limited Liability Company (LLC)</a:t>
            </a:r>
          </a:p>
          <a:p>
            <a:pPr lvl="1"/>
            <a:r>
              <a:rPr lang="en-US" dirty="0"/>
              <a:t>An LLC is slightly more difficult to create. Requires registering with the Secretary of State and creating an EIN with the IRS.  The process takes 30 minutes or less typically.</a:t>
            </a:r>
          </a:p>
          <a:p>
            <a:pPr lvl="2"/>
            <a:r>
              <a:rPr lang="en-US" dirty="0"/>
              <a:t>Forms required are: Articles of Incorporation/Articles of Organization.  These just state the nature of the business, Registered Agent of the business, and any members and managers of the business. Highly recommended that an OA be drafted otherwise the state business law will apply to any conflicts.</a:t>
            </a:r>
          </a:p>
          <a:p>
            <a:pPr lvl="1"/>
            <a:r>
              <a:rPr lang="en-US" dirty="0"/>
              <a:t>The main benefit of an LLC is that it limits the owner’s personal liability from debts and court judgments. </a:t>
            </a:r>
          </a:p>
          <a:p>
            <a:pPr lvl="1"/>
            <a:r>
              <a:rPr lang="en-US" dirty="0"/>
              <a:t>The IRS considers LLCs as a “Pass Through Entity” in that an LLC must file a federal tax return but the LLC does not pay any federal taxes</a:t>
            </a:r>
          </a:p>
          <a:p>
            <a:pPr lvl="1"/>
            <a:r>
              <a:rPr lang="en-US" dirty="0"/>
              <a:t>All the taxes are paid by the owner’s share of income on their personal tax return </a:t>
            </a:r>
          </a:p>
          <a:p>
            <a:pPr lvl="1"/>
            <a:endParaRPr lang="en-US" dirty="0"/>
          </a:p>
          <a:p>
            <a:endParaRPr lang="en-US" dirty="0"/>
          </a:p>
        </p:txBody>
      </p:sp>
    </p:spTree>
    <p:extLst>
      <p:ext uri="{BB962C8B-B14F-4D97-AF65-F5344CB8AC3E}">
        <p14:creationId xmlns:p14="http://schemas.microsoft.com/office/powerpoint/2010/main" val="237912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solidFill>
                  <a:schemeClr val="accent5">
                    <a:lumMod val="50000"/>
                  </a:schemeClr>
                </a:solidFill>
              </a:rPr>
            </a:br>
            <a:r>
              <a:rPr lang="en-US" sz="2800" b="1" dirty="0">
                <a:latin typeface="+mn-lt"/>
              </a:rPr>
              <a:t>Entity Selection</a:t>
            </a:r>
          </a:p>
        </p:txBody>
      </p:sp>
      <p:sp>
        <p:nvSpPr>
          <p:cNvPr id="2" name="Content Placeholder 1"/>
          <p:cNvSpPr>
            <a:spLocks noGrp="1"/>
          </p:cNvSpPr>
          <p:nvPr>
            <p:ph idx="1"/>
          </p:nvPr>
        </p:nvSpPr>
        <p:spPr>
          <a:xfrm>
            <a:off x="628650" y="1825625"/>
            <a:ext cx="7886700" cy="4657368"/>
          </a:xfrm>
        </p:spPr>
        <p:txBody>
          <a:bodyPr>
            <a:normAutofit fontScale="85000" lnSpcReduction="20000"/>
          </a:bodyPr>
          <a:lstStyle/>
          <a:p>
            <a:r>
              <a:rPr lang="en-US" dirty="0"/>
              <a:t>Corporation (</a:t>
            </a:r>
            <a:r>
              <a:rPr lang="en-US" dirty="0" err="1"/>
              <a:t>Inc</a:t>
            </a:r>
            <a:r>
              <a:rPr lang="en-US" dirty="0"/>
              <a:t>)</a:t>
            </a:r>
          </a:p>
          <a:p>
            <a:pPr lvl="1"/>
            <a:r>
              <a:rPr lang="en-US" dirty="0"/>
              <a:t>Corporations provide similar limits to liability to LLCs but are slightly more arduous to create and to maintain.</a:t>
            </a:r>
          </a:p>
          <a:p>
            <a:pPr lvl="1"/>
            <a:r>
              <a:rPr lang="en-US" dirty="0"/>
              <a:t>Just like an LLC, Articles of Incorporation need to filed with the Secretary of State but Corporations are also required to create “Corporate Bylaws” and issue stock certificates to the owners/shareholders of the business</a:t>
            </a:r>
          </a:p>
          <a:p>
            <a:pPr lvl="1"/>
            <a:r>
              <a:rPr lang="en-US" dirty="0"/>
              <a:t>Once up and running, annual shareholder and director meetings need to be held with minutes kept, and regular directors meetings held with minutes also</a:t>
            </a:r>
          </a:p>
          <a:p>
            <a:pPr lvl="1"/>
            <a:r>
              <a:rPr lang="en-US" dirty="0"/>
              <a:t>Corporations must file taxes and pay taxes on any profits that are left in the business after paying out all salaries, bonuses, expenses and other overhead.</a:t>
            </a:r>
          </a:p>
          <a:p>
            <a:pPr lvl="1"/>
            <a:r>
              <a:rPr lang="en-US" dirty="0"/>
              <a:t>US Corporate tax rates before 2018 started at 15% for the first $50,000 and toped out at around 35% for $10M and above. Currently we have a 21% flat corporate tax rate </a:t>
            </a:r>
          </a:p>
          <a:p>
            <a:pPr lvl="1"/>
            <a:r>
              <a:rPr lang="en-US" dirty="0"/>
              <a:t>At 35%, the US had the highest nominal corporate tax rate in the developed world until recent tax reform and now we are in the average for the developed world economies.</a:t>
            </a:r>
          </a:p>
          <a:p>
            <a:endParaRPr lang="en-US" dirty="0"/>
          </a:p>
        </p:txBody>
      </p:sp>
    </p:spTree>
    <p:extLst>
      <p:ext uri="{BB962C8B-B14F-4D97-AF65-F5344CB8AC3E}">
        <p14:creationId xmlns:p14="http://schemas.microsoft.com/office/powerpoint/2010/main" val="421869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dirty="0"/>
            </a:br>
            <a:r>
              <a:rPr lang="en-US" sz="2800" b="1" dirty="0"/>
              <a:t>What next? Marketing/Strategic plan </a:t>
            </a:r>
          </a:p>
        </p:txBody>
      </p:sp>
      <p:sp>
        <p:nvSpPr>
          <p:cNvPr id="2" name="Content Placeholder 1"/>
          <p:cNvSpPr>
            <a:spLocks noGrp="1"/>
          </p:cNvSpPr>
          <p:nvPr>
            <p:ph idx="1"/>
          </p:nvPr>
        </p:nvSpPr>
        <p:spPr/>
        <p:txBody>
          <a:bodyPr>
            <a:normAutofit fontScale="85000" lnSpcReduction="20000"/>
          </a:bodyPr>
          <a:lstStyle/>
          <a:p>
            <a:pPr marL="45720" indent="0">
              <a:buNone/>
            </a:pPr>
            <a:r>
              <a:rPr lang="en-US" dirty="0"/>
              <a:t>Now that you have an entity and a name chosen, who are you and what do want to accomplish?</a:t>
            </a:r>
          </a:p>
          <a:p>
            <a:r>
              <a:rPr lang="en-US" dirty="0"/>
              <a:t>What is your Core Philosophy/Mission Statement?</a:t>
            </a:r>
          </a:p>
          <a:p>
            <a:r>
              <a:rPr lang="en-US" dirty="0"/>
              <a:t>Marketing/Branding based on your Mission Statement</a:t>
            </a:r>
          </a:p>
          <a:p>
            <a:r>
              <a:rPr lang="en-US" dirty="0"/>
              <a:t>What are your differentiators? </a:t>
            </a:r>
          </a:p>
          <a:p>
            <a:r>
              <a:rPr lang="en-US" dirty="0"/>
              <a:t>What are your Core Competencies? </a:t>
            </a:r>
          </a:p>
          <a:p>
            <a:r>
              <a:rPr lang="en-US" dirty="0"/>
              <a:t>How do you Market your new company? (Hire a business development team or do it yourself, internet presence, trade shows, social media, cold calls, word of mouth growth….)</a:t>
            </a:r>
          </a:p>
          <a:p>
            <a:r>
              <a:rPr lang="en-US" dirty="0"/>
              <a:t>Develop a Strategic Plan and periodically review and revise based on current market analysis and future trends in healthcare</a:t>
            </a:r>
          </a:p>
        </p:txBody>
      </p:sp>
    </p:spTree>
    <p:extLst>
      <p:ext uri="{BB962C8B-B14F-4D97-AF65-F5344CB8AC3E}">
        <p14:creationId xmlns:p14="http://schemas.microsoft.com/office/powerpoint/2010/main" val="2109384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dirty="0"/>
            </a:br>
            <a:r>
              <a:rPr lang="en-US" sz="2800" b="1" dirty="0"/>
              <a:t>Individual Contract Evaluation</a:t>
            </a:r>
          </a:p>
        </p:txBody>
      </p:sp>
      <p:sp>
        <p:nvSpPr>
          <p:cNvPr id="2" name="Content Placeholder 1"/>
          <p:cNvSpPr>
            <a:spLocks noGrp="1"/>
          </p:cNvSpPr>
          <p:nvPr>
            <p:ph idx="1"/>
          </p:nvPr>
        </p:nvSpPr>
        <p:spPr/>
        <p:txBody>
          <a:bodyPr>
            <a:normAutofit/>
          </a:bodyPr>
          <a:lstStyle/>
          <a:p>
            <a:pPr marL="45720" indent="0">
              <a:buNone/>
            </a:pPr>
            <a:r>
              <a:rPr lang="en-US" dirty="0"/>
              <a:t>Now that you know who you are and what you want to accomplish, you need to learn to evaluate individual contracts:</a:t>
            </a:r>
          </a:p>
          <a:p>
            <a:r>
              <a:rPr lang="en-US" dirty="0"/>
              <a:t>Learn how to build a Pro Forma</a:t>
            </a:r>
          </a:p>
          <a:p>
            <a:r>
              <a:rPr lang="en-US" dirty="0"/>
              <a:t>Know the different types of Anesthesia Contracts </a:t>
            </a:r>
          </a:p>
          <a:p>
            <a:r>
              <a:rPr lang="en-US" dirty="0"/>
              <a:t>Determine Capital needs and source of Capital</a:t>
            </a:r>
          </a:p>
          <a:p>
            <a:r>
              <a:rPr lang="en-US" dirty="0"/>
              <a:t>Billing options available</a:t>
            </a:r>
          </a:p>
          <a:p>
            <a:pPr marL="45720" indent="0">
              <a:buNone/>
            </a:pPr>
            <a:endParaRPr lang="en-US" dirty="0"/>
          </a:p>
        </p:txBody>
      </p:sp>
    </p:spTree>
    <p:extLst>
      <p:ext uri="{BB962C8B-B14F-4D97-AF65-F5344CB8AC3E}">
        <p14:creationId xmlns:p14="http://schemas.microsoft.com/office/powerpoint/2010/main" val="1259760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br>
            <a:r>
              <a:rPr lang="en-US" sz="2800" b="1" dirty="0"/>
              <a:t>Pro Forma</a:t>
            </a:r>
          </a:p>
        </p:txBody>
      </p:sp>
      <p:sp>
        <p:nvSpPr>
          <p:cNvPr id="2" name="Content Placeholder 1"/>
          <p:cNvSpPr>
            <a:spLocks noGrp="1"/>
          </p:cNvSpPr>
          <p:nvPr>
            <p:ph idx="1"/>
          </p:nvPr>
        </p:nvSpPr>
        <p:spPr>
          <a:xfrm>
            <a:off x="549275" y="1600202"/>
            <a:ext cx="8042276" cy="4449821"/>
          </a:xfrm>
        </p:spPr>
        <p:txBody>
          <a:bodyPr>
            <a:normAutofit fontScale="85000" lnSpcReduction="20000"/>
          </a:bodyPr>
          <a:lstStyle/>
          <a:p>
            <a:pPr marL="45720" indent="0">
              <a:buNone/>
            </a:pPr>
            <a:r>
              <a:rPr lang="en-US" dirty="0"/>
              <a:t>A Pro Forma is method of calculating financial results from current or projected data</a:t>
            </a:r>
          </a:p>
          <a:p>
            <a:r>
              <a:rPr lang="en-US" dirty="0"/>
              <a:t>A Pro Forma evaluates all revenue and expenses then will project a net profit or loss </a:t>
            </a:r>
          </a:p>
          <a:p>
            <a:r>
              <a:rPr lang="en-US" dirty="0"/>
              <a:t>A good Pro Forma relies on good data in and good formulas to produce a reliable and predictable outcome</a:t>
            </a:r>
          </a:p>
          <a:p>
            <a:r>
              <a:rPr lang="en-US" dirty="0"/>
              <a:t>Ideally you want as much data from the facility as possible about the cases done in the past year and projected cases for current year</a:t>
            </a:r>
          </a:p>
          <a:p>
            <a:r>
              <a:rPr lang="en-US" dirty="0"/>
              <a:t>You then need to evaluate that data and accurately project the income you expect to receive from performing those anesthetics</a:t>
            </a:r>
          </a:p>
          <a:p>
            <a:r>
              <a:rPr lang="en-US" dirty="0"/>
              <a:t>Next you figure out what your total expenses are and then compare for a profit analysis</a:t>
            </a:r>
          </a:p>
        </p:txBody>
      </p:sp>
    </p:spTree>
    <p:extLst>
      <p:ext uri="{BB962C8B-B14F-4D97-AF65-F5344CB8AC3E}">
        <p14:creationId xmlns:p14="http://schemas.microsoft.com/office/powerpoint/2010/main" val="3421403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dirty="0"/>
            </a:br>
            <a:r>
              <a:rPr lang="en-US" sz="2800" b="1" dirty="0"/>
              <a:t>Pro Forma Revenue</a:t>
            </a:r>
          </a:p>
        </p:txBody>
      </p:sp>
      <p:sp>
        <p:nvSpPr>
          <p:cNvPr id="2" name="Content Placeholder 1"/>
          <p:cNvSpPr>
            <a:spLocks noGrp="1"/>
          </p:cNvSpPr>
          <p:nvPr>
            <p:ph idx="1"/>
          </p:nvPr>
        </p:nvSpPr>
        <p:spPr/>
        <p:txBody>
          <a:bodyPr>
            <a:normAutofit fontScale="85000" lnSpcReduction="20000"/>
          </a:bodyPr>
          <a:lstStyle/>
          <a:p>
            <a:pPr marL="45720" indent="0">
              <a:buNone/>
            </a:pPr>
            <a:r>
              <a:rPr lang="en-US" dirty="0"/>
              <a:t>Data needed for Revenue calculations:</a:t>
            </a:r>
          </a:p>
          <a:p>
            <a:r>
              <a:rPr lang="en-US" dirty="0"/>
              <a:t>Need total case volume (past and/or projected)</a:t>
            </a:r>
          </a:p>
          <a:p>
            <a:r>
              <a:rPr lang="en-US" dirty="0"/>
              <a:t>Need case mix percentage (General </a:t>
            </a:r>
            <a:r>
              <a:rPr lang="en-US" dirty="0" err="1"/>
              <a:t>Sx</a:t>
            </a:r>
            <a:r>
              <a:rPr lang="en-US" dirty="0"/>
              <a:t>, Ortho, ENT, GI, OB </a:t>
            </a:r>
            <a:r>
              <a:rPr lang="en-US" dirty="0" err="1"/>
              <a:t>etc</a:t>
            </a:r>
            <a:r>
              <a:rPr lang="en-US" dirty="0"/>
              <a:t>)</a:t>
            </a:r>
          </a:p>
          <a:p>
            <a:r>
              <a:rPr lang="en-US" dirty="0"/>
              <a:t>Need Payer mix percentage (Medicare, </a:t>
            </a:r>
            <a:r>
              <a:rPr lang="en-US" dirty="0" err="1"/>
              <a:t>Caid</a:t>
            </a:r>
            <a:r>
              <a:rPr lang="en-US" dirty="0"/>
              <a:t>, BCBS, United </a:t>
            </a:r>
            <a:r>
              <a:rPr lang="en-US" dirty="0" err="1"/>
              <a:t>etc</a:t>
            </a:r>
            <a:r>
              <a:rPr lang="en-US" dirty="0"/>
              <a:t>)</a:t>
            </a:r>
          </a:p>
          <a:p>
            <a:pPr marL="45720" indent="0">
              <a:buNone/>
            </a:pPr>
            <a:r>
              <a:rPr lang="en-US" dirty="0"/>
              <a:t>Performing the calculations (simple version)</a:t>
            </a:r>
          </a:p>
          <a:p>
            <a:r>
              <a:rPr lang="en-US" dirty="0"/>
              <a:t>Take each case type and assign an average anesthesia unit amount to it, then multiply that by your weighted average reimbursement per unit</a:t>
            </a:r>
          </a:p>
          <a:p>
            <a:r>
              <a:rPr lang="en-US" dirty="0"/>
              <a:t>Determine the average reimbursement per unit by inputting the per unit value from each payer and then average them based on percent of total cases of each payer </a:t>
            </a:r>
          </a:p>
        </p:txBody>
      </p:sp>
    </p:spTree>
    <p:extLst>
      <p:ext uri="{BB962C8B-B14F-4D97-AF65-F5344CB8AC3E}">
        <p14:creationId xmlns:p14="http://schemas.microsoft.com/office/powerpoint/2010/main" val="379701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464299"/>
            <a:ext cx="8042276" cy="1336956"/>
          </a:xfrm>
        </p:spPr>
        <p:txBody>
          <a:bodyPr>
            <a:normAutofit fontScale="90000"/>
          </a:bodyPr>
          <a:lstStyle/>
          <a:p>
            <a:pPr algn="ctr"/>
            <a:r>
              <a:rPr lang="en-US" b="1" dirty="0">
                <a:solidFill>
                  <a:srgbClr val="002060"/>
                </a:solidFill>
              </a:rPr>
              <a:t>THE MICOECONOMICS OF ANESTHESIA</a:t>
            </a:r>
            <a:br>
              <a:rPr lang="en-US" dirty="0"/>
            </a:br>
            <a:endParaRPr lang="en-US" sz="2800" dirty="0"/>
          </a:p>
        </p:txBody>
      </p:sp>
      <p:sp>
        <p:nvSpPr>
          <p:cNvPr id="2" name="Content Placeholder 1"/>
          <p:cNvSpPr>
            <a:spLocks noGrp="1"/>
          </p:cNvSpPr>
          <p:nvPr>
            <p:ph idx="1"/>
          </p:nvPr>
        </p:nvSpPr>
        <p:spPr>
          <a:xfrm>
            <a:off x="381001" y="1417638"/>
            <a:ext cx="8407893" cy="5059362"/>
          </a:xfrm>
        </p:spPr>
        <p:txBody>
          <a:bodyPr>
            <a:normAutofit/>
          </a:bodyPr>
          <a:lstStyle/>
          <a:p>
            <a:pPr lvl="1"/>
            <a:r>
              <a:rPr lang="en-US" dirty="0"/>
              <a:t>This clinical interaction is the foundation for all economic activity in the business of anesthesia</a:t>
            </a:r>
          </a:p>
          <a:p>
            <a:pPr lvl="1"/>
            <a:r>
              <a:rPr lang="en-US" dirty="0"/>
              <a:t>Every clinical decision made by the provider during this interaction has an economic impact downstream</a:t>
            </a:r>
          </a:p>
          <a:p>
            <a:pPr lvl="1"/>
            <a:r>
              <a:rPr lang="en-US" dirty="0"/>
              <a:t>Key decisions are:</a:t>
            </a:r>
          </a:p>
          <a:p>
            <a:pPr lvl="2"/>
            <a:r>
              <a:rPr lang="en-US" dirty="0"/>
              <a:t>The type of anesthetic chosen (General, Regional, MAC, Post-Op Block, Opioid sparing technique)</a:t>
            </a:r>
          </a:p>
          <a:p>
            <a:pPr lvl="2"/>
            <a:r>
              <a:rPr lang="en-US" dirty="0"/>
              <a:t>Which agents used to accomplish the anesthetic that was chosen (</a:t>
            </a:r>
            <a:r>
              <a:rPr lang="en-US" dirty="0" err="1"/>
              <a:t>Sevo</a:t>
            </a:r>
            <a:r>
              <a:rPr lang="en-US" dirty="0"/>
              <a:t>, Des, </a:t>
            </a:r>
            <a:r>
              <a:rPr lang="en-US" dirty="0" err="1"/>
              <a:t>Iso</a:t>
            </a:r>
            <a:r>
              <a:rPr lang="en-US" dirty="0"/>
              <a:t>, </a:t>
            </a:r>
            <a:r>
              <a:rPr lang="en-US" dirty="0" err="1"/>
              <a:t>Lidocaine</a:t>
            </a:r>
            <a:r>
              <a:rPr lang="en-US" dirty="0"/>
              <a:t>, </a:t>
            </a:r>
            <a:r>
              <a:rPr lang="en-US" dirty="0" err="1"/>
              <a:t>Bupivicaine</a:t>
            </a:r>
            <a:r>
              <a:rPr lang="en-US" dirty="0"/>
              <a:t>, </a:t>
            </a:r>
            <a:r>
              <a:rPr lang="en-US" dirty="0" err="1"/>
              <a:t>Ropivicaine</a:t>
            </a:r>
            <a:r>
              <a:rPr lang="en-US" dirty="0"/>
              <a:t>, </a:t>
            </a:r>
            <a:r>
              <a:rPr lang="en-US" dirty="0" err="1"/>
              <a:t>Propofol</a:t>
            </a:r>
            <a:r>
              <a:rPr lang="en-US" dirty="0"/>
              <a:t>, </a:t>
            </a:r>
            <a:r>
              <a:rPr lang="en-US" dirty="0" err="1"/>
              <a:t>Etomidate</a:t>
            </a:r>
            <a:r>
              <a:rPr lang="en-US" dirty="0"/>
              <a:t>, </a:t>
            </a:r>
            <a:r>
              <a:rPr lang="en-US" dirty="0" err="1"/>
              <a:t>Succ</a:t>
            </a:r>
            <a:r>
              <a:rPr lang="en-US" dirty="0"/>
              <a:t>, </a:t>
            </a:r>
            <a:r>
              <a:rPr lang="en-US" dirty="0" err="1"/>
              <a:t>Vec</a:t>
            </a:r>
            <a:r>
              <a:rPr lang="en-US" dirty="0"/>
              <a:t>, Roc etc. etc.)</a:t>
            </a:r>
          </a:p>
          <a:p>
            <a:pPr lvl="2"/>
            <a:r>
              <a:rPr lang="en-US" dirty="0"/>
              <a:t>How is Post-Op Pain treated?</a:t>
            </a:r>
          </a:p>
          <a:p>
            <a:pPr lvl="2"/>
            <a:r>
              <a:rPr lang="en-US" dirty="0"/>
              <a:t>Are you pre-treating for Post-op N&amp;V (in all patients, in high risk only patients, or in no patients) </a:t>
            </a:r>
          </a:p>
          <a:p>
            <a:pPr lvl="2"/>
            <a:r>
              <a:rPr lang="en-US" dirty="0"/>
              <a:t>Are you correctly and accurately documenting the preoperative exam, the surgery, and any and all procedures performed</a:t>
            </a:r>
          </a:p>
          <a:p>
            <a:pPr marL="640080" lvl="2" indent="0">
              <a:buNone/>
            </a:pPr>
            <a:endParaRPr lang="en-US" dirty="0"/>
          </a:p>
          <a:p>
            <a:endParaRPr lang="en-US" dirty="0"/>
          </a:p>
        </p:txBody>
      </p:sp>
    </p:spTree>
    <p:extLst>
      <p:ext uri="{BB962C8B-B14F-4D97-AF65-F5344CB8AC3E}">
        <p14:creationId xmlns:p14="http://schemas.microsoft.com/office/powerpoint/2010/main" val="3112408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solidFill>
                  <a:schemeClr val="accent5">
                    <a:lumMod val="50000"/>
                  </a:schemeClr>
                </a:solidFill>
              </a:rPr>
            </a:br>
            <a:r>
              <a:rPr lang="en-US" sz="2800" b="1" dirty="0"/>
              <a:t>Pro Forma Expense </a:t>
            </a:r>
          </a:p>
        </p:txBody>
      </p:sp>
      <p:sp>
        <p:nvSpPr>
          <p:cNvPr id="2" name="Content Placeholder 1"/>
          <p:cNvSpPr>
            <a:spLocks noGrp="1"/>
          </p:cNvSpPr>
          <p:nvPr>
            <p:ph idx="1"/>
          </p:nvPr>
        </p:nvSpPr>
        <p:spPr/>
        <p:txBody>
          <a:bodyPr>
            <a:normAutofit fontScale="85000" lnSpcReduction="20000"/>
          </a:bodyPr>
          <a:lstStyle/>
          <a:p>
            <a:pPr marL="45720" indent="0">
              <a:buNone/>
            </a:pPr>
            <a:r>
              <a:rPr lang="en-US" dirty="0"/>
              <a:t>Goal is to calculate as close to possible what your actual expenses will be. Expenses are made up following items:</a:t>
            </a:r>
          </a:p>
          <a:p>
            <a:r>
              <a:rPr lang="en-US" dirty="0"/>
              <a:t>Clinical Providers (CRNAs and MDAs mostly), Determine the amount needed based on concurrent case information, first starts, on call requirement, call backs, ratio of MDA to CRNA based on hospital bylaws, facility preferences and billing factors, vacation relief for providers, </a:t>
            </a:r>
            <a:r>
              <a:rPr lang="en-US" dirty="0" err="1"/>
              <a:t>etc</a:t>
            </a:r>
            <a:endParaRPr lang="en-US" dirty="0"/>
          </a:p>
          <a:p>
            <a:r>
              <a:rPr lang="en-US" dirty="0"/>
              <a:t>Overhead such as malpractice insurance, worker comp, fringe benefits, cyber policy, administrative cost, any equipment, and cost to collect or billing expenses</a:t>
            </a:r>
          </a:p>
          <a:p>
            <a:r>
              <a:rPr lang="en-US" dirty="0"/>
              <a:t>Other cost of doing business (taxes, fees, audits, law suits </a:t>
            </a:r>
            <a:r>
              <a:rPr lang="en-US" dirty="0" err="1"/>
              <a:t>etc</a:t>
            </a:r>
            <a:r>
              <a:rPr lang="en-US" dirty="0"/>
              <a:t>)</a:t>
            </a:r>
          </a:p>
          <a:p>
            <a:r>
              <a:rPr lang="en-US" dirty="0"/>
              <a:t>Then evaluate expected loss or profit margin </a:t>
            </a:r>
          </a:p>
        </p:txBody>
      </p:sp>
    </p:spTree>
    <p:extLst>
      <p:ext uri="{BB962C8B-B14F-4D97-AF65-F5344CB8AC3E}">
        <p14:creationId xmlns:p14="http://schemas.microsoft.com/office/powerpoint/2010/main" val="881573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solidFill>
                  <a:schemeClr val="accent5">
                    <a:lumMod val="50000"/>
                  </a:schemeClr>
                </a:solidFill>
              </a:rPr>
            </a:br>
            <a:r>
              <a:rPr lang="en-US" sz="2800" b="1" dirty="0"/>
              <a:t>Sample Pro Forma</a:t>
            </a:r>
          </a:p>
        </p:txBody>
      </p:sp>
      <p:sp>
        <p:nvSpPr>
          <p:cNvPr id="2" name="Content Placeholder 1"/>
          <p:cNvSpPr>
            <a:spLocks noGrp="1"/>
          </p:cNvSpPr>
          <p:nvPr>
            <p:ph sz="half" idx="1"/>
          </p:nvPr>
        </p:nvSpPr>
        <p:spPr/>
        <p:txBody>
          <a:bodyPr>
            <a:normAutofit/>
          </a:bodyPr>
          <a:lstStyle/>
          <a:p>
            <a:pPr marL="45720" indent="0" algn="ctr">
              <a:buNone/>
            </a:pPr>
            <a:r>
              <a:rPr lang="en-US" b="1" dirty="0"/>
              <a:t>Revenue</a:t>
            </a:r>
          </a:p>
          <a:p>
            <a:pPr marL="45720" indent="0">
              <a:buNone/>
            </a:pPr>
            <a:r>
              <a:rPr lang="en-US" dirty="0"/>
              <a:t>2500 cases per year</a:t>
            </a:r>
          </a:p>
          <a:p>
            <a:r>
              <a:rPr lang="en-US" dirty="0"/>
              <a:t>500 Ortho=  $250k</a:t>
            </a:r>
          </a:p>
          <a:p>
            <a:r>
              <a:rPr lang="en-US" dirty="0"/>
              <a:t>500 </a:t>
            </a:r>
            <a:r>
              <a:rPr lang="en-US" dirty="0" err="1"/>
              <a:t>GenSx</a:t>
            </a:r>
            <a:r>
              <a:rPr lang="en-US" dirty="0"/>
              <a:t>= $200k</a:t>
            </a:r>
          </a:p>
          <a:p>
            <a:r>
              <a:rPr lang="en-US" dirty="0"/>
              <a:t>500 OB/</a:t>
            </a:r>
            <a:r>
              <a:rPr lang="en-US" dirty="0" err="1"/>
              <a:t>G</a:t>
            </a:r>
            <a:r>
              <a:rPr lang="en-US" sz="2400" dirty="0" err="1"/>
              <a:t>yn</a:t>
            </a:r>
            <a:r>
              <a:rPr lang="en-US" dirty="0"/>
              <a:t>=$200k</a:t>
            </a:r>
          </a:p>
          <a:p>
            <a:r>
              <a:rPr lang="en-US" dirty="0"/>
              <a:t>500 </a:t>
            </a:r>
            <a:r>
              <a:rPr lang="en-US" dirty="0" err="1"/>
              <a:t>ENTSx</a:t>
            </a:r>
            <a:r>
              <a:rPr lang="en-US" dirty="0"/>
              <a:t>= $150k</a:t>
            </a:r>
          </a:p>
          <a:p>
            <a:r>
              <a:rPr lang="en-US" dirty="0"/>
              <a:t>500 </a:t>
            </a:r>
            <a:r>
              <a:rPr lang="en-US" dirty="0" err="1"/>
              <a:t>GIEndo</a:t>
            </a:r>
            <a:r>
              <a:rPr lang="en-US" dirty="0"/>
              <a:t>=$100k</a:t>
            </a:r>
          </a:p>
          <a:p>
            <a:pPr marL="45720" indent="0">
              <a:buNone/>
            </a:pPr>
            <a:r>
              <a:rPr lang="en-US" sz="2400" b="1" dirty="0"/>
              <a:t>Total Revenue=  </a:t>
            </a:r>
            <a:r>
              <a:rPr lang="en-US" b="1" dirty="0"/>
              <a:t>$900k</a:t>
            </a:r>
          </a:p>
        </p:txBody>
      </p:sp>
      <p:sp>
        <p:nvSpPr>
          <p:cNvPr id="3" name="Content Placeholder 2"/>
          <p:cNvSpPr>
            <a:spLocks noGrp="1"/>
          </p:cNvSpPr>
          <p:nvPr>
            <p:ph sz="half" idx="2"/>
          </p:nvPr>
        </p:nvSpPr>
        <p:spPr/>
        <p:txBody>
          <a:bodyPr>
            <a:normAutofit/>
          </a:bodyPr>
          <a:lstStyle/>
          <a:p>
            <a:pPr marL="45720" indent="0" algn="ctr">
              <a:buNone/>
            </a:pPr>
            <a:r>
              <a:rPr lang="en-US" b="1" dirty="0"/>
              <a:t>Expense</a:t>
            </a:r>
          </a:p>
          <a:p>
            <a:pPr marL="45720" indent="0">
              <a:buNone/>
            </a:pPr>
            <a:r>
              <a:rPr lang="en-US" dirty="0"/>
              <a:t>Model 1MDA 3CRNA</a:t>
            </a:r>
          </a:p>
          <a:p>
            <a:r>
              <a:rPr lang="en-US" dirty="0"/>
              <a:t>1 </a:t>
            </a:r>
            <a:r>
              <a:rPr lang="en-US" dirty="0" err="1"/>
              <a:t>MDA+vac</a:t>
            </a:r>
            <a:r>
              <a:rPr lang="en-US" dirty="0"/>
              <a:t>=   $400k</a:t>
            </a:r>
          </a:p>
          <a:p>
            <a:r>
              <a:rPr lang="en-US" dirty="0"/>
              <a:t>3 </a:t>
            </a:r>
            <a:r>
              <a:rPr lang="en-US" dirty="0" err="1"/>
              <a:t>CRNA+vac</a:t>
            </a:r>
            <a:r>
              <a:rPr lang="en-US" dirty="0"/>
              <a:t>= $650k</a:t>
            </a:r>
          </a:p>
          <a:p>
            <a:r>
              <a:rPr lang="en-US" dirty="0"/>
              <a:t>Billing=           $ 60k</a:t>
            </a:r>
          </a:p>
          <a:p>
            <a:r>
              <a:rPr lang="en-US" dirty="0"/>
              <a:t>Mal Practice= $ 50K</a:t>
            </a:r>
          </a:p>
          <a:p>
            <a:r>
              <a:rPr lang="en-US" dirty="0"/>
              <a:t>Overhead=      $ 40K</a:t>
            </a:r>
          </a:p>
          <a:p>
            <a:pPr marL="45720" indent="0">
              <a:buNone/>
            </a:pPr>
            <a:r>
              <a:rPr lang="en-US" sz="2400" b="1" dirty="0"/>
              <a:t>Total Expenses= </a:t>
            </a:r>
            <a:r>
              <a:rPr lang="en-US" b="1" dirty="0"/>
              <a:t>$1,200</a:t>
            </a:r>
          </a:p>
          <a:p>
            <a:endParaRPr lang="en-US" dirty="0"/>
          </a:p>
          <a:p>
            <a:endParaRPr lang="en-US" dirty="0"/>
          </a:p>
        </p:txBody>
      </p:sp>
      <p:cxnSp>
        <p:nvCxnSpPr>
          <p:cNvPr id="10" name="Straight Connector 9"/>
          <p:cNvCxnSpPr/>
          <p:nvPr/>
        </p:nvCxnSpPr>
        <p:spPr>
          <a:xfrm>
            <a:off x="4495800" y="2455335"/>
            <a:ext cx="0" cy="287866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26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dirty="0"/>
            </a:br>
            <a:r>
              <a:rPr lang="en-US" sz="2800" b="1" dirty="0"/>
              <a:t>Oh No!</a:t>
            </a:r>
          </a:p>
        </p:txBody>
      </p:sp>
      <p:pic>
        <p:nvPicPr>
          <p:cNvPr id="4" name="Content Placeholder 3" descr="oh no.jpe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2825" y="2417133"/>
            <a:ext cx="3118350" cy="3500789"/>
          </a:xfrm>
        </p:spPr>
      </p:pic>
    </p:spTree>
    <p:extLst>
      <p:ext uri="{BB962C8B-B14F-4D97-AF65-F5344CB8AC3E}">
        <p14:creationId xmlns:p14="http://schemas.microsoft.com/office/powerpoint/2010/main" val="1908952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dirty="0"/>
            </a:br>
            <a:r>
              <a:rPr lang="en-US" sz="2800" b="1" dirty="0"/>
              <a:t>Types of Contracts</a:t>
            </a:r>
          </a:p>
        </p:txBody>
      </p:sp>
      <p:sp>
        <p:nvSpPr>
          <p:cNvPr id="2" name="Content Placeholder 1"/>
          <p:cNvSpPr>
            <a:spLocks noGrp="1"/>
          </p:cNvSpPr>
          <p:nvPr>
            <p:ph idx="1"/>
          </p:nvPr>
        </p:nvSpPr>
        <p:spPr/>
        <p:txBody>
          <a:bodyPr>
            <a:normAutofit/>
          </a:bodyPr>
          <a:lstStyle/>
          <a:p>
            <a:pPr marL="45720" indent="0">
              <a:buNone/>
            </a:pPr>
            <a:r>
              <a:rPr lang="en-US" dirty="0"/>
              <a:t>There are three main types of Anesthesia Contracts</a:t>
            </a:r>
          </a:p>
          <a:p>
            <a:r>
              <a:rPr lang="en-US" dirty="0"/>
              <a:t>Straight Fee for Service</a:t>
            </a:r>
          </a:p>
          <a:p>
            <a:r>
              <a:rPr lang="en-US" dirty="0"/>
              <a:t>Fee for Service with a Subsidy (fixed or floating)</a:t>
            </a:r>
          </a:p>
          <a:p>
            <a:r>
              <a:rPr lang="en-US" dirty="0"/>
              <a:t>Management Contract</a:t>
            </a:r>
          </a:p>
        </p:txBody>
      </p:sp>
    </p:spTree>
    <p:extLst>
      <p:ext uri="{BB962C8B-B14F-4D97-AF65-F5344CB8AC3E}">
        <p14:creationId xmlns:p14="http://schemas.microsoft.com/office/powerpoint/2010/main" val="377998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dirty="0"/>
            </a:br>
            <a:r>
              <a:rPr lang="en-US" sz="2800" b="1" dirty="0"/>
              <a:t>Straight Fee for Service</a:t>
            </a:r>
          </a:p>
        </p:txBody>
      </p:sp>
      <p:sp>
        <p:nvSpPr>
          <p:cNvPr id="2" name="Content Placeholder 1"/>
          <p:cNvSpPr>
            <a:spLocks noGrp="1"/>
          </p:cNvSpPr>
          <p:nvPr>
            <p:ph sz="half" idx="1"/>
          </p:nvPr>
        </p:nvSpPr>
        <p:spPr/>
        <p:txBody>
          <a:bodyPr>
            <a:normAutofit lnSpcReduction="10000"/>
          </a:bodyPr>
          <a:lstStyle/>
          <a:p>
            <a:pPr marL="45720" indent="0" algn="ctr">
              <a:buNone/>
            </a:pPr>
            <a:r>
              <a:rPr lang="en-US" b="1" dirty="0"/>
              <a:t>Pros</a:t>
            </a:r>
          </a:p>
          <a:p>
            <a:r>
              <a:rPr lang="en-US" dirty="0"/>
              <a:t>Shared risk between Anesthesia and Facility</a:t>
            </a:r>
          </a:p>
          <a:p>
            <a:r>
              <a:rPr lang="en-US" dirty="0"/>
              <a:t>Stability since your service is not costing the facility anything</a:t>
            </a:r>
          </a:p>
          <a:p>
            <a:r>
              <a:rPr lang="en-US" dirty="0"/>
              <a:t>Motivated to increase surgical volume and efficiency</a:t>
            </a:r>
          </a:p>
          <a:p>
            <a:endParaRPr lang="en-US" dirty="0"/>
          </a:p>
        </p:txBody>
      </p:sp>
      <p:sp>
        <p:nvSpPr>
          <p:cNvPr id="3" name="Content Placeholder 2"/>
          <p:cNvSpPr>
            <a:spLocks noGrp="1"/>
          </p:cNvSpPr>
          <p:nvPr>
            <p:ph sz="half" idx="2"/>
          </p:nvPr>
        </p:nvSpPr>
        <p:spPr/>
        <p:txBody>
          <a:bodyPr>
            <a:normAutofit lnSpcReduction="10000"/>
          </a:bodyPr>
          <a:lstStyle/>
          <a:p>
            <a:pPr marL="45720" indent="0" algn="ctr">
              <a:buNone/>
            </a:pPr>
            <a:r>
              <a:rPr lang="en-US" b="1" dirty="0"/>
              <a:t>Cons</a:t>
            </a:r>
          </a:p>
          <a:p>
            <a:r>
              <a:rPr lang="en-US" dirty="0"/>
              <a:t>Shared Risk, no guarantee that you will be profitable</a:t>
            </a:r>
          </a:p>
          <a:p>
            <a:r>
              <a:rPr lang="en-US" dirty="0"/>
              <a:t>Market conditions change</a:t>
            </a:r>
          </a:p>
          <a:p>
            <a:r>
              <a:rPr lang="en-US" dirty="0"/>
              <a:t>Reimbursement reductions</a:t>
            </a:r>
          </a:p>
          <a:p>
            <a:r>
              <a:rPr lang="en-US" dirty="0"/>
              <a:t>Changes in Medicare rules and </a:t>
            </a:r>
            <a:r>
              <a:rPr lang="en-US" dirty="0" err="1"/>
              <a:t>regs</a:t>
            </a:r>
            <a:r>
              <a:rPr lang="en-US" dirty="0"/>
              <a:t> </a:t>
            </a:r>
          </a:p>
        </p:txBody>
      </p:sp>
      <p:cxnSp>
        <p:nvCxnSpPr>
          <p:cNvPr id="7" name="Straight Connector 6"/>
          <p:cNvCxnSpPr/>
          <p:nvPr/>
        </p:nvCxnSpPr>
        <p:spPr>
          <a:xfrm>
            <a:off x="4495800" y="2370669"/>
            <a:ext cx="0" cy="37558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061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dirty="0"/>
            </a:br>
            <a:r>
              <a:rPr lang="en-US" sz="2800" b="1" dirty="0"/>
              <a:t>Fee for Service w Subsidy</a:t>
            </a:r>
          </a:p>
        </p:txBody>
      </p:sp>
      <p:sp>
        <p:nvSpPr>
          <p:cNvPr id="2" name="Content Placeholder 1"/>
          <p:cNvSpPr>
            <a:spLocks noGrp="1"/>
          </p:cNvSpPr>
          <p:nvPr>
            <p:ph idx="1"/>
          </p:nvPr>
        </p:nvSpPr>
        <p:spPr/>
        <p:txBody>
          <a:bodyPr>
            <a:normAutofit fontScale="85000" lnSpcReduction="20000"/>
          </a:bodyPr>
          <a:lstStyle/>
          <a:p>
            <a:pPr marL="45720" indent="0">
              <a:buNone/>
            </a:pPr>
            <a:r>
              <a:rPr lang="en-US" dirty="0"/>
              <a:t>In this model, the anesthesia group performs just like in the fee for service but the facility makes up for any potential losses with a subsidy payment to the anesthesia group.</a:t>
            </a:r>
          </a:p>
          <a:p>
            <a:pPr marL="45720" indent="0">
              <a:buNone/>
            </a:pPr>
            <a:r>
              <a:rPr lang="en-US" dirty="0"/>
              <a:t>Subsidies can come in many different shapes and sizes. Call stipend, income guarantee, medical directorships etc. Bottom line is that the facility is subsidizing the anesthesia department.</a:t>
            </a:r>
          </a:p>
          <a:p>
            <a:pPr marL="45720" indent="0">
              <a:buNone/>
            </a:pPr>
            <a:r>
              <a:rPr lang="en-US" dirty="0"/>
              <a:t>The subsidy is typically either floating or fixed.</a:t>
            </a:r>
          </a:p>
          <a:p>
            <a:r>
              <a:rPr lang="en-US" dirty="0"/>
              <a:t>Floating stipends vary with the collections on the fee for service side. This is also called a “Net of Collections” model</a:t>
            </a:r>
          </a:p>
          <a:p>
            <a:r>
              <a:rPr lang="en-US" dirty="0"/>
              <a:t>Fixed stipends are regular payments made in the same amount to an anesthesia group to subsidize the department. </a:t>
            </a:r>
          </a:p>
        </p:txBody>
      </p:sp>
    </p:spTree>
    <p:extLst>
      <p:ext uri="{BB962C8B-B14F-4D97-AF65-F5344CB8AC3E}">
        <p14:creationId xmlns:p14="http://schemas.microsoft.com/office/powerpoint/2010/main" val="713916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solidFill>
                  <a:schemeClr val="accent5">
                    <a:lumMod val="50000"/>
                  </a:schemeClr>
                </a:solidFill>
              </a:rPr>
            </a:br>
            <a:r>
              <a:rPr lang="en-US" sz="2800" b="1" dirty="0"/>
              <a:t>Fee for Service w Subsidy</a:t>
            </a:r>
          </a:p>
        </p:txBody>
      </p:sp>
      <p:sp>
        <p:nvSpPr>
          <p:cNvPr id="2" name="Content Placeholder 1"/>
          <p:cNvSpPr>
            <a:spLocks noGrp="1"/>
          </p:cNvSpPr>
          <p:nvPr>
            <p:ph sz="half" idx="1"/>
          </p:nvPr>
        </p:nvSpPr>
        <p:spPr/>
        <p:txBody>
          <a:bodyPr>
            <a:normAutofit fontScale="77500" lnSpcReduction="20000"/>
          </a:bodyPr>
          <a:lstStyle/>
          <a:p>
            <a:pPr marL="45720" indent="0" algn="ctr">
              <a:buNone/>
            </a:pPr>
            <a:r>
              <a:rPr lang="en-US" b="1" dirty="0"/>
              <a:t>Pros</a:t>
            </a:r>
          </a:p>
          <a:p>
            <a:r>
              <a:rPr lang="en-US" dirty="0"/>
              <a:t>Minimum Anesthesia revenue is guaranteed, zero loss if pro forma was accurate</a:t>
            </a:r>
          </a:p>
          <a:p>
            <a:r>
              <a:rPr lang="en-US" dirty="0"/>
              <a:t>Not dependent on the hospital/surgical volume to makes ends meet</a:t>
            </a:r>
          </a:p>
          <a:p>
            <a:r>
              <a:rPr lang="en-US" dirty="0"/>
              <a:t>Reimbursement changes don’t have direct affect on bottom line</a:t>
            </a:r>
          </a:p>
          <a:p>
            <a:endParaRPr lang="en-US" dirty="0"/>
          </a:p>
          <a:p>
            <a:endParaRPr lang="en-US" dirty="0"/>
          </a:p>
        </p:txBody>
      </p:sp>
      <p:sp>
        <p:nvSpPr>
          <p:cNvPr id="3" name="Content Placeholder 2"/>
          <p:cNvSpPr>
            <a:spLocks noGrp="1"/>
          </p:cNvSpPr>
          <p:nvPr>
            <p:ph sz="half" idx="2"/>
          </p:nvPr>
        </p:nvSpPr>
        <p:spPr/>
        <p:txBody>
          <a:bodyPr>
            <a:normAutofit fontScale="77500" lnSpcReduction="20000"/>
          </a:bodyPr>
          <a:lstStyle/>
          <a:p>
            <a:pPr marL="45720" indent="0" algn="ctr">
              <a:buNone/>
            </a:pPr>
            <a:r>
              <a:rPr lang="en-US" b="1" dirty="0"/>
              <a:t>Cons</a:t>
            </a:r>
          </a:p>
          <a:p>
            <a:r>
              <a:rPr lang="en-US" dirty="0"/>
              <a:t>Hospital on hook to meet your cost</a:t>
            </a:r>
          </a:p>
          <a:p>
            <a:r>
              <a:rPr lang="en-US" dirty="0"/>
              <a:t>They may question your ability or desire to maximize income through collections</a:t>
            </a:r>
          </a:p>
          <a:p>
            <a:r>
              <a:rPr lang="en-US" dirty="0"/>
              <a:t>They are reminded monthly that they are subsidizing anesthesia and thus have to remind them regularly of the value you bring to the facility</a:t>
            </a:r>
          </a:p>
          <a:p>
            <a:r>
              <a:rPr lang="en-US" dirty="0"/>
              <a:t>Profit margins are potentially smaller</a:t>
            </a:r>
          </a:p>
        </p:txBody>
      </p:sp>
      <p:cxnSp>
        <p:nvCxnSpPr>
          <p:cNvPr id="6" name="Straight Connector 5"/>
          <p:cNvCxnSpPr/>
          <p:nvPr/>
        </p:nvCxnSpPr>
        <p:spPr>
          <a:xfrm>
            <a:off x="4520268" y="2201335"/>
            <a:ext cx="0" cy="392514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923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solidFill>
                  <a:schemeClr val="accent5">
                    <a:lumMod val="50000"/>
                  </a:schemeClr>
                </a:solidFill>
              </a:rPr>
            </a:br>
            <a:r>
              <a:rPr lang="en-US" sz="2800" b="1" dirty="0"/>
              <a:t>Management Contract </a:t>
            </a:r>
          </a:p>
        </p:txBody>
      </p:sp>
      <p:sp>
        <p:nvSpPr>
          <p:cNvPr id="2" name="Content Placeholder 1"/>
          <p:cNvSpPr>
            <a:spLocks noGrp="1"/>
          </p:cNvSpPr>
          <p:nvPr>
            <p:ph idx="1"/>
          </p:nvPr>
        </p:nvSpPr>
        <p:spPr/>
        <p:txBody>
          <a:bodyPr>
            <a:normAutofit fontScale="85000" lnSpcReduction="10000"/>
          </a:bodyPr>
          <a:lstStyle/>
          <a:p>
            <a:pPr marL="45720" indent="0">
              <a:buNone/>
            </a:pPr>
            <a:r>
              <a:rPr lang="en-US" dirty="0"/>
              <a:t>An Anesthesia Services Management contract can take on many forms. As the name implies, the Anesthesia company is contracted to manage an anesthesia service. Often the management company provides back end support such as billing, recruiting, vacation relief </a:t>
            </a:r>
            <a:r>
              <a:rPr lang="en-US" dirty="0" err="1"/>
              <a:t>etc</a:t>
            </a:r>
            <a:r>
              <a:rPr lang="en-US" dirty="0"/>
              <a:t> for a management fee.</a:t>
            </a:r>
          </a:p>
          <a:p>
            <a:r>
              <a:rPr lang="en-US" dirty="0"/>
              <a:t>A recent trend has been for physician owned centers to see anesthesia as another service line that they can own and profit from but do not want manage.</a:t>
            </a:r>
          </a:p>
          <a:p>
            <a:r>
              <a:rPr lang="en-US" dirty="0"/>
              <a:t>This is more common in Surgery Centers and Endoscopy Centers</a:t>
            </a:r>
          </a:p>
          <a:p>
            <a:r>
              <a:rPr lang="en-US" dirty="0"/>
              <a:t>There could be some regulatory and legal concerns with some of these arrangements (Stark Law, AKS, Physician Self Referral, State Medical Practice Acts </a:t>
            </a:r>
            <a:r>
              <a:rPr lang="en-US" dirty="0" err="1"/>
              <a:t>etc</a:t>
            </a:r>
            <a:r>
              <a:rPr lang="en-US" dirty="0"/>
              <a:t>)</a:t>
            </a:r>
          </a:p>
          <a:p>
            <a:endParaRPr lang="en-US" dirty="0"/>
          </a:p>
          <a:p>
            <a:pPr marL="45720" indent="0">
              <a:buNone/>
            </a:pPr>
            <a:endParaRPr lang="en-US" dirty="0"/>
          </a:p>
        </p:txBody>
      </p:sp>
    </p:spTree>
    <p:extLst>
      <p:ext uri="{BB962C8B-B14F-4D97-AF65-F5344CB8AC3E}">
        <p14:creationId xmlns:p14="http://schemas.microsoft.com/office/powerpoint/2010/main" val="894142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a:t>
            </a:r>
            <a:br>
              <a:rPr lang="en-US" dirty="0"/>
            </a:br>
            <a:r>
              <a:rPr lang="en-US" sz="2800" b="1" dirty="0"/>
              <a:t>Capital/Financing</a:t>
            </a:r>
          </a:p>
        </p:txBody>
      </p:sp>
      <p:sp>
        <p:nvSpPr>
          <p:cNvPr id="2" name="Content Placeholder 1"/>
          <p:cNvSpPr>
            <a:spLocks noGrp="1"/>
          </p:cNvSpPr>
          <p:nvPr>
            <p:ph idx="1"/>
          </p:nvPr>
        </p:nvSpPr>
        <p:spPr/>
        <p:txBody>
          <a:bodyPr>
            <a:normAutofit fontScale="92500" lnSpcReduction="20000"/>
          </a:bodyPr>
          <a:lstStyle/>
          <a:p>
            <a:pPr marL="45720" indent="0">
              <a:buNone/>
            </a:pPr>
            <a:r>
              <a:rPr lang="en-US" dirty="0"/>
              <a:t>Every business needs a source of capital to grow and pay its bills.  Anesthesia is no different.</a:t>
            </a:r>
          </a:p>
          <a:p>
            <a:pPr marL="45720" indent="0">
              <a:buNone/>
            </a:pPr>
            <a:r>
              <a:rPr lang="en-US" dirty="0"/>
              <a:t>Depending on the type of contract that is set up and the size of the contract, the capital needs could be minimal or they could easily be 7 figures.</a:t>
            </a:r>
          </a:p>
          <a:p>
            <a:pPr marL="45720" indent="0">
              <a:buNone/>
            </a:pPr>
            <a:r>
              <a:rPr lang="en-US" dirty="0"/>
              <a:t>A cash flow analysis will be needed to see how much capital is required to start a new contract.  Billing revenue is notoriously slow to start coming in with any new contract due to the bureaucracy of government and private payers.</a:t>
            </a:r>
          </a:p>
          <a:p>
            <a:pPr marL="45720" indent="0">
              <a:buNone/>
            </a:pPr>
            <a:r>
              <a:rPr lang="en-US" dirty="0"/>
              <a:t>A good rule of thumb is that you will need 3-6 months of expenses in order to finance a new contract depending on lead time.</a:t>
            </a:r>
          </a:p>
        </p:txBody>
      </p:sp>
    </p:spTree>
    <p:extLst>
      <p:ext uri="{BB962C8B-B14F-4D97-AF65-F5344CB8AC3E}">
        <p14:creationId xmlns:p14="http://schemas.microsoft.com/office/powerpoint/2010/main" val="2938450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solidFill>
                  <a:schemeClr val="accent5">
                    <a:lumMod val="50000"/>
                  </a:schemeClr>
                </a:solidFill>
              </a:rPr>
            </a:br>
            <a:r>
              <a:rPr lang="en-US" sz="2800" b="1" dirty="0"/>
              <a:t>Capital/Financing</a:t>
            </a:r>
          </a:p>
        </p:txBody>
      </p:sp>
      <p:sp>
        <p:nvSpPr>
          <p:cNvPr id="2" name="Content Placeholder 1"/>
          <p:cNvSpPr>
            <a:spLocks noGrp="1"/>
          </p:cNvSpPr>
          <p:nvPr>
            <p:ph idx="1"/>
          </p:nvPr>
        </p:nvSpPr>
        <p:spPr>
          <a:xfrm>
            <a:off x="549275" y="1600202"/>
            <a:ext cx="8042276" cy="4678125"/>
          </a:xfrm>
        </p:spPr>
        <p:txBody>
          <a:bodyPr>
            <a:normAutofit fontScale="85000" lnSpcReduction="10000"/>
          </a:bodyPr>
          <a:lstStyle/>
          <a:p>
            <a:pPr marL="45720" indent="0">
              <a:buNone/>
            </a:pPr>
            <a:r>
              <a:rPr lang="en-US" sz="2600" dirty="0"/>
              <a:t>There are numerous option when it comes to financing a start up</a:t>
            </a:r>
          </a:p>
          <a:p>
            <a:r>
              <a:rPr lang="en-US" sz="2600" dirty="0"/>
              <a:t>Many companies self finance either through cash reserves or rolling AR. (preferred method in my opinion) But start ups have done everything from a second mortgage on the owners home to using inheritance from a rich Uncle!</a:t>
            </a:r>
          </a:p>
          <a:p>
            <a:r>
              <a:rPr lang="en-US" sz="2600" dirty="0"/>
              <a:t>Local bank small business loans are another option</a:t>
            </a:r>
          </a:p>
          <a:p>
            <a:r>
              <a:rPr lang="en-US" sz="2600" dirty="0"/>
              <a:t>A Line of Credit at your bank is typically another good source</a:t>
            </a:r>
          </a:p>
          <a:p>
            <a:r>
              <a:rPr lang="en-US" sz="2600" dirty="0"/>
              <a:t>SBA, state or federal business loans</a:t>
            </a:r>
          </a:p>
          <a:p>
            <a:r>
              <a:rPr lang="en-US" sz="2600" dirty="0"/>
              <a:t>An angel investor who will invest in you for a stake in you company</a:t>
            </a:r>
          </a:p>
          <a:p>
            <a:r>
              <a:rPr lang="en-US" sz="2600" dirty="0"/>
              <a:t>Private equity money. PE is interested in medium to larger companies that are well established but need capital to grow through acquisition and mergers.  The PE firm infuses capital with idea of growing EBITDA and in return get a stake in the company</a:t>
            </a:r>
          </a:p>
          <a:p>
            <a:endParaRPr lang="en-US" dirty="0"/>
          </a:p>
        </p:txBody>
      </p:sp>
    </p:spTree>
    <p:extLst>
      <p:ext uri="{BB962C8B-B14F-4D97-AF65-F5344CB8AC3E}">
        <p14:creationId xmlns:p14="http://schemas.microsoft.com/office/powerpoint/2010/main" val="210016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33D6-2C7C-A24D-8EF8-3CD9E8BBE4D2}"/>
              </a:ext>
            </a:extLst>
          </p:cNvPr>
          <p:cNvSpPr>
            <a:spLocks noGrp="1"/>
          </p:cNvSpPr>
          <p:nvPr>
            <p:ph type="title"/>
          </p:nvPr>
        </p:nvSpPr>
        <p:spPr/>
        <p:txBody>
          <a:bodyPr>
            <a:normAutofit fontScale="90000"/>
          </a:bodyPr>
          <a:lstStyle/>
          <a:p>
            <a:pPr algn="ctr"/>
            <a:r>
              <a:rPr lang="en-US" b="1" dirty="0">
                <a:solidFill>
                  <a:srgbClr val="002060"/>
                </a:solidFill>
              </a:rPr>
              <a:t>THE MICOECONOMICS OF ANESTHESIA</a:t>
            </a:r>
            <a:br>
              <a:rPr lang="en-US" b="1" dirty="0">
                <a:solidFill>
                  <a:srgbClr val="002060"/>
                </a:solidFill>
              </a:rPr>
            </a:br>
            <a:r>
              <a:rPr lang="en-US" sz="3100" b="1" dirty="0"/>
              <a:t>Anesthesia Billing</a:t>
            </a:r>
            <a:endParaRPr lang="en-US" sz="3100" dirty="0"/>
          </a:p>
        </p:txBody>
      </p:sp>
      <p:pic>
        <p:nvPicPr>
          <p:cNvPr id="5" name="Content Placeholder 4">
            <a:extLst>
              <a:ext uri="{FF2B5EF4-FFF2-40B4-BE49-F238E27FC236}">
                <a16:creationId xmlns:a16="http://schemas.microsoft.com/office/drawing/2014/main" id="{4515B025-8D18-3442-AEE8-46BDD3876CD6}"/>
              </a:ext>
            </a:extLst>
          </p:cNvPr>
          <p:cNvPicPr>
            <a:picLocks noGrp="1" noChangeAspect="1"/>
          </p:cNvPicPr>
          <p:nvPr>
            <p:ph idx="1"/>
          </p:nvPr>
        </p:nvPicPr>
        <p:blipFill>
          <a:blip r:embed="rId2"/>
          <a:stretch>
            <a:fillRect/>
          </a:stretch>
        </p:blipFill>
        <p:spPr>
          <a:xfrm>
            <a:off x="628650" y="2265781"/>
            <a:ext cx="7886700" cy="3471026"/>
          </a:xfrm>
        </p:spPr>
      </p:pic>
    </p:spTree>
    <p:extLst>
      <p:ext uri="{BB962C8B-B14F-4D97-AF65-F5344CB8AC3E}">
        <p14:creationId xmlns:p14="http://schemas.microsoft.com/office/powerpoint/2010/main" val="292093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solidFill>
                  <a:schemeClr val="accent5">
                    <a:lumMod val="50000"/>
                  </a:schemeClr>
                </a:solidFill>
              </a:rPr>
            </a:br>
            <a:r>
              <a:rPr lang="en-US" sz="2800" b="1" dirty="0"/>
              <a:t>Billing</a:t>
            </a:r>
          </a:p>
        </p:txBody>
      </p:sp>
      <p:sp>
        <p:nvSpPr>
          <p:cNvPr id="2" name="Content Placeholder 1"/>
          <p:cNvSpPr>
            <a:spLocks noGrp="1"/>
          </p:cNvSpPr>
          <p:nvPr>
            <p:ph idx="1"/>
          </p:nvPr>
        </p:nvSpPr>
        <p:spPr/>
        <p:txBody>
          <a:bodyPr>
            <a:normAutofit/>
          </a:bodyPr>
          <a:lstStyle/>
          <a:p>
            <a:pPr marL="45720" indent="0">
              <a:buNone/>
            </a:pPr>
            <a:r>
              <a:rPr lang="en-US" dirty="0"/>
              <a:t>Anesthesia billing is unlike any other specialty.  Understanding and learning the ins and outs of anesthesia billing is very complex and can take years to fully understand due complex policies from third party payers.</a:t>
            </a:r>
          </a:p>
          <a:p>
            <a:pPr marL="45720" indent="0">
              <a:buNone/>
            </a:pPr>
            <a:r>
              <a:rPr lang="en-US" dirty="0"/>
              <a:t>For the purposes of this lecture the decision becomes to outsource or to do in house billing?</a:t>
            </a:r>
          </a:p>
          <a:p>
            <a:pPr marL="45720" indent="0">
              <a:buNone/>
            </a:pPr>
            <a:r>
              <a:rPr lang="en-US" dirty="0"/>
              <a:t>There is no right or wrong answer but both methods have pros and cons…</a:t>
            </a:r>
          </a:p>
        </p:txBody>
      </p:sp>
    </p:spTree>
    <p:extLst>
      <p:ext uri="{BB962C8B-B14F-4D97-AF65-F5344CB8AC3E}">
        <p14:creationId xmlns:p14="http://schemas.microsoft.com/office/powerpoint/2010/main" val="3548748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dirty="0"/>
            </a:br>
            <a:r>
              <a:rPr lang="en-US" sz="2800" b="1" dirty="0"/>
              <a:t>Outsource Billing</a:t>
            </a:r>
          </a:p>
        </p:txBody>
      </p:sp>
      <p:sp>
        <p:nvSpPr>
          <p:cNvPr id="2" name="Content Placeholder 1"/>
          <p:cNvSpPr>
            <a:spLocks noGrp="1"/>
          </p:cNvSpPr>
          <p:nvPr>
            <p:ph sz="half" idx="1"/>
          </p:nvPr>
        </p:nvSpPr>
        <p:spPr/>
        <p:txBody>
          <a:bodyPr>
            <a:normAutofit fontScale="85000" lnSpcReduction="20000"/>
          </a:bodyPr>
          <a:lstStyle/>
          <a:p>
            <a:pPr marL="45720" indent="0" algn="ctr">
              <a:buNone/>
            </a:pPr>
            <a:r>
              <a:rPr lang="en-US" sz="3400" b="1" dirty="0"/>
              <a:t>Pros</a:t>
            </a:r>
            <a:endParaRPr lang="en-US" dirty="0"/>
          </a:p>
          <a:p>
            <a:r>
              <a:rPr lang="en-US" dirty="0"/>
              <a:t>You get a company that is an expert in anesthesia billing</a:t>
            </a:r>
          </a:p>
          <a:p>
            <a:r>
              <a:rPr lang="en-US" dirty="0"/>
              <a:t>You don’t have to hire a staff to bill and collect for you</a:t>
            </a:r>
          </a:p>
          <a:p>
            <a:r>
              <a:rPr lang="en-US" dirty="0"/>
              <a:t>You don</a:t>
            </a:r>
            <a:r>
              <a:rPr lang="fr-FR" dirty="0"/>
              <a:t>’</a:t>
            </a:r>
            <a:r>
              <a:rPr lang="en-US" dirty="0"/>
              <a:t>t have to buy computers/software/desk/chairs/lease, buy or build and office</a:t>
            </a:r>
          </a:p>
          <a:p>
            <a:r>
              <a:rPr lang="en-US" dirty="0"/>
              <a:t>You don</a:t>
            </a:r>
            <a:r>
              <a:rPr lang="fr-FR" dirty="0"/>
              <a:t>’</a:t>
            </a:r>
            <a:r>
              <a:rPr lang="en-US" dirty="0"/>
              <a:t>t have to manage all the personnel in the billing department </a:t>
            </a:r>
          </a:p>
        </p:txBody>
      </p:sp>
      <p:sp>
        <p:nvSpPr>
          <p:cNvPr id="3" name="Content Placeholder 2"/>
          <p:cNvSpPr>
            <a:spLocks noGrp="1"/>
          </p:cNvSpPr>
          <p:nvPr>
            <p:ph sz="half" idx="2"/>
          </p:nvPr>
        </p:nvSpPr>
        <p:spPr/>
        <p:txBody>
          <a:bodyPr>
            <a:normAutofit fontScale="85000" lnSpcReduction="20000"/>
          </a:bodyPr>
          <a:lstStyle/>
          <a:p>
            <a:pPr marL="45720" indent="0" algn="ctr">
              <a:buNone/>
            </a:pPr>
            <a:r>
              <a:rPr lang="en-US" sz="3400" b="1" dirty="0"/>
              <a:t>Cons</a:t>
            </a:r>
            <a:endParaRPr lang="en-US" dirty="0"/>
          </a:p>
          <a:p>
            <a:r>
              <a:rPr lang="en-US" dirty="0"/>
              <a:t>You don’t control the process or operations of the billing department</a:t>
            </a:r>
          </a:p>
          <a:p>
            <a:r>
              <a:rPr lang="en-US" dirty="0"/>
              <a:t>You are relying on someone else to collect for you and to have the same passion that you would</a:t>
            </a:r>
          </a:p>
          <a:p>
            <a:r>
              <a:rPr lang="en-US" dirty="0"/>
              <a:t>Whatever fee they charge you to bill has a profit for them built in</a:t>
            </a:r>
          </a:p>
          <a:p>
            <a:r>
              <a:rPr lang="en-US" dirty="0"/>
              <a:t>It’s not easy to change billing companies as you grow</a:t>
            </a:r>
          </a:p>
          <a:p>
            <a:endParaRPr lang="en-US" dirty="0"/>
          </a:p>
          <a:p>
            <a:endParaRPr lang="en-US" dirty="0"/>
          </a:p>
        </p:txBody>
      </p:sp>
      <p:cxnSp>
        <p:nvCxnSpPr>
          <p:cNvPr id="6" name="Straight Connector 5">
            <a:extLst>
              <a:ext uri="{FF2B5EF4-FFF2-40B4-BE49-F238E27FC236}">
                <a16:creationId xmlns:a16="http://schemas.microsoft.com/office/drawing/2014/main" id="{D7F8D5C5-6B39-0244-9F19-AB49A9A645B9}"/>
              </a:ext>
            </a:extLst>
          </p:cNvPr>
          <p:cNvCxnSpPr/>
          <p:nvPr/>
        </p:nvCxnSpPr>
        <p:spPr>
          <a:xfrm>
            <a:off x="4520268" y="2201335"/>
            <a:ext cx="0" cy="392514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211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Business of Anesthesia 101</a:t>
            </a:r>
            <a:br>
              <a:rPr lang="en-US" b="1" dirty="0">
                <a:solidFill>
                  <a:schemeClr val="accent5">
                    <a:lumMod val="50000"/>
                  </a:schemeClr>
                </a:solidFill>
              </a:rPr>
            </a:br>
            <a:r>
              <a:rPr lang="en-US" sz="2800" b="1" dirty="0"/>
              <a:t>Outsource Billing</a:t>
            </a:r>
          </a:p>
        </p:txBody>
      </p:sp>
      <p:sp>
        <p:nvSpPr>
          <p:cNvPr id="2" name="Content Placeholder 1"/>
          <p:cNvSpPr>
            <a:spLocks noGrp="1"/>
          </p:cNvSpPr>
          <p:nvPr>
            <p:ph idx="1"/>
          </p:nvPr>
        </p:nvSpPr>
        <p:spPr/>
        <p:txBody>
          <a:bodyPr>
            <a:normAutofit fontScale="92500" lnSpcReduction="10000"/>
          </a:bodyPr>
          <a:lstStyle/>
          <a:p>
            <a:pPr marL="45720" indent="0">
              <a:buNone/>
            </a:pPr>
            <a:r>
              <a:rPr lang="en-US" dirty="0"/>
              <a:t>There are some things that a good billing company will do for you and do well</a:t>
            </a:r>
          </a:p>
          <a:p>
            <a:r>
              <a:rPr lang="en-US" dirty="0"/>
              <a:t>Send out clean claims</a:t>
            </a:r>
          </a:p>
          <a:p>
            <a:r>
              <a:rPr lang="en-US" dirty="0"/>
              <a:t>Vigorously fight any denials</a:t>
            </a:r>
          </a:p>
          <a:p>
            <a:r>
              <a:rPr lang="en-US" dirty="0"/>
              <a:t>Credential/Link all providers with third party payers</a:t>
            </a:r>
          </a:p>
          <a:p>
            <a:r>
              <a:rPr lang="en-US" dirty="0"/>
              <a:t>Assist with negotiating rates from third party payers</a:t>
            </a:r>
          </a:p>
          <a:p>
            <a:r>
              <a:rPr lang="en-US" dirty="0"/>
              <a:t>Help educate providers on proper documentation</a:t>
            </a:r>
          </a:p>
          <a:p>
            <a:r>
              <a:rPr lang="en-US" dirty="0"/>
              <a:t>Provide detailed monthly AR reports</a:t>
            </a:r>
          </a:p>
          <a:p>
            <a:r>
              <a:rPr lang="en-US" dirty="0"/>
              <a:t>Provide Ad Hoc reports as needed</a:t>
            </a:r>
          </a:p>
          <a:p>
            <a:r>
              <a:rPr lang="en-US" dirty="0"/>
              <a:t>Grow with you as you grow </a:t>
            </a:r>
          </a:p>
          <a:p>
            <a:endParaRPr lang="en-US" dirty="0"/>
          </a:p>
        </p:txBody>
      </p:sp>
    </p:spTree>
    <p:extLst>
      <p:ext uri="{BB962C8B-B14F-4D97-AF65-F5344CB8AC3E}">
        <p14:creationId xmlns:p14="http://schemas.microsoft.com/office/powerpoint/2010/main" val="4158269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b="1" dirty="0">
                <a:solidFill>
                  <a:schemeClr val="accent5">
                    <a:lumMod val="50000"/>
                  </a:schemeClr>
                </a:solidFill>
              </a:rPr>
              <a:t>Staffing an Anesthesia Department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7860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accent5">
                    <a:lumMod val="50000"/>
                  </a:schemeClr>
                </a:solidFill>
              </a:rPr>
              <a:t>Anesthesia Staffing Options</a:t>
            </a:r>
          </a:p>
        </p:txBody>
      </p:sp>
      <p:sp>
        <p:nvSpPr>
          <p:cNvPr id="2" name="Content Placeholder 1"/>
          <p:cNvSpPr>
            <a:spLocks noGrp="1"/>
          </p:cNvSpPr>
          <p:nvPr>
            <p:ph idx="1"/>
          </p:nvPr>
        </p:nvSpPr>
        <p:spPr/>
        <p:txBody>
          <a:bodyPr>
            <a:normAutofit/>
          </a:bodyPr>
          <a:lstStyle/>
          <a:p>
            <a:r>
              <a:rPr lang="en-US" dirty="0"/>
              <a:t>THERE ARE SEVERAL DIFFERENT ANESTHESIA STAFFING MODELS USED THROUGHOUT THE UNITED STATES.</a:t>
            </a:r>
          </a:p>
          <a:p>
            <a:pPr marL="0" indent="0">
              <a:buNone/>
            </a:pPr>
            <a:endParaRPr lang="en-US" dirty="0"/>
          </a:p>
          <a:p>
            <a:pPr lvl="1"/>
            <a:r>
              <a:rPr lang="en-US" dirty="0"/>
              <a:t>MD ANESTHESIA ONLY</a:t>
            </a:r>
          </a:p>
          <a:p>
            <a:pPr lvl="1"/>
            <a:r>
              <a:rPr lang="en-US" dirty="0"/>
              <a:t>CRNA ANESTHESIA ONLY</a:t>
            </a:r>
          </a:p>
          <a:p>
            <a:pPr lvl="1"/>
            <a:r>
              <a:rPr lang="en-US" dirty="0"/>
              <a:t>TEAM APPROACH TO ANESTHESIA</a:t>
            </a:r>
          </a:p>
          <a:p>
            <a:pPr marL="349250" lvl="1" indent="0">
              <a:buNone/>
            </a:pPr>
            <a:endParaRPr lang="en-US" dirty="0"/>
          </a:p>
          <a:p>
            <a:pPr marL="349250" lvl="1" indent="0">
              <a:buNone/>
            </a:pPr>
            <a:r>
              <a:rPr lang="en-US" sz="2000" dirty="0"/>
              <a:t>(CMS and some Insurers pay the same way and amount for CRNA and MDA)</a:t>
            </a:r>
          </a:p>
          <a:p>
            <a:endParaRPr lang="en-US" dirty="0"/>
          </a:p>
        </p:txBody>
      </p:sp>
    </p:spTree>
    <p:extLst>
      <p:ext uri="{BB962C8B-B14F-4D97-AF65-F5344CB8AC3E}">
        <p14:creationId xmlns:p14="http://schemas.microsoft.com/office/powerpoint/2010/main" val="2602852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211C-CB7D-B742-943D-5F184B44D198}"/>
              </a:ext>
            </a:extLst>
          </p:cNvPr>
          <p:cNvSpPr>
            <a:spLocks noGrp="1"/>
          </p:cNvSpPr>
          <p:nvPr>
            <p:ph type="title"/>
          </p:nvPr>
        </p:nvSpPr>
        <p:spPr/>
        <p:txBody>
          <a:bodyPr/>
          <a:lstStyle/>
          <a:p>
            <a:pPr algn="ctr"/>
            <a:r>
              <a:rPr lang="en-US" b="1" dirty="0">
                <a:solidFill>
                  <a:schemeClr val="accent5">
                    <a:lumMod val="50000"/>
                  </a:schemeClr>
                </a:solidFill>
              </a:rPr>
              <a:t>Anesthesia Modifiers</a:t>
            </a:r>
          </a:p>
        </p:txBody>
      </p:sp>
      <p:pic>
        <p:nvPicPr>
          <p:cNvPr id="4" name="Content Placeholder 4">
            <a:extLst>
              <a:ext uri="{FF2B5EF4-FFF2-40B4-BE49-F238E27FC236}">
                <a16:creationId xmlns:a16="http://schemas.microsoft.com/office/drawing/2014/main" id="{85F40DDF-BE2C-C948-BA5D-A17EDFC8D29E}"/>
              </a:ext>
            </a:extLst>
          </p:cNvPr>
          <p:cNvPicPr>
            <a:picLocks noGrp="1" noChangeAspect="1"/>
          </p:cNvPicPr>
          <p:nvPr>
            <p:ph idx="1"/>
          </p:nvPr>
        </p:nvPicPr>
        <p:blipFill>
          <a:blip r:embed="rId2"/>
          <a:stretch>
            <a:fillRect/>
          </a:stretch>
        </p:blipFill>
        <p:spPr>
          <a:xfrm>
            <a:off x="628650" y="2472864"/>
            <a:ext cx="7886700" cy="3056860"/>
          </a:xfrm>
        </p:spPr>
      </p:pic>
    </p:spTree>
    <p:extLst>
      <p:ext uri="{BB962C8B-B14F-4D97-AF65-F5344CB8AC3E}">
        <p14:creationId xmlns:p14="http://schemas.microsoft.com/office/powerpoint/2010/main" val="88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3000" b="1" dirty="0">
                <a:solidFill>
                  <a:schemeClr val="accent5">
                    <a:lumMod val="50000"/>
                  </a:schemeClr>
                </a:solidFill>
              </a:rPr>
              <a:t>Tax Equity and Fiscal Responsibility Act, 7 Criteria for Medical Direction</a:t>
            </a:r>
          </a:p>
        </p:txBody>
      </p:sp>
      <p:sp>
        <p:nvSpPr>
          <p:cNvPr id="10" name="Content Placeholder 9"/>
          <p:cNvSpPr>
            <a:spLocks noGrp="1"/>
          </p:cNvSpPr>
          <p:nvPr>
            <p:ph idx="1"/>
          </p:nvPr>
        </p:nvSpPr>
        <p:spPr>
          <a:xfrm>
            <a:off x="628650" y="2125266"/>
            <a:ext cx="7703692" cy="3957035"/>
          </a:xfrm>
          <a:ln>
            <a:noFill/>
          </a:ln>
          <a:effectLst>
            <a:glow>
              <a:schemeClr val="accent2">
                <a:satMod val="175000"/>
              </a:schemeClr>
            </a:glow>
          </a:effectLst>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en-US" dirty="0"/>
              <a:t>Perform a Pre-anesthetic evaluation and examination</a:t>
            </a:r>
          </a:p>
          <a:p>
            <a:r>
              <a:rPr lang="en-US" dirty="0"/>
              <a:t>Prescribe the Anesthetic Plan</a:t>
            </a:r>
          </a:p>
          <a:p>
            <a:r>
              <a:rPr lang="en-US" dirty="0"/>
              <a:t>Personally participate in the most demanding aspects of the case including induction and emergence of anesthesia</a:t>
            </a:r>
          </a:p>
          <a:p>
            <a:r>
              <a:rPr lang="en-US" dirty="0"/>
              <a:t>Ensures that any procedure not performed by the MDA is performed by a Qualified Anesthetist</a:t>
            </a:r>
          </a:p>
          <a:p>
            <a:r>
              <a:rPr lang="en-US" dirty="0"/>
              <a:t>Monitors the course of the anesthetic at frequent intervals</a:t>
            </a:r>
          </a:p>
          <a:p>
            <a:r>
              <a:rPr lang="en-US" dirty="0"/>
              <a:t>Remains physically available for immediate treatment and diagnosis of emergencies</a:t>
            </a:r>
          </a:p>
          <a:p>
            <a:r>
              <a:rPr lang="en-US" dirty="0"/>
              <a:t>Provides indicated post op anesthesia care</a:t>
            </a:r>
          </a:p>
        </p:txBody>
      </p:sp>
    </p:spTree>
    <p:extLst>
      <p:ext uri="{BB962C8B-B14F-4D97-AF65-F5344CB8AC3E}">
        <p14:creationId xmlns:p14="http://schemas.microsoft.com/office/powerpoint/2010/main" val="2911109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accent5">
                    <a:lumMod val="50000"/>
                  </a:schemeClr>
                </a:solidFill>
              </a:rPr>
              <a:t>Anesthesia Staffing Options</a:t>
            </a:r>
          </a:p>
        </p:txBody>
      </p:sp>
      <p:sp>
        <p:nvSpPr>
          <p:cNvPr id="2" name="Content Placeholder 1"/>
          <p:cNvSpPr>
            <a:spLocks noGrp="1"/>
          </p:cNvSpPr>
          <p:nvPr>
            <p:ph idx="1"/>
          </p:nvPr>
        </p:nvSpPr>
        <p:spPr/>
        <p:txBody>
          <a:bodyPr>
            <a:normAutofit fontScale="70000" lnSpcReduction="20000"/>
          </a:bodyPr>
          <a:lstStyle/>
          <a:p>
            <a:pPr marL="45720" indent="0">
              <a:buNone/>
            </a:pPr>
            <a:r>
              <a:rPr lang="en-US" sz="3800" dirty="0"/>
              <a:t>How does one determine what model works the best?</a:t>
            </a:r>
          </a:p>
          <a:p>
            <a:r>
              <a:rPr lang="en-US" sz="3300" dirty="0"/>
              <a:t>First, look at what the facility demands are for anesthesia (Cadillac option)</a:t>
            </a:r>
          </a:p>
          <a:p>
            <a:r>
              <a:rPr lang="en-US" sz="3300" dirty="0"/>
              <a:t>Second, look at what the facility is willing to pay for (Pinto?)</a:t>
            </a:r>
          </a:p>
          <a:p>
            <a:r>
              <a:rPr lang="en-US" sz="3300" dirty="0"/>
              <a:t>Third, what is the most operationally efficient model</a:t>
            </a:r>
          </a:p>
          <a:p>
            <a:r>
              <a:rPr lang="en-US" sz="3300" dirty="0"/>
              <a:t>Fourth, does the case load/payer mix support this model</a:t>
            </a:r>
          </a:p>
          <a:p>
            <a:r>
              <a:rPr lang="en-US" sz="3300" dirty="0"/>
              <a:t>Fifth, what are the facility bylaws related to anesthesia staffing</a:t>
            </a:r>
          </a:p>
          <a:p>
            <a:r>
              <a:rPr lang="en-US" sz="3300" dirty="0"/>
              <a:t>Sixth, is the MEC willing to change the bylaws to support the proposed model</a:t>
            </a:r>
          </a:p>
          <a:p>
            <a:pPr marL="45720" indent="0">
              <a:buNone/>
            </a:pPr>
            <a:endParaRPr lang="en-US" dirty="0"/>
          </a:p>
          <a:p>
            <a:pPr marL="45720" indent="0">
              <a:buNone/>
            </a:pPr>
            <a:r>
              <a:rPr lang="en-US" sz="3400" dirty="0"/>
              <a:t>So, what does the future look like for anesthesia staffing you ask???</a:t>
            </a:r>
          </a:p>
          <a:p>
            <a:pPr marL="45720" indent="0">
              <a:buNone/>
            </a:pPr>
            <a:endParaRPr lang="en-US" dirty="0"/>
          </a:p>
        </p:txBody>
      </p:sp>
    </p:spTree>
    <p:extLst>
      <p:ext uri="{BB962C8B-B14F-4D97-AF65-F5344CB8AC3E}">
        <p14:creationId xmlns:p14="http://schemas.microsoft.com/office/powerpoint/2010/main" val="43959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Anesthesia Staffing Trends of the Future</a:t>
            </a:r>
          </a:p>
        </p:txBody>
      </p:sp>
      <p:pic>
        <p:nvPicPr>
          <p:cNvPr id="4" name="Content Placeholder 3" descr="youpointer.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9100" y="2267744"/>
            <a:ext cx="3225800" cy="3467100"/>
          </a:xfrm>
        </p:spPr>
      </p:pic>
    </p:spTree>
    <p:extLst>
      <p:ext uri="{BB962C8B-B14F-4D97-AF65-F5344CB8AC3E}">
        <p14:creationId xmlns:p14="http://schemas.microsoft.com/office/powerpoint/2010/main" val="2459444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Anesthesia Staffing Trends of</a:t>
            </a:r>
            <a:br>
              <a:rPr lang="en-US" b="1" dirty="0">
                <a:solidFill>
                  <a:schemeClr val="accent5">
                    <a:lumMod val="50000"/>
                  </a:schemeClr>
                </a:solidFill>
              </a:rPr>
            </a:br>
            <a:r>
              <a:rPr lang="en-US" b="1" dirty="0">
                <a:solidFill>
                  <a:schemeClr val="accent5">
                    <a:lumMod val="50000"/>
                  </a:schemeClr>
                </a:solidFill>
              </a:rPr>
              <a:t>the Future</a:t>
            </a:r>
          </a:p>
        </p:txBody>
      </p:sp>
      <p:pic>
        <p:nvPicPr>
          <p:cNvPr id="4" name="Content Placeholder 3" descr="You-rock-picture.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74438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20E0-2A14-7E4A-B3B2-07DBCD8069BE}"/>
              </a:ext>
            </a:extLst>
          </p:cNvPr>
          <p:cNvSpPr>
            <a:spLocks noGrp="1"/>
          </p:cNvSpPr>
          <p:nvPr>
            <p:ph type="title"/>
          </p:nvPr>
        </p:nvSpPr>
        <p:spPr/>
        <p:txBody>
          <a:bodyPr>
            <a:normAutofit fontScale="90000"/>
          </a:bodyPr>
          <a:lstStyle/>
          <a:p>
            <a:pPr algn="ctr"/>
            <a:r>
              <a:rPr lang="en-US" b="1" dirty="0">
                <a:solidFill>
                  <a:srgbClr val="002060"/>
                </a:solidFill>
              </a:rPr>
              <a:t>THE MICOECONOMICS OF ANESTHESIA</a:t>
            </a:r>
            <a:br>
              <a:rPr lang="en-US" b="1" dirty="0">
                <a:solidFill>
                  <a:srgbClr val="002060"/>
                </a:solidFill>
              </a:rPr>
            </a:br>
            <a:r>
              <a:rPr lang="en-US" sz="3100" b="1" dirty="0"/>
              <a:t>Anesthesia Billing</a:t>
            </a:r>
            <a:endParaRPr lang="en-US" dirty="0"/>
          </a:p>
        </p:txBody>
      </p:sp>
      <p:sp>
        <p:nvSpPr>
          <p:cNvPr id="3" name="Content Placeholder 2">
            <a:extLst>
              <a:ext uri="{FF2B5EF4-FFF2-40B4-BE49-F238E27FC236}">
                <a16:creationId xmlns:a16="http://schemas.microsoft.com/office/drawing/2014/main" id="{5657D85A-F384-EC45-904B-AE38EF7E8C35}"/>
              </a:ext>
            </a:extLst>
          </p:cNvPr>
          <p:cNvSpPr>
            <a:spLocks noGrp="1"/>
          </p:cNvSpPr>
          <p:nvPr>
            <p:ph idx="1"/>
          </p:nvPr>
        </p:nvSpPr>
        <p:spPr/>
        <p:txBody>
          <a:bodyPr>
            <a:normAutofit fontScale="92500" lnSpcReduction="10000"/>
          </a:bodyPr>
          <a:lstStyle/>
          <a:p>
            <a:r>
              <a:rPr lang="en-US" dirty="0"/>
              <a:t>All Anesthesia charges are based on units</a:t>
            </a:r>
          </a:p>
          <a:p>
            <a:r>
              <a:rPr lang="en-US" dirty="0"/>
              <a:t>Every case has a base unit amount assigned to it</a:t>
            </a:r>
          </a:p>
          <a:p>
            <a:r>
              <a:rPr lang="en-US" dirty="0"/>
              <a:t>Base unit amounts are published yearly and are based on the complexity of the case and the expected workload of the anesthesia provider required to perform the case</a:t>
            </a:r>
          </a:p>
          <a:p>
            <a:r>
              <a:rPr lang="en-US" dirty="0"/>
              <a:t>Base units are constant and do not change unless changed in the yearly RVU guide</a:t>
            </a:r>
          </a:p>
          <a:p>
            <a:r>
              <a:rPr lang="en-US" dirty="0"/>
              <a:t>Base Units are then added to time units (each 15 minutes is 1 additional unit) and then any modifiers are added</a:t>
            </a:r>
          </a:p>
          <a:p>
            <a:pPr marL="0" indent="0">
              <a:buNone/>
            </a:pPr>
            <a:endParaRPr lang="en-US" dirty="0"/>
          </a:p>
        </p:txBody>
      </p:sp>
    </p:spTree>
    <p:extLst>
      <p:ext uri="{BB962C8B-B14F-4D97-AF65-F5344CB8AC3E}">
        <p14:creationId xmlns:p14="http://schemas.microsoft.com/office/powerpoint/2010/main" val="82616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Anesthesia Staffing Options</a:t>
            </a:r>
            <a:br>
              <a:rPr lang="en-US" b="1" dirty="0">
                <a:solidFill>
                  <a:schemeClr val="accent5">
                    <a:lumMod val="50000"/>
                  </a:schemeClr>
                </a:solidFill>
              </a:rPr>
            </a:br>
            <a:r>
              <a:rPr lang="en-US" sz="2800" b="1" dirty="0"/>
              <a:t>The Future</a:t>
            </a:r>
          </a:p>
        </p:txBody>
      </p:sp>
      <p:sp>
        <p:nvSpPr>
          <p:cNvPr id="2" name="Content Placeholder 1"/>
          <p:cNvSpPr>
            <a:spLocks noGrp="1"/>
          </p:cNvSpPr>
          <p:nvPr>
            <p:ph idx="1"/>
          </p:nvPr>
        </p:nvSpPr>
        <p:spPr/>
        <p:txBody>
          <a:bodyPr>
            <a:normAutofit fontScale="92500" lnSpcReduction="20000"/>
          </a:bodyPr>
          <a:lstStyle/>
          <a:p>
            <a:pPr marL="45720" indent="0">
              <a:buNone/>
            </a:pPr>
            <a:r>
              <a:rPr lang="en-US" dirty="0"/>
              <a:t>The future of anesthesia is you!  As budgets are squeezed tighter and tighter, every entity is looking at the safest and most efficient option to deliver care.</a:t>
            </a:r>
          </a:p>
          <a:p>
            <a:pPr marL="45720" indent="0">
              <a:buNone/>
            </a:pPr>
            <a:r>
              <a:rPr lang="en-US" dirty="0"/>
              <a:t>We finally have the studies to back up that we are the safest and most cost efficient option in anesthesia delivery.</a:t>
            </a:r>
          </a:p>
          <a:p>
            <a:r>
              <a:rPr lang="en-US" dirty="0"/>
              <a:t>Health Affairs: No harm found study</a:t>
            </a:r>
          </a:p>
          <a:p>
            <a:r>
              <a:rPr lang="en-US" dirty="0"/>
              <a:t>IOM: The Future of Nursing Report</a:t>
            </a:r>
          </a:p>
          <a:p>
            <a:r>
              <a:rPr lang="en-US" dirty="0"/>
              <a:t>Nursing Economics: Cost Effective Analysis of Anesthesia Providers</a:t>
            </a:r>
          </a:p>
          <a:p>
            <a:pPr marL="45720" indent="0">
              <a:buNone/>
            </a:pPr>
            <a:r>
              <a:rPr lang="en-US" dirty="0"/>
              <a:t>Are we prepared for the increased role and the increase autonomy that we are poised to see in the future?</a:t>
            </a:r>
          </a:p>
        </p:txBody>
      </p:sp>
    </p:spTree>
    <p:extLst>
      <p:ext uri="{BB962C8B-B14F-4D97-AF65-F5344CB8AC3E}">
        <p14:creationId xmlns:p14="http://schemas.microsoft.com/office/powerpoint/2010/main" val="2144385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Anesthesia Staffing Options</a:t>
            </a:r>
            <a:br>
              <a:rPr lang="en-US" b="1" dirty="0">
                <a:solidFill>
                  <a:schemeClr val="accent5">
                    <a:lumMod val="50000"/>
                  </a:schemeClr>
                </a:solidFill>
              </a:rPr>
            </a:br>
            <a:r>
              <a:rPr lang="en-US" sz="2800" b="1" dirty="0"/>
              <a:t>The Future</a:t>
            </a:r>
          </a:p>
        </p:txBody>
      </p:sp>
      <p:sp>
        <p:nvSpPr>
          <p:cNvPr id="2" name="Content Placeholder 1"/>
          <p:cNvSpPr>
            <a:spLocks noGrp="1"/>
          </p:cNvSpPr>
          <p:nvPr>
            <p:ph idx="1"/>
          </p:nvPr>
        </p:nvSpPr>
        <p:spPr/>
        <p:txBody>
          <a:bodyPr>
            <a:normAutofit fontScale="92500" lnSpcReduction="10000"/>
          </a:bodyPr>
          <a:lstStyle/>
          <a:p>
            <a:pPr marL="45720" indent="0">
              <a:buNone/>
            </a:pPr>
            <a:r>
              <a:rPr lang="en-US" dirty="0"/>
              <a:t>Anytime the role of CRNAs is increased, expect push back on several levels.</a:t>
            </a:r>
          </a:p>
          <a:p>
            <a:pPr marL="45720" indent="0">
              <a:buNone/>
            </a:pPr>
            <a:r>
              <a:rPr lang="en-US" dirty="0"/>
              <a:t>This process often takes education of nursing staff, surgical staff, administrators and often even other CRNAs and MDAs.</a:t>
            </a:r>
          </a:p>
          <a:p>
            <a:pPr marL="45720" indent="0">
              <a:buNone/>
            </a:pPr>
            <a:r>
              <a:rPr lang="en-US" dirty="0"/>
              <a:t>The CMS Conditions of Participation (</a:t>
            </a:r>
            <a:r>
              <a:rPr lang="en-US" dirty="0" err="1"/>
              <a:t>CoP</a:t>
            </a:r>
            <a:r>
              <a:rPr lang="en-US" dirty="0"/>
              <a:t>) is the go to resource for facilities. It defines what an anesthesia department must do in order for the facility to participate in government programs (Medicare) </a:t>
            </a:r>
          </a:p>
          <a:p>
            <a:pPr marL="45720" indent="0">
              <a:buNone/>
            </a:pPr>
            <a:r>
              <a:rPr lang="pl-PL" dirty="0">
                <a:hlinkClick r:id="rId3"/>
              </a:rPr>
              <a:t>http://www.ecfr.gov/cgi-bin/text-idx?SID=d0190cd7dcc5f19e548c8519b65c2720&amp;node=42:5.0.1.1.1.4.4.2&amp;rgn=div8</a:t>
            </a:r>
            <a:endParaRPr lang="en-US" dirty="0"/>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491953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82933"/>
            <a:ext cx="7886700" cy="1325563"/>
          </a:xfrm>
        </p:spPr>
        <p:txBody>
          <a:bodyPr/>
          <a:lstStyle/>
          <a:p>
            <a:pPr algn="ctr"/>
            <a:r>
              <a:rPr lang="en-US" b="1" dirty="0">
                <a:solidFill>
                  <a:schemeClr val="accent5">
                    <a:lumMod val="50000"/>
                  </a:schemeClr>
                </a:solidFill>
              </a:rPr>
              <a:t>Other Future Trends in Anesthesia</a:t>
            </a:r>
          </a:p>
        </p:txBody>
      </p:sp>
      <p:sp>
        <p:nvSpPr>
          <p:cNvPr id="2" name="Content Placeholder 1"/>
          <p:cNvSpPr>
            <a:spLocks noGrp="1"/>
          </p:cNvSpPr>
          <p:nvPr>
            <p:ph idx="1"/>
          </p:nvPr>
        </p:nvSpPr>
        <p:spPr>
          <a:xfrm>
            <a:off x="628650" y="1325917"/>
            <a:ext cx="7886700" cy="4351338"/>
          </a:xfrm>
        </p:spPr>
        <p:txBody>
          <a:bodyPr>
            <a:normAutofit/>
          </a:bodyPr>
          <a:lstStyle/>
          <a:p>
            <a:r>
              <a:rPr lang="en-US" dirty="0"/>
              <a:t>Increased market consolidation through M &amp; A activity</a:t>
            </a:r>
          </a:p>
          <a:p>
            <a:r>
              <a:rPr lang="en-US" dirty="0"/>
              <a:t>Continued drug shortages</a:t>
            </a:r>
          </a:p>
          <a:p>
            <a:r>
              <a:rPr lang="en-US" dirty="0"/>
              <a:t>Very few new pharmaceuticals introduced</a:t>
            </a:r>
          </a:p>
          <a:p>
            <a:r>
              <a:rPr lang="en-US" dirty="0"/>
              <a:t>Increased reliance on government payers</a:t>
            </a:r>
          </a:p>
          <a:p>
            <a:r>
              <a:rPr lang="en-US" dirty="0"/>
              <a:t>Increased integration of technology in patient care</a:t>
            </a:r>
          </a:p>
          <a:p>
            <a:pPr marL="0" indent="0">
              <a:buNone/>
            </a:pPr>
            <a:endParaRPr lang="en-US" dirty="0"/>
          </a:p>
          <a:p>
            <a:endParaRPr lang="en-US" dirty="0"/>
          </a:p>
        </p:txBody>
      </p:sp>
      <p:pic>
        <p:nvPicPr>
          <p:cNvPr id="5" name="Picture 4">
            <a:extLst>
              <a:ext uri="{FF2B5EF4-FFF2-40B4-BE49-F238E27FC236}">
                <a16:creationId xmlns:a16="http://schemas.microsoft.com/office/drawing/2014/main" id="{58226D03-E981-AC42-A873-399B17BBA9AB}"/>
              </a:ext>
            </a:extLst>
          </p:cNvPr>
          <p:cNvPicPr>
            <a:picLocks noChangeAspect="1"/>
          </p:cNvPicPr>
          <p:nvPr/>
        </p:nvPicPr>
        <p:blipFill>
          <a:blip r:embed="rId3"/>
          <a:stretch>
            <a:fillRect/>
          </a:stretch>
        </p:blipFill>
        <p:spPr>
          <a:xfrm>
            <a:off x="1724274" y="4389810"/>
            <a:ext cx="5695451" cy="2171024"/>
          </a:xfrm>
          <a:prstGeom prst="rect">
            <a:avLst/>
          </a:prstGeom>
        </p:spPr>
      </p:pic>
    </p:spTree>
    <p:extLst>
      <p:ext uri="{BB962C8B-B14F-4D97-AF65-F5344CB8AC3E}">
        <p14:creationId xmlns:p14="http://schemas.microsoft.com/office/powerpoint/2010/main" val="3599744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0" y="473916"/>
            <a:ext cx="6858000" cy="1394806"/>
          </a:xfrm>
        </p:spPr>
        <p:txBody>
          <a:bodyPr/>
          <a:lstStyle/>
          <a:p>
            <a:r>
              <a:rPr lang="en-US" b="1" dirty="0">
                <a:solidFill>
                  <a:schemeClr val="accent5">
                    <a:lumMod val="50000"/>
                  </a:schemeClr>
                </a:solidFill>
              </a:rPr>
              <a:t>Thank you! </a:t>
            </a:r>
          </a:p>
        </p:txBody>
      </p:sp>
      <p:sp>
        <p:nvSpPr>
          <p:cNvPr id="2" name="Text Placeholder 1"/>
          <p:cNvSpPr>
            <a:spLocks noGrp="1"/>
          </p:cNvSpPr>
          <p:nvPr>
            <p:ph type="subTitle" idx="1"/>
          </p:nvPr>
        </p:nvSpPr>
        <p:spPr>
          <a:xfrm>
            <a:off x="1143000" y="1868722"/>
            <a:ext cx="6858000" cy="1655762"/>
          </a:xfrm>
        </p:spPr>
        <p:txBody>
          <a:bodyPr/>
          <a:lstStyle/>
          <a:p>
            <a:r>
              <a:rPr lang="en-US" dirty="0"/>
              <a:t>Tracy P. Young CRNA, MSNA, MBA</a:t>
            </a:r>
          </a:p>
        </p:txBody>
      </p:sp>
      <p:pic>
        <p:nvPicPr>
          <p:cNvPr id="5" name="Picture 4">
            <a:extLst>
              <a:ext uri="{FF2B5EF4-FFF2-40B4-BE49-F238E27FC236}">
                <a16:creationId xmlns:a16="http://schemas.microsoft.com/office/drawing/2014/main" id="{437530BA-45FB-A445-AA62-41706C02A6BE}"/>
              </a:ext>
            </a:extLst>
          </p:cNvPr>
          <p:cNvPicPr>
            <a:picLocks noChangeAspect="1"/>
          </p:cNvPicPr>
          <p:nvPr/>
        </p:nvPicPr>
        <p:blipFill>
          <a:blip r:embed="rId3"/>
          <a:stretch>
            <a:fillRect/>
          </a:stretch>
        </p:blipFill>
        <p:spPr>
          <a:xfrm>
            <a:off x="2346582" y="2645680"/>
            <a:ext cx="4450836" cy="3659811"/>
          </a:xfrm>
          <a:prstGeom prst="rect">
            <a:avLst/>
          </a:prstGeom>
        </p:spPr>
      </p:pic>
    </p:spTree>
    <p:extLst>
      <p:ext uri="{BB962C8B-B14F-4D97-AF65-F5344CB8AC3E}">
        <p14:creationId xmlns:p14="http://schemas.microsoft.com/office/powerpoint/2010/main" val="8007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72CA-7509-8F49-825D-3D87F8C3DD3D}"/>
              </a:ext>
            </a:extLst>
          </p:cNvPr>
          <p:cNvSpPr>
            <a:spLocks noGrp="1"/>
          </p:cNvSpPr>
          <p:nvPr>
            <p:ph type="title"/>
          </p:nvPr>
        </p:nvSpPr>
        <p:spPr/>
        <p:txBody>
          <a:bodyPr>
            <a:normAutofit fontScale="90000"/>
          </a:bodyPr>
          <a:lstStyle/>
          <a:p>
            <a:pPr algn="ctr"/>
            <a:r>
              <a:rPr lang="en-US" b="1" dirty="0">
                <a:solidFill>
                  <a:srgbClr val="002060"/>
                </a:solidFill>
              </a:rPr>
              <a:t>THE MICOECONOMICS OF ANESTHESIA</a:t>
            </a:r>
            <a:br>
              <a:rPr lang="en-US" b="1" dirty="0">
                <a:solidFill>
                  <a:srgbClr val="002060"/>
                </a:solidFill>
              </a:rPr>
            </a:br>
            <a:r>
              <a:rPr lang="en-US" sz="3100" b="1" dirty="0"/>
              <a:t>Anesthesia Professional Billing</a:t>
            </a:r>
            <a:endParaRPr lang="en-US" dirty="0"/>
          </a:p>
        </p:txBody>
      </p:sp>
      <p:sp>
        <p:nvSpPr>
          <p:cNvPr id="3" name="Content Placeholder 2">
            <a:extLst>
              <a:ext uri="{FF2B5EF4-FFF2-40B4-BE49-F238E27FC236}">
                <a16:creationId xmlns:a16="http://schemas.microsoft.com/office/drawing/2014/main" id="{385717F2-18F5-E546-B2D4-D4E19608D9DA}"/>
              </a:ext>
            </a:extLst>
          </p:cNvPr>
          <p:cNvSpPr>
            <a:spLocks noGrp="1"/>
          </p:cNvSpPr>
          <p:nvPr>
            <p:ph idx="1"/>
          </p:nvPr>
        </p:nvSpPr>
        <p:spPr/>
        <p:txBody>
          <a:bodyPr>
            <a:normAutofit fontScale="92500" lnSpcReduction="10000"/>
          </a:bodyPr>
          <a:lstStyle/>
          <a:p>
            <a:r>
              <a:rPr lang="en-US" dirty="0"/>
              <a:t>Modifiers are any special conditions that affect the anesthesia care given.</a:t>
            </a:r>
          </a:p>
          <a:p>
            <a:r>
              <a:rPr lang="en-US" dirty="0"/>
              <a:t>After the base units are added to time units plus any modifiers then we multiply that number to the Conversion Factor to determine the billed amount.</a:t>
            </a:r>
          </a:p>
          <a:p>
            <a:r>
              <a:rPr lang="en-US" dirty="0"/>
              <a:t>Medicare publishes its conversion factors yearly and they are specific to the geographical location in which the service was rendered</a:t>
            </a:r>
          </a:p>
          <a:p>
            <a:r>
              <a:rPr lang="en-US" dirty="0"/>
              <a:t>Insurance companies negotiate a dollar per unit conversion factor with each anesthesia group/provider and this amount is typically contractually confidential </a:t>
            </a:r>
          </a:p>
        </p:txBody>
      </p:sp>
    </p:spTree>
    <p:extLst>
      <p:ext uri="{BB962C8B-B14F-4D97-AF65-F5344CB8AC3E}">
        <p14:creationId xmlns:p14="http://schemas.microsoft.com/office/powerpoint/2010/main" val="48172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CADC22-F6C5-CE43-8CEA-4052871A64E2}"/>
              </a:ext>
            </a:extLst>
          </p:cNvPr>
          <p:cNvSpPr>
            <a:spLocks noGrp="1"/>
          </p:cNvSpPr>
          <p:nvPr>
            <p:ph type="title"/>
          </p:nvPr>
        </p:nvSpPr>
        <p:spPr>
          <a:xfrm>
            <a:off x="628650" y="246580"/>
            <a:ext cx="7886700" cy="893851"/>
          </a:xfrm>
        </p:spPr>
        <p:txBody>
          <a:bodyPr/>
          <a:lstStyle/>
          <a:p>
            <a:pPr algn="ctr"/>
            <a:r>
              <a:rPr lang="en-US" b="1" dirty="0">
                <a:solidFill>
                  <a:schemeClr val="accent5">
                    <a:lumMod val="50000"/>
                  </a:schemeClr>
                </a:solidFill>
              </a:rPr>
              <a:t>Group Exercise</a:t>
            </a:r>
          </a:p>
        </p:txBody>
      </p:sp>
      <p:sp>
        <p:nvSpPr>
          <p:cNvPr id="7" name="Content Placeholder 6">
            <a:extLst>
              <a:ext uri="{FF2B5EF4-FFF2-40B4-BE49-F238E27FC236}">
                <a16:creationId xmlns:a16="http://schemas.microsoft.com/office/drawing/2014/main" id="{516B70DF-51BA-E943-85D6-83234F92B9C2}"/>
              </a:ext>
            </a:extLst>
          </p:cNvPr>
          <p:cNvSpPr>
            <a:spLocks noGrp="1"/>
          </p:cNvSpPr>
          <p:nvPr>
            <p:ph sz="half" idx="2"/>
          </p:nvPr>
        </p:nvSpPr>
        <p:spPr>
          <a:xfrm>
            <a:off x="628650" y="2024008"/>
            <a:ext cx="7886700" cy="4489807"/>
          </a:xfrm>
        </p:spPr>
        <p:txBody>
          <a:bodyPr>
            <a:normAutofit fontScale="92500" lnSpcReduction="10000"/>
          </a:bodyPr>
          <a:lstStyle/>
          <a:p>
            <a:pPr marL="0" indent="0">
              <a:buNone/>
            </a:pPr>
            <a:r>
              <a:rPr lang="en-US" b="1" dirty="0"/>
              <a:t>Group 1: </a:t>
            </a:r>
            <a:r>
              <a:rPr lang="en-US" dirty="0"/>
              <a:t>Calculate daily revenue for the following cases:</a:t>
            </a:r>
          </a:p>
          <a:p>
            <a:r>
              <a:rPr lang="en-US" dirty="0"/>
              <a:t>4 Lap Choles: CPT 00790, 7 Base Units, Each case 1.5 Hours of Anesthesia Time.</a:t>
            </a:r>
          </a:p>
          <a:p>
            <a:r>
              <a:rPr lang="en-US" dirty="0"/>
              <a:t>½ are Medicare at $22/unit and ½ are Commercial at $58/unit</a:t>
            </a:r>
          </a:p>
          <a:p>
            <a:pPr marL="0" indent="0">
              <a:buNone/>
            </a:pPr>
            <a:r>
              <a:rPr lang="en-US" b="1" dirty="0"/>
              <a:t>Group 2: </a:t>
            </a:r>
            <a:r>
              <a:rPr lang="en-US" dirty="0"/>
              <a:t>Calculate daily revenue for the following cases:</a:t>
            </a:r>
          </a:p>
          <a:p>
            <a:r>
              <a:rPr lang="en-US" dirty="0"/>
              <a:t>12 GI Cases mix between EGDs and Colonoscopies: CPT Codes 00731, 00811, or 00812 for an average base units of 4.5 units/case and 30 minutes anesthesia time each.</a:t>
            </a:r>
          </a:p>
          <a:p>
            <a:r>
              <a:rPr lang="en-US" dirty="0"/>
              <a:t>Same Payer mix as above.</a:t>
            </a:r>
          </a:p>
          <a:p>
            <a:pPr marL="0" indent="0">
              <a:buNone/>
            </a:pPr>
            <a:endParaRPr lang="en-US" dirty="0"/>
          </a:p>
        </p:txBody>
      </p:sp>
      <p:pic>
        <p:nvPicPr>
          <p:cNvPr id="11" name="Content Placeholder 10">
            <a:extLst>
              <a:ext uri="{FF2B5EF4-FFF2-40B4-BE49-F238E27FC236}">
                <a16:creationId xmlns:a16="http://schemas.microsoft.com/office/drawing/2014/main" id="{74C90C35-3783-9849-9F5C-A1B59ED15DF5}"/>
              </a:ext>
            </a:extLst>
          </p:cNvPr>
          <p:cNvPicPr>
            <a:picLocks noGrp="1" noChangeAspect="1"/>
          </p:cNvPicPr>
          <p:nvPr>
            <p:ph sz="half" idx="1"/>
          </p:nvPr>
        </p:nvPicPr>
        <p:blipFill>
          <a:blip r:embed="rId2"/>
          <a:stretch>
            <a:fillRect/>
          </a:stretch>
        </p:blipFill>
        <p:spPr>
          <a:xfrm>
            <a:off x="628650" y="965771"/>
            <a:ext cx="7886700" cy="1058238"/>
          </a:xfrm>
        </p:spPr>
      </p:pic>
    </p:spTree>
    <p:extLst>
      <p:ext uri="{BB962C8B-B14F-4D97-AF65-F5344CB8AC3E}">
        <p14:creationId xmlns:p14="http://schemas.microsoft.com/office/powerpoint/2010/main" val="51664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5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BFC587-4469-D243-81AD-21596DAF8884}"/>
              </a:ext>
            </a:extLst>
          </p:cNvPr>
          <p:cNvSpPr>
            <a:spLocks noGrp="1"/>
          </p:cNvSpPr>
          <p:nvPr>
            <p:ph type="title"/>
          </p:nvPr>
        </p:nvSpPr>
        <p:spPr>
          <a:xfrm>
            <a:off x="393192" y="4767072"/>
            <a:ext cx="4815807" cy="1625210"/>
          </a:xfrm>
        </p:spPr>
        <p:txBody>
          <a:bodyPr>
            <a:normAutofit/>
          </a:bodyPr>
          <a:lstStyle/>
          <a:p>
            <a:pPr algn="r"/>
            <a:r>
              <a:rPr lang="en-US" b="1" dirty="0">
                <a:solidFill>
                  <a:srgbClr val="FFFFFF"/>
                </a:solidFill>
              </a:rPr>
              <a:t>Group Exercise</a:t>
            </a:r>
            <a:endParaRPr lang="en-US" dirty="0">
              <a:solidFill>
                <a:srgbClr val="FFFFFF"/>
              </a:solidFill>
            </a:endParaRPr>
          </a:p>
        </p:txBody>
      </p:sp>
      <p:pic>
        <p:nvPicPr>
          <p:cNvPr id="5" name="Picture 4">
            <a:extLst>
              <a:ext uri="{FF2B5EF4-FFF2-40B4-BE49-F238E27FC236}">
                <a16:creationId xmlns:a16="http://schemas.microsoft.com/office/drawing/2014/main" id="{82AB2DDC-48CF-104B-930C-5B11474F67E8}"/>
              </a:ext>
            </a:extLst>
          </p:cNvPr>
          <p:cNvPicPr>
            <a:picLocks noChangeAspect="1"/>
          </p:cNvPicPr>
          <p:nvPr/>
        </p:nvPicPr>
        <p:blipFill rotWithShape="1">
          <a:blip r:embed="rId2"/>
          <a:srcRect l="12772" r="554" b="-1"/>
          <a:stretch/>
        </p:blipFill>
        <p:spPr>
          <a:xfrm>
            <a:off x="245661" y="321733"/>
            <a:ext cx="5293728"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B6A115-5887-2745-841D-D7D0461C1F71}"/>
              </a:ext>
            </a:extLst>
          </p:cNvPr>
          <p:cNvSpPr>
            <a:spLocks noGrp="1"/>
          </p:cNvSpPr>
          <p:nvPr>
            <p:ph idx="1"/>
          </p:nvPr>
        </p:nvSpPr>
        <p:spPr>
          <a:xfrm>
            <a:off x="5763802" y="482884"/>
            <a:ext cx="3030877" cy="5774077"/>
          </a:xfrm>
        </p:spPr>
        <p:txBody>
          <a:bodyPr anchor="ctr">
            <a:normAutofit/>
          </a:bodyPr>
          <a:lstStyle/>
          <a:p>
            <a:pPr marL="0" indent="0">
              <a:buNone/>
            </a:pPr>
            <a:r>
              <a:rPr lang="en-US" sz="2400" b="1" dirty="0">
                <a:solidFill>
                  <a:srgbClr val="FFFFFF"/>
                </a:solidFill>
              </a:rPr>
              <a:t>Results:</a:t>
            </a:r>
          </a:p>
          <a:p>
            <a:pPr marL="0" indent="0">
              <a:buNone/>
            </a:pPr>
            <a:r>
              <a:rPr lang="en-US" sz="2000" b="1" dirty="0">
                <a:solidFill>
                  <a:srgbClr val="FFFFFF"/>
                </a:solidFill>
              </a:rPr>
              <a:t>Group 1: </a:t>
            </a:r>
            <a:r>
              <a:rPr lang="en-US" sz="2000" dirty="0">
                <a:solidFill>
                  <a:srgbClr val="FFFFFF"/>
                </a:solidFill>
              </a:rPr>
              <a:t>7 base units/case x 6 time units/case = 52 units for the day. Times the average per unit allowable of $40/unit equals a </a:t>
            </a:r>
            <a:r>
              <a:rPr lang="en-US" sz="2000" b="1" dirty="0">
                <a:solidFill>
                  <a:srgbClr val="FFFFFF"/>
                </a:solidFill>
              </a:rPr>
              <a:t>$2,080 </a:t>
            </a:r>
            <a:r>
              <a:rPr lang="en-US" sz="2000" dirty="0">
                <a:solidFill>
                  <a:srgbClr val="FFFFFF"/>
                </a:solidFill>
              </a:rPr>
              <a:t>day in allowable reimbursement!</a:t>
            </a:r>
          </a:p>
          <a:p>
            <a:pPr marL="0" indent="0">
              <a:buNone/>
            </a:pPr>
            <a:endParaRPr lang="en-US" sz="1700" dirty="0">
              <a:solidFill>
                <a:srgbClr val="FFFFFF"/>
              </a:solidFill>
            </a:endParaRPr>
          </a:p>
          <a:p>
            <a:pPr marL="0" indent="0">
              <a:buNone/>
            </a:pPr>
            <a:r>
              <a:rPr lang="en-US" sz="2000" b="1" dirty="0">
                <a:solidFill>
                  <a:srgbClr val="FFFFFF"/>
                </a:solidFill>
              </a:rPr>
              <a:t>Group 2: </a:t>
            </a:r>
            <a:r>
              <a:rPr lang="en-US" sz="2000" dirty="0">
                <a:solidFill>
                  <a:srgbClr val="FFFFFF"/>
                </a:solidFill>
              </a:rPr>
              <a:t>4.5 base units/case x 2 time units/case = 78 units for the day. Times the average per unit allowable of $40/unit equals a </a:t>
            </a:r>
            <a:r>
              <a:rPr lang="en-US" sz="2000" b="1" dirty="0">
                <a:solidFill>
                  <a:srgbClr val="FFFFFF"/>
                </a:solidFill>
              </a:rPr>
              <a:t>$3,120 </a:t>
            </a:r>
            <a:r>
              <a:rPr lang="en-US" sz="2000" dirty="0">
                <a:solidFill>
                  <a:srgbClr val="FFFFFF"/>
                </a:solidFill>
              </a:rPr>
              <a:t>day in allowable reimbursement!</a:t>
            </a:r>
          </a:p>
        </p:txBody>
      </p:sp>
    </p:spTree>
    <p:extLst>
      <p:ext uri="{BB962C8B-B14F-4D97-AF65-F5344CB8AC3E}">
        <p14:creationId xmlns:p14="http://schemas.microsoft.com/office/powerpoint/2010/main" val="3433602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0E3726F0C32E4A8A64D4C7015DE9D5" ma:contentTypeVersion="11" ma:contentTypeDescription="Create a new document." ma:contentTypeScope="" ma:versionID="184799bf8d76f85531993610309028f1">
  <xsd:schema xmlns:xsd="http://www.w3.org/2001/XMLSchema" xmlns:xs="http://www.w3.org/2001/XMLSchema" xmlns:p="http://schemas.microsoft.com/office/2006/metadata/properties" xmlns:ns2="d6715ed2-e44a-42ac-b38c-a8cdbc0a362e" xmlns:ns3="7f6b9d63-d5c2-496d-a5be-4d5c82d1e17a" targetNamespace="http://schemas.microsoft.com/office/2006/metadata/properties" ma:root="true" ma:fieldsID="4cf5b43bae59079b6730b3d36dfe23c4" ns2:_="" ns3:_="">
    <xsd:import namespace="d6715ed2-e44a-42ac-b38c-a8cdbc0a362e"/>
    <xsd:import namespace="7f6b9d63-d5c2-496d-a5be-4d5c82d1e1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15ed2-e44a-42ac-b38c-a8cdbc0a36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6b9d63-d5c2-496d-a5be-4d5c82d1e1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CC9910-EF17-4471-8011-19A9B7F2A51E}"/>
</file>

<file path=customXml/itemProps2.xml><?xml version="1.0" encoding="utf-8"?>
<ds:datastoreItem xmlns:ds="http://schemas.openxmlformats.org/officeDocument/2006/customXml" ds:itemID="{7040F488-0E3E-4E41-A7E8-5CAE05765D1D}"/>
</file>

<file path=customXml/itemProps3.xml><?xml version="1.0" encoding="utf-8"?>
<ds:datastoreItem xmlns:ds="http://schemas.openxmlformats.org/officeDocument/2006/customXml" ds:itemID="{16429903-4291-4872-8970-B34181C6EDA2}"/>
</file>

<file path=docProps/app.xml><?xml version="1.0" encoding="utf-8"?>
<Properties xmlns="http://schemas.openxmlformats.org/officeDocument/2006/extended-properties" xmlns:vt="http://schemas.openxmlformats.org/officeDocument/2006/docPropsVTypes">
  <Template>{8B596572-4F7B-FE42-9D57-F3B532C499C4}tf10001069</Template>
  <TotalTime>111041</TotalTime>
  <Words>5019</Words>
  <Application>Microsoft Office PowerPoint</Application>
  <PresentationFormat>On-screen Show (4:3)</PresentationFormat>
  <Paragraphs>471</Paragraphs>
  <Slides>63</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Wingdings</vt:lpstr>
      <vt:lpstr>Wingdings 2</vt:lpstr>
      <vt:lpstr>Office Theme</vt:lpstr>
      <vt:lpstr>The Business of Anesthesia: Understanding the Micro and the Macro Economics</vt:lpstr>
      <vt:lpstr>Objectives</vt:lpstr>
      <vt:lpstr>Microeconomics of Anesthesia</vt:lpstr>
      <vt:lpstr>THE MICOECONOMICS OF ANESTHESIA </vt:lpstr>
      <vt:lpstr>THE MICOECONOMICS OF ANESTHESIA Anesthesia Billing</vt:lpstr>
      <vt:lpstr>THE MICOECONOMICS OF ANESTHESIA Anesthesia Billing</vt:lpstr>
      <vt:lpstr>THE MICOECONOMICS OF ANESTHESIA Anesthesia Professional Billing</vt:lpstr>
      <vt:lpstr>Group Exercise</vt:lpstr>
      <vt:lpstr>Group Exercise</vt:lpstr>
      <vt:lpstr>The Microeconomics of Anesthesia The individual Anesthesia provider</vt:lpstr>
      <vt:lpstr>The Microeconomics of Anesthesia The w2 employee</vt:lpstr>
      <vt:lpstr>The Microeconomics of Anesthesia The 1099 Independent Contractor</vt:lpstr>
      <vt:lpstr>Microeconomics of Anesthesia Pros and Cons of w2</vt:lpstr>
      <vt:lpstr>Microeconomics of Anesthesia Pros and Cons of 1099</vt:lpstr>
      <vt:lpstr>Microeconomics of anesthesia The Anesthesia Provider</vt:lpstr>
      <vt:lpstr>Microeconomics of Anesthesia Guide to a Well Written CV</vt:lpstr>
      <vt:lpstr>Microeconomics of Anesthesia Negotiation and Leverage</vt:lpstr>
      <vt:lpstr>Microeconomics of Anesthesia The Art of Negotiating</vt:lpstr>
      <vt:lpstr>Microeconomics of Anesthesia Keys to long term career satisfaction</vt:lpstr>
      <vt:lpstr>Macroeconomics of Anesthesia</vt:lpstr>
      <vt:lpstr>Macroeconomics of Anesthesia</vt:lpstr>
      <vt:lpstr>Macroeconomics of Anesthesia The Local or “mom and pop” Group</vt:lpstr>
      <vt:lpstr>Macroeconomics of Anesthesia The local “mom and pop” Group</vt:lpstr>
      <vt:lpstr>Macroeconomics of Anesthesia The “regional/midsize” Group</vt:lpstr>
      <vt:lpstr>Macroeconomics of Anesthesia The “regional/midsize” Group</vt:lpstr>
      <vt:lpstr>Macroeconomics of Anesthesia The “regional/midsize” Group</vt:lpstr>
      <vt:lpstr>Macroeconomics of Anesthesia The “national/multispecialty” Group</vt:lpstr>
      <vt:lpstr>Macroeconomics of Anesthesia The “national/multispecialty” Group</vt:lpstr>
      <vt:lpstr>Macroeconomics of Anesthesia The “national/multispecialty” Group</vt:lpstr>
      <vt:lpstr>Macroeconomics of Anesthesia The Sheridan Case study</vt:lpstr>
      <vt:lpstr>Macroeconomics of Anesthesia What is Private Equity, EBITDA and Multiples</vt:lpstr>
      <vt:lpstr>The Business of Anesthesia 101</vt:lpstr>
      <vt:lpstr>The Business of Anesthesia 101 Entity Selection</vt:lpstr>
      <vt:lpstr>The Business of Anesthesia 101 Entity Selection</vt:lpstr>
      <vt:lpstr>Business of Anesthesia 101 Entity Selection</vt:lpstr>
      <vt:lpstr>Business of Anesthesia 101 What next? Marketing/Strategic plan </vt:lpstr>
      <vt:lpstr>Business of Anesthesia 101 Individual Contract Evaluation</vt:lpstr>
      <vt:lpstr>Business of Anesthesia 101 Pro Forma</vt:lpstr>
      <vt:lpstr>Business of Anesthesia 101 Pro Forma Revenue</vt:lpstr>
      <vt:lpstr>Business of Anesthesia 101 Pro Forma Expense </vt:lpstr>
      <vt:lpstr>Business of Anesthesia 101 Sample Pro Forma</vt:lpstr>
      <vt:lpstr>Business of Anesthesia 101 Oh No!</vt:lpstr>
      <vt:lpstr>Business of Anesthesia 101 Types of Contracts</vt:lpstr>
      <vt:lpstr>Business of Anesthesia 101 Straight Fee for Service</vt:lpstr>
      <vt:lpstr>Business of Anesthesia 101 Fee for Service w Subsidy</vt:lpstr>
      <vt:lpstr>Business of Anesthesia 101 Fee for Service w Subsidy</vt:lpstr>
      <vt:lpstr>Business of Anesthesia 101 Management Contract </vt:lpstr>
      <vt:lpstr>Business of Anesthesia Capital/Financing</vt:lpstr>
      <vt:lpstr>Business of Anesthesia 101 Capital/Financing</vt:lpstr>
      <vt:lpstr>Business of Anesthesia 101 Billing</vt:lpstr>
      <vt:lpstr>Business of Anesthesia 101 Outsource Billing</vt:lpstr>
      <vt:lpstr>Business of Anesthesia 101 Outsource Billing</vt:lpstr>
      <vt:lpstr>Staffing an Anesthesia Department</vt:lpstr>
      <vt:lpstr>Anesthesia Staffing Options</vt:lpstr>
      <vt:lpstr>Anesthesia Modifiers</vt:lpstr>
      <vt:lpstr>Tax Equity and Fiscal Responsibility Act, 7 Criteria for Medical Direction</vt:lpstr>
      <vt:lpstr>Anesthesia Staffing Options</vt:lpstr>
      <vt:lpstr>Anesthesia Staffing Trends of the Future</vt:lpstr>
      <vt:lpstr>Anesthesia Staffing Trends of the Future</vt:lpstr>
      <vt:lpstr>Anesthesia Staffing Options The Future</vt:lpstr>
      <vt:lpstr>Anesthesia Staffing Options The Future</vt:lpstr>
      <vt:lpstr>Other Future Trends in Anesthesia</vt:lpstr>
      <vt:lpstr>Thank you! </vt:lpstr>
    </vt:vector>
  </TitlesOfParts>
  <Company>YPS Anesthesia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of Anesthesia</dc:title>
  <dc:creator>Tracy Young</dc:creator>
  <cp:lastModifiedBy>Tawni Phelan</cp:lastModifiedBy>
  <cp:revision>141</cp:revision>
  <dcterms:created xsi:type="dcterms:W3CDTF">2014-07-04T22:00:02Z</dcterms:created>
  <dcterms:modified xsi:type="dcterms:W3CDTF">2021-09-21T15:02:26Z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0x010100310E3726F0C32E4A8A64D4C7015DE9D5</vt:lpwstr>
  </property>
</Properties>
</file>