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61" r:id="rId4"/>
    <p:sldId id="260" r:id="rId5"/>
    <p:sldId id="258" r:id="rId6"/>
    <p:sldId id="263" r:id="rId7"/>
    <p:sldId id="259" r:id="rId8"/>
    <p:sldId id="262" r:id="rId9"/>
    <p:sldId id="264" r:id="rId10"/>
    <p:sldId id="265" r:id="rId11"/>
    <p:sldId id="266" r:id="rId12"/>
    <p:sldId id="267" r:id="rId13"/>
    <p:sldId id="271" r:id="rId14"/>
    <p:sldId id="272" r:id="rId15"/>
    <p:sldId id="268" r:id="rId16"/>
    <p:sldId id="274" r:id="rId17"/>
    <p:sldId id="269" r:id="rId18"/>
    <p:sldId id="270" r:id="rId19"/>
    <p:sldId id="273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2F59"/>
    <a:srgbClr val="215B96"/>
    <a:srgbClr val="1F1C19"/>
    <a:srgbClr val="D32A2A"/>
    <a:srgbClr val="1BB0C8"/>
    <a:srgbClr val="1E598C"/>
    <a:srgbClr val="254473"/>
    <a:srgbClr val="0FACDF"/>
    <a:srgbClr val="B45400"/>
    <a:srgbClr val="1661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197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16AC9-57D9-4403-9478-0C862FDDB2E2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A3983-B6F8-49B7-9C93-AF4BB9350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4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2130425"/>
            <a:ext cx="6172200" cy="1470025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0" y="3581400"/>
            <a:ext cx="6172200" cy="609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746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73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173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199" y="255088"/>
            <a:ext cx="6248399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04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786187"/>
            <a:ext cx="6248399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2286000"/>
            <a:ext cx="6248399" cy="1500187"/>
          </a:xfrm>
          <a:noFill/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50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1631949"/>
            <a:ext cx="3124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9" y="1615907"/>
            <a:ext cx="30480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28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1535113"/>
            <a:ext cx="31242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0" y="2174875"/>
            <a:ext cx="31242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80414" y="1535113"/>
            <a:ext cx="291118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80414" y="2174875"/>
            <a:ext cx="291118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7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90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80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258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4721225"/>
            <a:ext cx="44958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0" y="533400"/>
            <a:ext cx="44958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0" y="5287963"/>
            <a:ext cx="44958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7A713-7007-4913-B2CB-7614D15284D3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B5BB6-300C-4D5B-9AC3-521233952C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1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0" y="274638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0" y="1600200"/>
            <a:ext cx="6248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0" y="6356181"/>
            <a:ext cx="12496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8AC7A713-7007-4913-B2CB-7614D15284D3}" type="datetimeFigureOut">
              <a:rPr lang="en-US" smtClean="0"/>
              <a:pPr/>
              <a:t>9/20/2021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31298" y="6356349"/>
            <a:ext cx="27934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4898" y="6372223"/>
            <a:ext cx="13967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7BEB5BB6-300C-4D5B-9AC3-521233952C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 rot="16200000">
            <a:off x="-3734484" y="3195251"/>
            <a:ext cx="68638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Segoe UI Light" panose="020B0502040204020203" pitchFamily="34" charset="0"/>
                <a:ea typeface="Microsoft YaHei UI" panose="020B0503020204020204" pitchFamily="34" charset="-122"/>
                <a:cs typeface="Segoe UI Light" panose="020B0502040204020203" pitchFamily="34" charset="0"/>
              </a:rPr>
              <a:t>www.free-ppt-templates.com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Segoe UI Light" panose="020B0502040204020203" pitchFamily="34" charset="0"/>
              <a:ea typeface="Microsoft YaHei UI" panose="020B0503020204020204" pitchFamily="34" charset="-122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07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b="1" kern="1200">
          <a:ln w="19050">
            <a:solidFill>
              <a:schemeClr val="bg1"/>
            </a:solidFill>
          </a:ln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anose="020B0502040204020203" pitchFamily="34" charset="0"/>
          <a:ea typeface="+mj-ea"/>
          <a:cs typeface="Microsoft New Tai Lue" panose="020B05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ln>
            <a:noFill/>
          </a:ln>
          <a:solidFill>
            <a:schemeClr val="tx1"/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ln>
            <a:noFill/>
          </a:ln>
          <a:solidFill>
            <a:schemeClr val="tx1"/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ln>
            <a:noFill/>
          </a:ln>
          <a:solidFill>
            <a:schemeClr val="tx1"/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ln>
            <a:noFill/>
          </a:ln>
          <a:solidFill>
            <a:schemeClr val="tx1"/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ln>
            <a:noFill/>
          </a:ln>
          <a:solidFill>
            <a:schemeClr val="tx1"/>
          </a:solidFill>
          <a:effectLst/>
          <a:latin typeface="Microsoft New Tai Lue" panose="020B0502040204020203" pitchFamily="34" charset="0"/>
          <a:ea typeface="+mn-ea"/>
          <a:cs typeface="Microsoft New Tai Lue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0" y="2130425"/>
            <a:ext cx="6172200" cy="2593975"/>
          </a:xfrm>
        </p:spPr>
        <p:txBody>
          <a:bodyPr/>
          <a:lstStyle/>
          <a:p>
            <a:pPr algn="r"/>
            <a:r>
              <a:rPr lang="en-US" dirty="0"/>
              <a:t>Local Anesthetic Systemic Toxicity</a:t>
            </a:r>
            <a:br>
              <a:rPr lang="en-US" dirty="0"/>
            </a:br>
            <a:r>
              <a:rPr lang="en-US" sz="2000" dirty="0"/>
              <a:t>Thomas Baribeault DNP CRNA</a:t>
            </a:r>
            <a:br>
              <a:rPr lang="en-US" sz="2000" dirty="0"/>
            </a:br>
            <a:r>
              <a:rPr lang="en-US" sz="2000" dirty="0"/>
              <a:t>@BaribeaultOFA</a:t>
            </a:r>
          </a:p>
        </p:txBody>
      </p:sp>
    </p:spTree>
    <p:extLst>
      <p:ext uri="{BB962C8B-B14F-4D97-AF65-F5344CB8AC3E}">
        <p14:creationId xmlns:p14="http://schemas.microsoft.com/office/powerpoint/2010/main" val="3236952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Neurologic</a:t>
            </a:r>
          </a:p>
          <a:p>
            <a:pPr lvl="1"/>
            <a:r>
              <a:rPr lang="en-US" dirty="0"/>
              <a:t>Early</a:t>
            </a:r>
          </a:p>
          <a:p>
            <a:pPr lvl="2"/>
            <a:r>
              <a:rPr lang="en-US" dirty="0"/>
              <a:t>Lightheaded/dizzy</a:t>
            </a:r>
          </a:p>
          <a:p>
            <a:pPr lvl="2"/>
            <a:r>
              <a:rPr lang="en-US" dirty="0"/>
              <a:t>Tinnitus</a:t>
            </a:r>
          </a:p>
          <a:p>
            <a:pPr lvl="2"/>
            <a:r>
              <a:rPr lang="en-US" dirty="0"/>
              <a:t>Metallic taste/circumoral numbness</a:t>
            </a:r>
          </a:p>
          <a:p>
            <a:pPr lvl="1"/>
            <a:r>
              <a:rPr lang="en-US" dirty="0"/>
              <a:t>Middle</a:t>
            </a:r>
          </a:p>
          <a:p>
            <a:pPr lvl="2"/>
            <a:r>
              <a:rPr lang="en-US" dirty="0"/>
              <a:t>Shivering/tremors</a:t>
            </a:r>
          </a:p>
          <a:p>
            <a:pPr lvl="2"/>
            <a:r>
              <a:rPr lang="en-US" dirty="0"/>
              <a:t>Myoclonus/tonic clonic convulsions</a:t>
            </a:r>
          </a:p>
          <a:p>
            <a:pPr lvl="2"/>
            <a:r>
              <a:rPr lang="en-US" dirty="0"/>
              <a:t>Disorientation</a:t>
            </a:r>
          </a:p>
          <a:p>
            <a:pPr lvl="1"/>
            <a:r>
              <a:rPr lang="en-US" dirty="0"/>
              <a:t>Late</a:t>
            </a:r>
          </a:p>
          <a:p>
            <a:pPr lvl="2"/>
            <a:r>
              <a:rPr lang="en-US" dirty="0"/>
              <a:t>Seizures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8496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Cardiac</a:t>
            </a:r>
          </a:p>
          <a:p>
            <a:pPr lvl="1"/>
            <a:r>
              <a:rPr lang="en-US" dirty="0"/>
              <a:t>Low plasma concentration of LA </a:t>
            </a:r>
          </a:p>
          <a:p>
            <a:pPr lvl="2"/>
            <a:r>
              <a:rPr lang="en-US" dirty="0"/>
              <a:t>Increased CO, BP, HR</a:t>
            </a:r>
          </a:p>
          <a:p>
            <a:pPr lvl="1"/>
            <a:r>
              <a:rPr lang="en-US" dirty="0"/>
              <a:t>High plasma concentrations of LA</a:t>
            </a:r>
          </a:p>
          <a:p>
            <a:pPr lvl="2"/>
            <a:r>
              <a:rPr lang="en-US" dirty="0"/>
              <a:t>Vasodilation</a:t>
            </a:r>
          </a:p>
          <a:p>
            <a:pPr lvl="2"/>
            <a:r>
              <a:rPr lang="en-US" dirty="0"/>
              <a:t>Decreased contractility</a:t>
            </a:r>
          </a:p>
          <a:p>
            <a:pPr lvl="2"/>
            <a:r>
              <a:rPr lang="en-US" dirty="0"/>
              <a:t>Dysrhythmia </a:t>
            </a:r>
          </a:p>
          <a:p>
            <a:pPr lvl="3"/>
            <a:r>
              <a:rPr lang="en-US" dirty="0"/>
              <a:t>prolonged PR, heart block, sinus arrest</a:t>
            </a:r>
          </a:p>
          <a:p>
            <a:pPr lvl="3"/>
            <a:r>
              <a:rPr lang="en-US" dirty="0"/>
              <a:t>Widened QRS leading to v-fib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2085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&amp; Acidosis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Hypercarbia/acidosis increases LAST effects</a:t>
            </a:r>
          </a:p>
          <a:p>
            <a:pPr lvl="1"/>
            <a:r>
              <a:rPr lang="en-US" dirty="0"/>
              <a:t>Increased cerebral blood flow</a:t>
            </a:r>
          </a:p>
          <a:p>
            <a:pPr lvl="2"/>
            <a:r>
              <a:rPr lang="en-US" dirty="0"/>
              <a:t>Increased LA to brain</a:t>
            </a:r>
          </a:p>
          <a:p>
            <a:pPr lvl="1"/>
            <a:r>
              <a:rPr lang="en-US" dirty="0"/>
              <a:t>Decreased protein binding</a:t>
            </a:r>
          </a:p>
          <a:p>
            <a:pPr lvl="2"/>
            <a:r>
              <a:rPr lang="en-US" dirty="0"/>
              <a:t>Increased free plasma concentration</a:t>
            </a:r>
          </a:p>
          <a:p>
            <a:pPr lvl="1"/>
            <a:r>
              <a:rPr lang="en-US" dirty="0"/>
              <a:t>Intracellular acidosis</a:t>
            </a:r>
          </a:p>
          <a:p>
            <a:pPr lvl="2"/>
            <a:r>
              <a:rPr lang="en-US" dirty="0"/>
              <a:t>Ion trapping causes LA to stay intracellular </a:t>
            </a:r>
            <a:r>
              <a:rPr lang="en-US"/>
              <a:t>in tissue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640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Least toxic drug, lowest dose, least risky block</a:t>
            </a:r>
          </a:p>
          <a:p>
            <a:r>
              <a:rPr lang="en-US" dirty="0"/>
              <a:t>Slow incremental injection/aspirate 3-5 ml</a:t>
            </a:r>
          </a:p>
          <a:p>
            <a:r>
              <a:rPr lang="en-US" dirty="0"/>
              <a:t>Monitor ekg, pulse ox, bp minimum 30 minutes post block</a:t>
            </a:r>
          </a:p>
          <a:p>
            <a:r>
              <a:rPr lang="en-US" dirty="0"/>
              <a:t>Decrease dose for elderly and those with cardiac, hepatic, or renal dysfunction</a:t>
            </a:r>
          </a:p>
        </p:txBody>
      </p:sp>
    </p:spTree>
    <p:extLst>
      <p:ext uri="{BB962C8B-B14F-4D97-AF65-F5344CB8AC3E}">
        <p14:creationId xmlns:p14="http://schemas.microsoft.com/office/powerpoint/2010/main" val="2724674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Test dose???</a:t>
            </a:r>
          </a:p>
          <a:p>
            <a:pPr lvl="1"/>
            <a:r>
              <a:rPr lang="en-US" dirty="0"/>
              <a:t>Fentanyl 100 mcg</a:t>
            </a:r>
          </a:p>
          <a:p>
            <a:pPr lvl="2"/>
            <a:r>
              <a:rPr lang="en-US" dirty="0"/>
              <a:t>Drowsiness</a:t>
            </a:r>
          </a:p>
          <a:p>
            <a:pPr lvl="1"/>
            <a:r>
              <a:rPr lang="en-US" dirty="0"/>
              <a:t>Epinephrine 10-15 mcg</a:t>
            </a:r>
          </a:p>
          <a:p>
            <a:pPr lvl="2"/>
            <a:r>
              <a:rPr lang="en-US" dirty="0"/>
              <a:t>Hr increase 10 bpm or bp increase 15 mmhg</a:t>
            </a:r>
          </a:p>
          <a:p>
            <a:pPr lvl="3"/>
            <a:r>
              <a:rPr lang="en-US" dirty="0"/>
              <a:t>Unreliable in elderly, sedated, on BB</a:t>
            </a:r>
          </a:p>
          <a:p>
            <a:r>
              <a:rPr lang="en-US" dirty="0"/>
              <a:t>USGRA</a:t>
            </a:r>
          </a:p>
          <a:p>
            <a:pPr lvl="1"/>
            <a:r>
              <a:rPr lang="en-US" dirty="0"/>
              <a:t>Visualize your needle tip!!!</a:t>
            </a:r>
          </a:p>
        </p:txBody>
      </p:sp>
    </p:spTree>
    <p:extLst>
      <p:ext uri="{BB962C8B-B14F-4D97-AF65-F5344CB8AC3E}">
        <p14:creationId xmlns:p14="http://schemas.microsoft.com/office/powerpoint/2010/main" val="28932053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RECOGNITION</a:t>
            </a:r>
          </a:p>
          <a:p>
            <a:r>
              <a:rPr lang="en-US" dirty="0"/>
              <a:t>Get Help</a:t>
            </a:r>
          </a:p>
          <a:p>
            <a:r>
              <a:rPr lang="en-US" dirty="0"/>
              <a:t>Control Airway/hyperventilate</a:t>
            </a:r>
          </a:p>
          <a:p>
            <a:r>
              <a:rPr lang="en-US" dirty="0"/>
              <a:t>Seizures</a:t>
            </a:r>
          </a:p>
          <a:p>
            <a:pPr lvl="1"/>
            <a:r>
              <a:rPr lang="en-US" dirty="0"/>
              <a:t>Benzodiazepine</a:t>
            </a:r>
          </a:p>
          <a:p>
            <a:pPr lvl="1"/>
            <a:r>
              <a:rPr lang="en-US" dirty="0"/>
              <a:t>Use propofol with caution</a:t>
            </a:r>
          </a:p>
        </p:txBody>
      </p:sp>
    </p:spTree>
    <p:extLst>
      <p:ext uri="{BB962C8B-B14F-4D97-AF65-F5344CB8AC3E}">
        <p14:creationId xmlns:p14="http://schemas.microsoft.com/office/powerpoint/2010/main" val="22528828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ACLS - modified</a:t>
            </a:r>
          </a:p>
          <a:p>
            <a:pPr lvl="1"/>
            <a:r>
              <a:rPr lang="en-US" dirty="0"/>
              <a:t>Epinephrine 1 mcg/kg</a:t>
            </a:r>
          </a:p>
          <a:p>
            <a:pPr lvl="2"/>
            <a:r>
              <a:rPr lang="en-US" dirty="0"/>
              <a:t>No Vasopressin</a:t>
            </a:r>
          </a:p>
          <a:p>
            <a:pPr lvl="1"/>
            <a:r>
              <a:rPr lang="en-US" dirty="0"/>
              <a:t>Amiodarone</a:t>
            </a:r>
          </a:p>
          <a:p>
            <a:pPr lvl="2"/>
            <a:r>
              <a:rPr lang="en-US" dirty="0"/>
              <a:t>Not lidocaine</a:t>
            </a:r>
          </a:p>
          <a:p>
            <a:pPr lvl="1"/>
            <a:r>
              <a:rPr lang="en-US" dirty="0"/>
              <a:t>Avoid</a:t>
            </a:r>
          </a:p>
          <a:p>
            <a:pPr lvl="2"/>
            <a:r>
              <a:rPr lang="en-US" dirty="0"/>
              <a:t>Beta blockers</a:t>
            </a:r>
          </a:p>
          <a:p>
            <a:pPr lvl="2"/>
            <a:r>
              <a:rPr lang="en-US" dirty="0"/>
              <a:t>Calcium channel blockers</a:t>
            </a:r>
          </a:p>
        </p:txBody>
      </p:sp>
    </p:spTree>
    <p:extLst>
      <p:ext uri="{BB962C8B-B14F-4D97-AF65-F5344CB8AC3E}">
        <p14:creationId xmlns:p14="http://schemas.microsoft.com/office/powerpoint/2010/main" val="1691766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20% lipid emulsion</a:t>
            </a:r>
          </a:p>
          <a:p>
            <a:pPr lvl="1"/>
            <a:r>
              <a:rPr lang="en-US" dirty="0"/>
              <a:t>1.5 ml/kg bolus</a:t>
            </a:r>
          </a:p>
          <a:p>
            <a:pPr lvl="2"/>
            <a:r>
              <a:rPr lang="en-US" dirty="0"/>
              <a:t>Can be repeated 1-2x </a:t>
            </a:r>
          </a:p>
          <a:p>
            <a:pPr lvl="1"/>
            <a:r>
              <a:rPr lang="en-US" dirty="0"/>
              <a:t>0.25 ml/kg/min for 30-60 minutes</a:t>
            </a:r>
          </a:p>
          <a:p>
            <a:pPr lvl="2"/>
            <a:r>
              <a:rPr lang="en-US" dirty="0"/>
              <a:t>Can be doubled if ROSC but bp low</a:t>
            </a:r>
          </a:p>
        </p:txBody>
      </p:sp>
    </p:spTree>
    <p:extLst>
      <p:ext uri="{BB962C8B-B14F-4D97-AF65-F5344CB8AC3E}">
        <p14:creationId xmlns:p14="http://schemas.microsoft.com/office/powerpoint/2010/main" val="19979014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20% lipid emulsion</a:t>
            </a:r>
          </a:p>
          <a:p>
            <a:pPr lvl="1"/>
            <a:r>
              <a:rPr lang="en-US" dirty="0"/>
              <a:t>Lipid sink</a:t>
            </a:r>
          </a:p>
          <a:p>
            <a:pPr lvl="2"/>
            <a:r>
              <a:rPr lang="en-US" dirty="0"/>
              <a:t>Large intravascular lipid volume binds and inactivates LA</a:t>
            </a:r>
          </a:p>
          <a:p>
            <a:pPr lvl="1"/>
            <a:r>
              <a:rPr lang="en-US" dirty="0"/>
              <a:t>Lipid Flux</a:t>
            </a:r>
          </a:p>
          <a:p>
            <a:pPr lvl="2"/>
            <a:r>
              <a:rPr lang="en-US" dirty="0"/>
              <a:t>Local anesthetics inhibit cardiac metabolism of lipids</a:t>
            </a:r>
          </a:p>
        </p:txBody>
      </p:sp>
    </p:spTree>
    <p:extLst>
      <p:ext uri="{BB962C8B-B14F-4D97-AF65-F5344CB8AC3E}">
        <p14:creationId xmlns:p14="http://schemas.microsoft.com/office/powerpoint/2010/main" val="29872228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Treatment</a:t>
            </a:r>
          </a:p>
        </p:txBody>
      </p:sp>
      <p:pic>
        <p:nvPicPr>
          <p:cNvPr id="1026" name="Picture 2" descr="https://www.nysora.com/wp-content/uploads/2018/06/LAST-00-01-2.jpg">
            <a:extLst>
              <a:ext uri="{FF2B5EF4-FFF2-40B4-BE49-F238E27FC236}">
                <a16:creationId xmlns:a16="http://schemas.microsoft.com/office/drawing/2014/main" id="{29A330A3-9425-4E43-B694-B2CD6E4D4E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7035" y="1066800"/>
            <a:ext cx="5800725" cy="580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5190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“Anesthesia is the art of the giving just the right amount of poison so that the patient survives being close enough to dead that they didn’t notice getting cut open.”</a:t>
            </a:r>
          </a:p>
        </p:txBody>
      </p:sp>
    </p:spTree>
    <p:extLst>
      <p:ext uri="{BB962C8B-B14F-4D97-AF65-F5344CB8AC3E}">
        <p14:creationId xmlns:p14="http://schemas.microsoft.com/office/powerpoint/2010/main" val="3259889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Anesthetics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Local anesthetics (LA) bind to intracellular portion of the Na channel preventing nerve depolarization</a:t>
            </a:r>
          </a:p>
          <a:p>
            <a:r>
              <a:rPr lang="en-US" dirty="0"/>
              <a:t>Lack many of the side effects of typical anesthetic agents</a:t>
            </a:r>
          </a:p>
          <a:p>
            <a:pPr lvl="1"/>
            <a:r>
              <a:rPr lang="en-US" dirty="0"/>
              <a:t>Respiratory depression</a:t>
            </a:r>
          </a:p>
          <a:p>
            <a:pPr lvl="1"/>
            <a:r>
              <a:rPr lang="en-US" dirty="0"/>
              <a:t>PONV</a:t>
            </a:r>
          </a:p>
          <a:p>
            <a:pPr lvl="1"/>
            <a:r>
              <a:rPr lang="en-US" dirty="0"/>
              <a:t>Immune suppression</a:t>
            </a:r>
          </a:p>
          <a:p>
            <a:r>
              <a:rPr lang="en-US" dirty="0"/>
              <a:t>Cardiac and Neurologic depressants</a:t>
            </a:r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566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LAST</a:t>
            </a:r>
          </a:p>
          <a:p>
            <a:pPr lvl="1"/>
            <a:r>
              <a:rPr lang="en-US" dirty="0"/>
              <a:t>Cardiac and neurologic</a:t>
            </a:r>
          </a:p>
          <a:p>
            <a:r>
              <a:rPr lang="en-US" dirty="0"/>
              <a:t>Allergic or anaphylaxis</a:t>
            </a:r>
          </a:p>
          <a:p>
            <a:pPr lvl="1"/>
            <a:r>
              <a:rPr lang="en-US" dirty="0"/>
              <a:t>Esters</a:t>
            </a:r>
          </a:p>
          <a:p>
            <a:r>
              <a:rPr lang="en-US" dirty="0"/>
              <a:t>Methemoglobinemia</a:t>
            </a:r>
          </a:p>
          <a:p>
            <a:pPr lvl="1"/>
            <a:r>
              <a:rPr lang="en-US" dirty="0"/>
              <a:t>Prilocaine, Benzocaine</a:t>
            </a:r>
          </a:p>
          <a:p>
            <a:r>
              <a:rPr lang="en-US" dirty="0"/>
              <a:t>Neural, muscle, or tissue toxicity</a:t>
            </a:r>
          </a:p>
        </p:txBody>
      </p:sp>
    </p:spTree>
    <p:extLst>
      <p:ext uri="{BB962C8B-B14F-4D97-AF65-F5344CB8AC3E}">
        <p14:creationId xmlns:p14="http://schemas.microsoft.com/office/powerpoint/2010/main" val="2624344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Excessive dose</a:t>
            </a:r>
          </a:p>
          <a:p>
            <a:r>
              <a:rPr lang="en-US" dirty="0"/>
              <a:t>Accidental vascular injection</a:t>
            </a:r>
          </a:p>
          <a:p>
            <a:r>
              <a:rPr lang="en-US" dirty="0"/>
              <a:t>Rapid Absorption</a:t>
            </a:r>
          </a:p>
          <a:p>
            <a:r>
              <a:rPr lang="en-US" dirty="0"/>
              <a:t>Factors that affect free plasma concentration</a:t>
            </a:r>
          </a:p>
          <a:p>
            <a:pPr lvl="1"/>
            <a:r>
              <a:rPr lang="en-US" dirty="0"/>
              <a:t>Decreased protein level</a:t>
            </a:r>
          </a:p>
          <a:p>
            <a:pPr lvl="1"/>
            <a:r>
              <a:rPr lang="en-US" dirty="0"/>
              <a:t>Acidosis</a:t>
            </a:r>
          </a:p>
          <a:p>
            <a:pPr lvl="1"/>
            <a:r>
              <a:rPr lang="en-US" dirty="0"/>
              <a:t>Liver or kidney failure</a:t>
            </a:r>
          </a:p>
          <a:p>
            <a:r>
              <a:rPr lang="en-US" dirty="0"/>
              <a:t>Ability of body to deal with LA</a:t>
            </a:r>
          </a:p>
          <a:p>
            <a:pPr lvl="1"/>
            <a:r>
              <a:rPr lang="en-US" dirty="0"/>
              <a:t>Heart failure</a:t>
            </a:r>
          </a:p>
        </p:txBody>
      </p:sp>
    </p:spTree>
    <p:extLst>
      <p:ext uri="{BB962C8B-B14F-4D97-AF65-F5344CB8AC3E}">
        <p14:creationId xmlns:p14="http://schemas.microsoft.com/office/powerpoint/2010/main" val="1868610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Rapid Absorption</a:t>
            </a:r>
          </a:p>
          <a:p>
            <a:pPr lvl="1"/>
            <a:r>
              <a:rPr lang="en-US" dirty="0"/>
              <a:t>IV</a:t>
            </a:r>
          </a:p>
          <a:p>
            <a:pPr lvl="1"/>
            <a:r>
              <a:rPr lang="en-US" dirty="0"/>
              <a:t>Tracheal</a:t>
            </a:r>
          </a:p>
          <a:p>
            <a:pPr lvl="1"/>
            <a:r>
              <a:rPr lang="en-US" dirty="0"/>
              <a:t>Intercostal</a:t>
            </a:r>
          </a:p>
          <a:p>
            <a:pPr lvl="1"/>
            <a:r>
              <a:rPr lang="en-US" dirty="0"/>
              <a:t>Caudal</a:t>
            </a:r>
          </a:p>
          <a:p>
            <a:pPr lvl="1"/>
            <a:r>
              <a:rPr lang="en-US" dirty="0"/>
              <a:t>Paravertebral</a:t>
            </a:r>
          </a:p>
          <a:p>
            <a:pPr lvl="1"/>
            <a:r>
              <a:rPr lang="en-US" dirty="0"/>
              <a:t>Epidural</a:t>
            </a:r>
          </a:p>
          <a:p>
            <a:pPr lvl="1"/>
            <a:r>
              <a:rPr lang="en-US" dirty="0"/>
              <a:t>Brachial plexus</a:t>
            </a:r>
          </a:p>
          <a:p>
            <a:pPr lvl="1"/>
            <a:r>
              <a:rPr lang="en-US" dirty="0"/>
              <a:t>Spinal</a:t>
            </a:r>
          </a:p>
          <a:p>
            <a:pPr lvl="1"/>
            <a:r>
              <a:rPr lang="en-US" dirty="0"/>
              <a:t>Sciatic/Femoral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210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LA toxicity</a:t>
            </a:r>
          </a:p>
          <a:p>
            <a:pPr lvl="1"/>
            <a:r>
              <a:rPr lang="en-US" dirty="0"/>
              <a:t>Lidocaine</a:t>
            </a:r>
          </a:p>
          <a:p>
            <a:pPr lvl="1"/>
            <a:r>
              <a:rPr lang="en-US" dirty="0"/>
              <a:t>Mepivacaine</a:t>
            </a:r>
          </a:p>
          <a:p>
            <a:pPr lvl="1"/>
            <a:r>
              <a:rPr lang="en-US" dirty="0"/>
              <a:t>Ropivacaine</a:t>
            </a:r>
          </a:p>
          <a:p>
            <a:pPr lvl="1"/>
            <a:r>
              <a:rPr lang="en-US" dirty="0"/>
              <a:t>Bupivacaine</a:t>
            </a:r>
          </a:p>
        </p:txBody>
      </p:sp>
    </p:spTree>
    <p:extLst>
      <p:ext uri="{BB962C8B-B14F-4D97-AF65-F5344CB8AC3E}">
        <p14:creationId xmlns:p14="http://schemas.microsoft.com/office/powerpoint/2010/main" val="2618811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LA max dose</a:t>
            </a:r>
          </a:p>
          <a:p>
            <a:pPr lvl="1"/>
            <a:r>
              <a:rPr lang="en-US" dirty="0"/>
              <a:t>Lidocaine 5 mg/kg</a:t>
            </a:r>
          </a:p>
          <a:p>
            <a:pPr lvl="2"/>
            <a:r>
              <a:rPr lang="en-US" dirty="0"/>
              <a:t>1.6 mg/kg/</a:t>
            </a:r>
            <a:r>
              <a:rPr lang="en-US" dirty="0" err="1"/>
              <a:t>hr</a:t>
            </a:r>
            <a:endParaRPr lang="en-US" dirty="0"/>
          </a:p>
          <a:p>
            <a:pPr lvl="1"/>
            <a:r>
              <a:rPr lang="en-US" dirty="0"/>
              <a:t>Mepivacaine 5 mg/kg</a:t>
            </a:r>
          </a:p>
          <a:p>
            <a:pPr lvl="1"/>
            <a:r>
              <a:rPr lang="en-US" dirty="0"/>
              <a:t>Ropivacaine 3 mg/kg</a:t>
            </a:r>
          </a:p>
          <a:p>
            <a:pPr lvl="2"/>
            <a:r>
              <a:rPr lang="en-US" dirty="0"/>
              <a:t>0.4 mg/kg/hr</a:t>
            </a:r>
          </a:p>
          <a:p>
            <a:pPr lvl="1"/>
            <a:r>
              <a:rPr lang="en-US" dirty="0"/>
              <a:t>Bupivacaine 3 mg/kg</a:t>
            </a:r>
          </a:p>
          <a:p>
            <a:pPr lvl="2"/>
            <a:r>
              <a:rPr lang="en-US" dirty="0"/>
              <a:t>0.4 mg/kg/hr</a:t>
            </a:r>
          </a:p>
        </p:txBody>
      </p:sp>
    </p:spTree>
    <p:extLst>
      <p:ext uri="{BB962C8B-B14F-4D97-AF65-F5344CB8AC3E}">
        <p14:creationId xmlns:p14="http://schemas.microsoft.com/office/powerpoint/2010/main" val="1256971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Signs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0" y="1600200"/>
            <a:ext cx="6248400" cy="5257800"/>
          </a:xfrm>
        </p:spPr>
        <p:txBody>
          <a:bodyPr>
            <a:normAutofit/>
          </a:bodyPr>
          <a:lstStyle/>
          <a:p>
            <a:r>
              <a:rPr lang="en-US" dirty="0"/>
              <a:t>40% of reported cases present atypically</a:t>
            </a:r>
          </a:p>
          <a:p>
            <a:r>
              <a:rPr lang="en-US" dirty="0"/>
              <a:t>Neurologic</a:t>
            </a:r>
          </a:p>
          <a:p>
            <a:pPr lvl="1"/>
            <a:r>
              <a:rPr lang="en-US" dirty="0"/>
              <a:t>Generally appear before cardiac</a:t>
            </a:r>
          </a:p>
          <a:p>
            <a:pPr lvl="2"/>
            <a:r>
              <a:rPr lang="en-US" dirty="0"/>
              <a:t>Exception bupivacaine</a:t>
            </a:r>
          </a:p>
          <a:p>
            <a:pPr lvl="1"/>
            <a:r>
              <a:rPr lang="en-US" dirty="0"/>
              <a:t>Pre-medication can mask signs</a:t>
            </a:r>
          </a:p>
          <a:p>
            <a:pPr lvl="1"/>
            <a:r>
              <a:rPr lang="en-US" dirty="0"/>
              <a:t>LA blocks inhibitory pathways in cerebral cortex leading to unopposed excitatory changes</a:t>
            </a:r>
          </a:p>
        </p:txBody>
      </p:sp>
    </p:spTree>
    <p:extLst>
      <p:ext uri="{BB962C8B-B14F-4D97-AF65-F5344CB8AC3E}">
        <p14:creationId xmlns:p14="http://schemas.microsoft.com/office/powerpoint/2010/main" val="3745914180"/>
      </p:ext>
    </p:extLst>
  </p:cSld>
  <p:clrMapOvr>
    <a:masterClrMapping/>
  </p:clrMapOvr>
</p:sld>
</file>

<file path=ppt/theme/theme1.xml><?xml version="1.0" encoding="utf-8"?>
<a:theme xmlns:a="http://schemas.openxmlformats.org/drawingml/2006/main" name="Sodium-PowerPoin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dium-PowerPoint-Template" id="{6C41CC8F-4FC4-4BCC-9FDD-3992A8092DCB}" vid="{1D3C7122-B158-403B-8418-93EF1065CB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E3726F0C32E4A8A64D4C7015DE9D5" ma:contentTypeVersion="11" ma:contentTypeDescription="Create a new document." ma:contentTypeScope="" ma:versionID="184799bf8d76f85531993610309028f1">
  <xsd:schema xmlns:xsd="http://www.w3.org/2001/XMLSchema" xmlns:xs="http://www.w3.org/2001/XMLSchema" xmlns:p="http://schemas.microsoft.com/office/2006/metadata/properties" xmlns:ns2="d6715ed2-e44a-42ac-b38c-a8cdbc0a362e" xmlns:ns3="7f6b9d63-d5c2-496d-a5be-4d5c82d1e17a" targetNamespace="http://schemas.microsoft.com/office/2006/metadata/properties" ma:root="true" ma:fieldsID="4cf5b43bae59079b6730b3d36dfe23c4" ns2:_="" ns3:_="">
    <xsd:import namespace="d6715ed2-e44a-42ac-b38c-a8cdbc0a362e"/>
    <xsd:import namespace="7f6b9d63-d5c2-496d-a5be-4d5c82d1e17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715ed2-e44a-42ac-b38c-a8cdbc0a36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6b9d63-d5c2-496d-a5be-4d5c82d1e17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D370DD-A0D2-45E1-9C78-BF54DA755139}"/>
</file>

<file path=customXml/itemProps2.xml><?xml version="1.0" encoding="utf-8"?>
<ds:datastoreItem xmlns:ds="http://schemas.openxmlformats.org/officeDocument/2006/customXml" ds:itemID="{573C3F3F-1D05-410C-B57D-B11A56D02083}"/>
</file>

<file path=customXml/itemProps3.xml><?xml version="1.0" encoding="utf-8"?>
<ds:datastoreItem xmlns:ds="http://schemas.openxmlformats.org/officeDocument/2006/customXml" ds:itemID="{FCF15383-6CB9-4331-B754-3B0C4A4D6FD3}"/>
</file>

<file path=docProps/app.xml><?xml version="1.0" encoding="utf-8"?>
<Properties xmlns="http://schemas.openxmlformats.org/officeDocument/2006/extended-properties" xmlns:vt="http://schemas.openxmlformats.org/officeDocument/2006/docPropsVTypes">
  <Template>Sodium-PowerPoint-Template</Template>
  <TotalTime>113</TotalTime>
  <Words>504</Words>
  <Application>Microsoft Office PowerPoint</Application>
  <PresentationFormat>On-screen Show (4:3)</PresentationFormat>
  <Paragraphs>134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Microsoft New Tai Lue</vt:lpstr>
      <vt:lpstr>Segoe UI Light</vt:lpstr>
      <vt:lpstr>Sodium-PowerPoint-Template</vt:lpstr>
      <vt:lpstr>Local Anesthetic Systemic Toxicity Thomas Baribeault DNP CRNA @BaribeaultOFA</vt:lpstr>
      <vt:lpstr>Introduction</vt:lpstr>
      <vt:lpstr>Local Anesthetics</vt:lpstr>
      <vt:lpstr>Complications</vt:lpstr>
      <vt:lpstr>LAST Causes</vt:lpstr>
      <vt:lpstr>LAST Causes</vt:lpstr>
      <vt:lpstr>LAST Causes</vt:lpstr>
      <vt:lpstr>LAST Causes</vt:lpstr>
      <vt:lpstr>LAST Signs</vt:lpstr>
      <vt:lpstr>LAST Signs</vt:lpstr>
      <vt:lpstr>LAST Signs</vt:lpstr>
      <vt:lpstr>LAST &amp; Acidosis</vt:lpstr>
      <vt:lpstr>LAST Prevention</vt:lpstr>
      <vt:lpstr>LAST Prevention</vt:lpstr>
      <vt:lpstr>LAST Treatment</vt:lpstr>
      <vt:lpstr>LAST Treatment</vt:lpstr>
      <vt:lpstr>LAST Treatment</vt:lpstr>
      <vt:lpstr>LAST Treatment</vt:lpstr>
      <vt:lpstr>LAST Treatment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Anesthetic Systemic Toxicity</dc:title>
  <dc:creator>Tom</dc:creator>
  <cp:lastModifiedBy>Tawni Phelan</cp:lastModifiedBy>
  <cp:revision>23</cp:revision>
  <dcterms:created xsi:type="dcterms:W3CDTF">2016-04-09T19:52:13Z</dcterms:created>
  <dcterms:modified xsi:type="dcterms:W3CDTF">2021-09-20T15:24:41Z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0x010100310E3726F0C32E4A8A64D4C7015DE9D5</vt:lpwstr>
  </property>
</Properties>
</file>