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51"/>
  </p:notesMasterIdLst>
  <p:sldIdLst>
    <p:sldId id="313" r:id="rId2"/>
    <p:sldId id="314" r:id="rId3"/>
    <p:sldId id="364" r:id="rId4"/>
    <p:sldId id="365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50" r:id="rId38"/>
    <p:sldId id="351" r:id="rId39"/>
    <p:sldId id="352" r:id="rId40"/>
    <p:sldId id="353" r:id="rId41"/>
    <p:sldId id="355" r:id="rId42"/>
    <p:sldId id="367" r:id="rId43"/>
    <p:sldId id="357" r:id="rId44"/>
    <p:sldId id="359" r:id="rId45"/>
    <p:sldId id="366" r:id="rId46"/>
    <p:sldId id="360" r:id="rId47"/>
    <p:sldId id="361" r:id="rId48"/>
    <p:sldId id="362" r:id="rId49"/>
    <p:sldId id="36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5100"/>
  </p:normalViewPr>
  <p:slideViewPr>
    <p:cSldViewPr snapToGrid="0" snapToObjects="1">
      <p:cViewPr varScale="1">
        <p:scale>
          <a:sx n="112" d="100"/>
          <a:sy n="11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45684406352599E-2"/>
          <c:y val="4.9018955135577899E-2"/>
          <c:w val="0.89610163722893499"/>
          <c:h val="0.913278115708702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65-954B-BFC3-C1B69761AE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65-954B-BFC3-C1B69761AE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65-954B-BFC3-C1B69761A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591592"/>
        <c:axId val="791579272"/>
      </c:lineChart>
      <c:catAx>
        <c:axId val="483591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1579272"/>
        <c:crosses val="autoZero"/>
        <c:auto val="1"/>
        <c:lblAlgn val="ctr"/>
        <c:lblOffset val="100"/>
        <c:noMultiLvlLbl val="0"/>
      </c:catAx>
      <c:valAx>
        <c:axId val="791579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8359159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AFTER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 Total </c:v>
                </c:pt>
                <c:pt idx="1">
                  <c:v> Protein Unbound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1.72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F-C74A-B69B-BA549C8FAFD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BEFORE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 Total </c:v>
                </c:pt>
                <c:pt idx="1">
                  <c:v> Protein Unbound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1.99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DF-C74A-B69B-BA549C8FA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8630232"/>
        <c:axId val="761469544"/>
        <c:axId val="0"/>
      </c:bar3DChart>
      <c:catAx>
        <c:axId val="688630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761469544"/>
        <c:crosses val="autoZero"/>
        <c:auto val="1"/>
        <c:lblAlgn val="ctr"/>
        <c:lblOffset val="100"/>
        <c:noMultiLvlLbl val="0"/>
      </c:catAx>
      <c:valAx>
        <c:axId val="761469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6886302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0.40189</cdr:x>
      <cdr:y>0.83276</cdr:y>
    </cdr:from>
    <cdr:to>
      <cdr:x>0.52867</cdr:x>
      <cdr:y>0.9973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8665" y="46281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0.40189</cdr:x>
      <cdr:y>0.83276</cdr:y>
    </cdr:from>
    <cdr:to>
      <cdr:x>0.52867</cdr:x>
      <cdr:y>0.9973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8665" y="46281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0.28535</cdr:x>
      <cdr:y>0.83276</cdr:y>
    </cdr:from>
    <cdr:to>
      <cdr:x>0.41213</cdr:x>
      <cdr:y>0.9973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8134" y="46281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81A37-F198-974A-BFEE-54FBD50830E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CA5FB-6746-5748-8E20-CD4984F2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72ED-ECFD-3742-9C65-1B0E0015C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9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24DFF-C804-814D-978C-2ABEA6AA2E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was very similar to the case I indicated in the beginning 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24DFF-C804-814D-978C-2ABEA6AA2E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4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Antidipresent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24DFF-C804-814D-978C-2ABEA6AA2E5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Antidipresent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24DFF-C804-814D-978C-2ABEA6AA2E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Antiphysicotic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24DFF-C804-814D-978C-2ABEA6AA2E5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A7B4-3E83-C74F-B8B0-C09EF6F3D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4F3A9-D41E-EE42-869B-E0D57AD65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0BA27-7A6C-F74A-B77B-484E175A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1A629-EDB3-3547-89BC-152E24A3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C4546-2DE9-4744-B8B3-F5EFBBD2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EDD4-C801-954B-9C88-B139FDF5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5215A-765F-9547-AE97-78F4DD986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ABE5B-E5B5-4440-B18B-0A4B43CB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7D68C-71AC-284B-A0FF-D244353C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42B3-8555-774D-BCCB-3FCEC4B2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BDA6B-098E-954B-A412-A2175EB5E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B3CEC-E686-AB4B-9B22-32AD1614B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17A9-5252-7D45-B329-B3F1E396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214DF-6724-364D-BFE6-BF0C74DE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C330F-2A10-7745-9821-95C5E51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4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12B5-E0BF-E94E-9890-6269B6BF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7D938-A4CB-5247-A954-C858961FA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81B8D-3235-974E-876F-39F7C21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98696-51EF-C847-84B5-D9FB3B94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C16F1-4D43-CD40-8E73-81221807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8625-EA3A-924F-BB68-EDCDEAF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12158-A2B8-594D-9742-5C46B88E3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64392-B4E3-DC45-AD5F-B45F9DEF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C1BAC-E12C-D544-B927-02AD0679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8BB1C-47A2-C446-B0FC-2BAC073C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2C0E-869F-104A-A11E-388B9B9E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B2FF-1A06-DA4C-A66C-EF50144E0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7D19F-188C-A144-8995-48521C610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68B6B-E721-A346-AB71-8A462150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F73D6-EFD2-7A45-BC26-E7B83162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4DDF9-63BD-1C40-AE14-EBBDDFDE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6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527E-9442-D247-A0ED-36A8CC04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58DEF-8CF6-A249-80FD-624D4BF91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8972E-A5A3-9248-AFCF-C025CAA66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FE1E4-EF26-E64A-9777-556D2C299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51E44-610E-7741-87BB-BC090E367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B9649-DB24-A849-888E-22BDF88F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5858E-FBED-3B41-982F-83848D15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E92BD-56A6-9646-8740-8C25DAAB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5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CA6B-FF79-D246-96B5-B3A95711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E2913-6C14-3340-B4F1-6DBB2289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48AA8-1479-814B-AD53-75A2D71F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97DD5-C667-6A4E-9696-59015477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36ECA-9704-814C-A344-5361BD70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2585D-64C1-0E43-AAB4-6D184203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1B9E8-777C-9847-8587-1C7E7D27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9021-7C55-FC4F-9993-55B7C1E5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5DEB0-F9C2-E94E-932B-36A1082B4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57FA8-28FD-0842-BFE4-A019154A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B14E6-82CF-0D4D-B570-CA4F2044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AE7AD-F405-474B-BAF3-9DDE8659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EEF62-35DF-F34B-97DB-AE6AD2F6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1595-CA33-3644-8C19-E0E9790F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38140-9287-9A45-9614-88C51A9DD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BB68-2FDC-7A45-958F-5788AC8E3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C14A5-2082-924C-A652-3CCE6517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AA485-1FAD-1445-9C4D-998D2344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E0F9D-6CE2-A04B-985A-C68B58EB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6B7CA-7DAE-3942-9843-BC46CF22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3FA6E-D324-9246-BEC5-BCA252E36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E57AF-181D-C34A-BB81-9F945954E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D3D2-9AFC-8F45-A7FB-C2064C92FE2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4C0C-4168-3D4B-8BAB-48BF09CCC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5D36D-6309-8A4F-96C3-F99577E32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41B8B-ED4D-FF4E-B3F1-32DD7556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70Li9r3pL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439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Lipid Emulsion for Local Anesthesia Toxicity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6986" y="3890110"/>
            <a:ext cx="6400800" cy="30658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Brian D. Berry Jr., CRNA, MBA, MS</a:t>
            </a:r>
          </a:p>
          <a:p>
            <a:r>
              <a:rPr lang="en-US" dirty="0"/>
              <a:t>System Chief Nurse Anesthetist &amp;</a:t>
            </a:r>
          </a:p>
          <a:p>
            <a:r>
              <a:rPr lang="en-US" dirty="0"/>
              <a:t>Director of Perioperative Services</a:t>
            </a:r>
          </a:p>
          <a:p>
            <a:r>
              <a:rPr lang="en-US" dirty="0" err="1"/>
              <a:t>Excela</a:t>
            </a:r>
            <a:r>
              <a:rPr lang="en-US" dirty="0"/>
              <a:t> Health</a:t>
            </a:r>
          </a:p>
          <a:p>
            <a:endParaRPr lang="en-US" dirty="0"/>
          </a:p>
          <a:p>
            <a:r>
              <a:rPr lang="en-US" dirty="0"/>
              <a:t>Adjunct Faculty</a:t>
            </a:r>
          </a:p>
          <a:p>
            <a:r>
              <a:rPr lang="en-US" dirty="0"/>
              <a:t>University of Pittsburgh</a:t>
            </a:r>
          </a:p>
          <a:p>
            <a:r>
              <a:rPr lang="en-US" dirty="0"/>
              <a:t>Pittsburgh, 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218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51002" y="175353"/>
          <a:ext cx="8788398" cy="6531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007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Potency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Duration</a:t>
                      </a:r>
                      <a:r>
                        <a:rPr lang="en-US" baseline="0" dirty="0"/>
                        <a:t> of Action (min)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Dose</a:t>
                      </a:r>
                    </a:p>
                    <a:p>
                      <a:pPr algn="ctr"/>
                      <a:r>
                        <a:rPr lang="en-US" dirty="0"/>
                        <a:t>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Dose</a:t>
                      </a:r>
                    </a:p>
                    <a:p>
                      <a:pPr algn="ctr"/>
                      <a:r>
                        <a:rPr lang="en-US" dirty="0"/>
                        <a:t>(mg/kg)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59">
                <a:tc>
                  <a:txBody>
                    <a:bodyPr/>
                    <a:lstStyle/>
                    <a:p>
                      <a:r>
                        <a:rPr lang="en-US" dirty="0"/>
                        <a:t>Cocaine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59">
                <a:tc>
                  <a:txBody>
                    <a:bodyPr/>
                    <a:lstStyle/>
                    <a:p>
                      <a:r>
                        <a:rPr lang="en-US" dirty="0"/>
                        <a:t>Procaine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459">
                <a:tc>
                  <a:txBody>
                    <a:bodyPr/>
                    <a:lstStyle/>
                    <a:p>
                      <a:r>
                        <a:rPr lang="en-US" sz="1600" dirty="0" err="1"/>
                        <a:t>Chloroprocaine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800-1000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459">
                <a:tc>
                  <a:txBody>
                    <a:bodyPr/>
                    <a:lstStyle/>
                    <a:p>
                      <a:r>
                        <a:rPr lang="en-US" dirty="0" err="1"/>
                        <a:t>Tetracaine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459">
                <a:tc>
                  <a:txBody>
                    <a:bodyPr/>
                    <a:lstStyle/>
                    <a:p>
                      <a:r>
                        <a:rPr lang="en-US" dirty="0" err="1"/>
                        <a:t>Lidocaine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459">
                <a:tc>
                  <a:txBody>
                    <a:bodyPr/>
                    <a:lstStyle/>
                    <a:p>
                      <a:r>
                        <a:rPr lang="en-US" dirty="0" err="1"/>
                        <a:t>Prilocaine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459">
                <a:tc>
                  <a:txBody>
                    <a:bodyPr/>
                    <a:lstStyle/>
                    <a:p>
                      <a:r>
                        <a:rPr lang="en-US" dirty="0"/>
                        <a:t>Bupivacaine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240-480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150-175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7049">
                <a:tc>
                  <a:txBody>
                    <a:bodyPr/>
                    <a:lstStyle/>
                    <a:p>
                      <a:r>
                        <a:rPr lang="en-US" dirty="0" err="1"/>
                        <a:t>Ropivacaine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Slow/Medium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240-480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459">
                <a:tc>
                  <a:txBody>
                    <a:bodyPr/>
                    <a:lstStyle/>
                    <a:p>
                      <a:r>
                        <a:rPr lang="en-US" sz="1600" dirty="0" err="1"/>
                        <a:t>Levobupivacaine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240-480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3459">
                <a:tc>
                  <a:txBody>
                    <a:bodyPr/>
                    <a:lstStyle/>
                    <a:p>
                      <a:r>
                        <a:rPr lang="en-US" dirty="0" err="1"/>
                        <a:t>Etidocaine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240-480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0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524000" y="974704"/>
            <a:ext cx="9144000" cy="417941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12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003" y="1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553" y="1158350"/>
            <a:ext cx="7467600" cy="5130800"/>
          </a:xfrm>
        </p:spPr>
        <p:txBody>
          <a:bodyPr>
            <a:normAutofit/>
          </a:bodyPr>
          <a:lstStyle/>
          <a:p>
            <a:r>
              <a:rPr lang="en-US" dirty="0"/>
              <a:t>Good News…incidence has decreased</a:t>
            </a:r>
          </a:p>
          <a:p>
            <a:pPr lvl="1"/>
            <a:r>
              <a:rPr lang="en-US" dirty="0"/>
              <a:t>7.5-20 per 10,000 peripheral nerve blocks</a:t>
            </a:r>
          </a:p>
          <a:p>
            <a:pPr lvl="1"/>
            <a:r>
              <a:rPr lang="en-US" dirty="0"/>
              <a:t>4 per 10,000 epidurals</a:t>
            </a:r>
          </a:p>
          <a:p>
            <a:endParaRPr lang="en-US" dirty="0"/>
          </a:p>
          <a:p>
            <a:r>
              <a:rPr lang="en-US" dirty="0"/>
              <a:t>Toxicity most often to intravascular injection and not accumulation </a:t>
            </a:r>
          </a:p>
          <a:p>
            <a:endParaRPr lang="en-US" dirty="0"/>
          </a:p>
          <a:p>
            <a:r>
              <a:rPr lang="en-US" dirty="0"/>
              <a:t>Safety has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ea typeface="Wingdings"/>
                <a:cs typeface="Wingdings"/>
                <a:sym typeface="Wingdings"/>
              </a:rPr>
              <a:t> d/t</a:t>
            </a:r>
          </a:p>
          <a:p>
            <a:pPr lvl="2"/>
            <a:r>
              <a:rPr lang="en-US" dirty="0">
                <a:ea typeface="Wingdings"/>
                <a:cs typeface="Wingdings"/>
                <a:sym typeface="Wingdings"/>
              </a:rPr>
              <a:t>Aspiration</a:t>
            </a:r>
          </a:p>
          <a:p>
            <a:pPr lvl="2"/>
            <a:r>
              <a:rPr lang="en-US" dirty="0">
                <a:ea typeface="Wingdings"/>
                <a:cs typeface="Wingdings"/>
                <a:sym typeface="Wingdings"/>
              </a:rPr>
              <a:t>Knowledge (i.e. local toxic doses)</a:t>
            </a:r>
          </a:p>
          <a:p>
            <a:pPr lvl="2"/>
            <a:r>
              <a:rPr lang="en-US" dirty="0">
                <a:ea typeface="Wingdings"/>
                <a:cs typeface="Wingdings"/>
                <a:sym typeface="Wingdings"/>
              </a:rPr>
              <a:t>Divided doses</a:t>
            </a:r>
          </a:p>
          <a:p>
            <a:pPr lvl="2"/>
            <a:r>
              <a:rPr lang="en-US" dirty="0">
                <a:ea typeface="Wingdings"/>
                <a:cs typeface="Wingdings"/>
                <a:sym typeface="Wingdings"/>
              </a:rPr>
              <a:t>Test dose with </a:t>
            </a:r>
            <a:r>
              <a:rPr lang="en-US" dirty="0" err="1">
                <a:ea typeface="Wingdings"/>
                <a:cs typeface="Wingdings"/>
                <a:sym typeface="Wingdings"/>
              </a:rPr>
              <a:t>epi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668" y="4274296"/>
            <a:ext cx="2686473" cy="20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influencing LA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</a:t>
            </a:r>
          </a:p>
          <a:p>
            <a:r>
              <a:rPr lang="en-US" dirty="0"/>
              <a:t>Speed </a:t>
            </a:r>
          </a:p>
          <a:p>
            <a:r>
              <a:rPr lang="en-US" dirty="0"/>
              <a:t>Total amount </a:t>
            </a:r>
          </a:p>
          <a:p>
            <a:r>
              <a:rPr lang="en-US" dirty="0"/>
              <a:t>Route</a:t>
            </a:r>
          </a:p>
          <a:p>
            <a:pPr lvl="1"/>
            <a:r>
              <a:rPr lang="en-US" dirty="0"/>
              <a:t>Remember- vasculature directly affects systemic absorption</a:t>
            </a:r>
          </a:p>
          <a:p>
            <a:pPr lvl="1"/>
            <a:endParaRPr lang="en-US" dirty="0"/>
          </a:p>
          <a:p>
            <a:pPr marL="44805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-17814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Toxicity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7811"/>
            <a:ext cx="7467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From increasing to decreasing order of absorption:</a:t>
            </a:r>
          </a:p>
          <a:p>
            <a:pPr marL="550926" indent="-514350">
              <a:buFont typeface="+mj-lt"/>
              <a:buAutoNum type="arabicPeriod"/>
            </a:pPr>
            <a:endParaRPr lang="en-US" dirty="0"/>
          </a:p>
          <a:p>
            <a:pPr marL="550926" indent="-514350">
              <a:buFont typeface="+mj-lt"/>
              <a:buAutoNum type="arabicPeriod"/>
            </a:pPr>
            <a:r>
              <a:rPr lang="en-US" dirty="0"/>
              <a:t>Inhalational/Intravenous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/>
              <a:t>Intercostal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/>
              <a:t>Caudal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/>
              <a:t>Paracervical</a:t>
            </a:r>
            <a:endParaRPr lang="en-US" dirty="0"/>
          </a:p>
          <a:p>
            <a:pPr marL="550926" indent="-514350">
              <a:buFont typeface="+mj-lt"/>
              <a:buAutoNum type="arabicPeriod"/>
            </a:pPr>
            <a:r>
              <a:rPr lang="en-US" dirty="0"/>
              <a:t>Epidural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/>
              <a:t>Brachial Plexus/Femoral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/>
              <a:t>Spinal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/>
              <a:t>Sciatic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/>
              <a:t>Subcutaneous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366" y="2702588"/>
            <a:ext cx="2865114" cy="30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Signs and Symptoms of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7467600" cy="479742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u="sng" dirty="0">
                <a:solidFill>
                  <a:srgbClr val="FF0000"/>
                </a:solidFill>
              </a:rPr>
              <a:t>Early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agitation, light headedness, altered mental state, vision Δ’s, slurred speech, HTN,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ym typeface="Wingdings"/>
              </a:rPr>
              <a:t>HR</a:t>
            </a:r>
          </a:p>
          <a:p>
            <a:pPr marL="36576" indent="0">
              <a:buNone/>
            </a:pPr>
            <a:endParaRPr lang="en-US" u="sng" dirty="0">
              <a:sym typeface="Wingdings"/>
            </a:endParaRPr>
          </a:p>
          <a:p>
            <a:pPr marL="36576" indent="0">
              <a:buNone/>
            </a:pPr>
            <a:r>
              <a:rPr lang="en-US" u="sng" dirty="0">
                <a:sym typeface="Wingdings"/>
              </a:rPr>
              <a:t>Moderate</a:t>
            </a:r>
            <a:r>
              <a:rPr lang="en-US" dirty="0">
                <a:sym typeface="Wingdings"/>
              </a:rPr>
              <a:t> – CNS excitation, cardiac arrhythmias, contractile depression, conduction blockade</a:t>
            </a:r>
          </a:p>
          <a:p>
            <a:pPr marL="36576" indent="0">
              <a:buNone/>
            </a:pPr>
            <a:endParaRPr lang="en-US" u="sng" dirty="0">
              <a:sym typeface="Wingdings"/>
            </a:endParaRPr>
          </a:p>
          <a:p>
            <a:pPr marL="36576" indent="0">
              <a:buNone/>
            </a:pPr>
            <a:r>
              <a:rPr lang="en-US" u="sng" dirty="0">
                <a:sym typeface="Wingdings"/>
              </a:rPr>
              <a:t>Severe</a:t>
            </a:r>
            <a:r>
              <a:rPr lang="en-US" dirty="0">
                <a:sym typeface="Wingdings"/>
              </a:rPr>
              <a:t> -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ym typeface="Wingdings"/>
              </a:rPr>
              <a:t>BP,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ym typeface="Wingdings"/>
              </a:rPr>
              <a:t>HR, ventricular arrhythmias, seizures, cardiac collapse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8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477326543"/>
              </p:ext>
            </p:extLst>
          </p:nvPr>
        </p:nvGraphicFramePr>
        <p:xfrm>
          <a:off x="2464778" y="409434"/>
          <a:ext cx="7493539" cy="570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277043" y="623739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Signs and Symptoms of Local Toxicity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03128" y="3044599"/>
            <a:ext cx="294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Serum Concentration (μg/ml)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27283" y="5248281"/>
            <a:ext cx="1498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Numbness of Tongue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77044" y="5048601"/>
            <a:ext cx="1233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Lightheadedness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4254" y="4528668"/>
            <a:ext cx="221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Visual and auditory disturbances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29496" y="4263142"/>
            <a:ext cx="1380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Muscular twitching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50876" y="3687180"/>
            <a:ext cx="125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Unconsciousness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92166" y="3108317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56769" y="2570317"/>
            <a:ext cx="12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Respiratory arrest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01874" y="1851240"/>
            <a:ext cx="1045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Cardiac arrest</a:t>
            </a:r>
          </a:p>
        </p:txBody>
      </p:sp>
    </p:spTree>
    <p:extLst>
      <p:ext uri="{BB962C8B-B14F-4D97-AF65-F5344CB8AC3E}">
        <p14:creationId xmlns:p14="http://schemas.microsoft.com/office/powerpoint/2010/main" val="355218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Physiology of Toxicity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 binds to the Na</a:t>
            </a:r>
            <a:r>
              <a:rPr lang="en-US" baseline="30000" dirty="0"/>
              <a:t>+ </a:t>
            </a:r>
            <a:r>
              <a:rPr lang="en-US" dirty="0"/>
              <a:t> in the heart (maybe on the </a:t>
            </a:r>
            <a:r>
              <a:rPr lang="en-US" dirty="0" err="1"/>
              <a:t>Ca</a:t>
            </a:r>
            <a:r>
              <a:rPr lang="en-US" baseline="30000" dirty="0"/>
              <a:t>++  </a:t>
            </a:r>
            <a:r>
              <a:rPr lang="en-US" dirty="0"/>
              <a:t> and the K</a:t>
            </a:r>
            <a:r>
              <a:rPr lang="en-US" baseline="30000" dirty="0"/>
              <a:t>+  </a:t>
            </a:r>
            <a:r>
              <a:rPr lang="en-US" dirty="0"/>
              <a:t> channels) inhibits </a:t>
            </a:r>
            <a:r>
              <a:rPr lang="en-US" dirty="0" err="1"/>
              <a:t>cAMP</a:t>
            </a:r>
            <a:r>
              <a:rPr lang="en-US" dirty="0"/>
              <a:t>.</a:t>
            </a:r>
          </a:p>
          <a:p>
            <a:r>
              <a:rPr lang="en-US" dirty="0"/>
              <a:t>Cardiac LA toxicity is very difficult to manage and treat</a:t>
            </a:r>
          </a:p>
          <a:p>
            <a:pPr lvl="1"/>
            <a:r>
              <a:rPr lang="en-US" dirty="0"/>
              <a:t>Resuscitation – well documented as very difficult</a:t>
            </a:r>
          </a:p>
          <a:p>
            <a:r>
              <a:rPr lang="en-US" dirty="0"/>
              <a:t>Bupivacaine is the most </a:t>
            </a:r>
            <a:r>
              <a:rPr lang="en-US" dirty="0" err="1"/>
              <a:t>cardiotoxic</a:t>
            </a:r>
            <a:r>
              <a:rPr lang="en-US" dirty="0"/>
              <a:t> of LAs.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467600" cy="1143000"/>
          </a:xfrm>
        </p:spPr>
        <p:txBody>
          <a:bodyPr/>
          <a:lstStyle/>
          <a:p>
            <a:r>
              <a:rPr lang="en-US" dirty="0"/>
              <a:t>Lipid Emulsion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15139"/>
            <a:ext cx="7467600" cy="497205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Discovered by Weinberg et al.</a:t>
            </a:r>
          </a:p>
          <a:p>
            <a:endParaRPr lang="en-US" dirty="0"/>
          </a:p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20% soybean oil</a:t>
            </a:r>
          </a:p>
          <a:p>
            <a:pPr lvl="1"/>
            <a:r>
              <a:rPr lang="en-US" dirty="0"/>
              <a:t>1.2% egg yolk phospholipids</a:t>
            </a:r>
          </a:p>
          <a:p>
            <a:pPr lvl="1"/>
            <a:r>
              <a:rPr lang="en-US" dirty="0"/>
              <a:t>2.25% glycerin</a:t>
            </a:r>
          </a:p>
          <a:p>
            <a:pPr lvl="1"/>
            <a:r>
              <a:rPr lang="en-US" dirty="0"/>
              <a:t>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987" y="632301"/>
            <a:ext cx="4441226" cy="124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747" y="3843824"/>
            <a:ext cx="1974105" cy="25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35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7606" y="260094"/>
          <a:ext cx="8731795" cy="634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0056"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Intralipid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Liposyn</a:t>
                      </a:r>
                      <a:r>
                        <a:rPr lang="en-US" dirty="0"/>
                        <a:t>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Medialipid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Clinoleic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0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 soybean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 soybean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 soybean oil</a:t>
                      </a:r>
                      <a:r>
                        <a:rPr lang="en-US" baseline="0" dirty="0"/>
                        <a:t> and medium chain triglycerides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  <a:r>
                        <a:rPr lang="en-US" baseline="0" dirty="0"/>
                        <a:t> olive oil and 20% soybean oil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Triglycerides (g/L)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Phospholipids (g/L)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Glycerol (g/L)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49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492" y="1362673"/>
            <a:ext cx="4771686" cy="3940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91801-A086-9248-9951-C07B93BF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92" y="1690693"/>
            <a:ext cx="5156779" cy="36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0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Lipid Emulsion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Pharmacodynamics</a:t>
            </a:r>
          </a:p>
          <a:p>
            <a:pPr lvl="1"/>
            <a:r>
              <a:rPr lang="en-US" dirty="0"/>
              <a:t>“Lipid Sink” theory	</a:t>
            </a:r>
          </a:p>
          <a:p>
            <a:pPr lvl="2"/>
            <a:r>
              <a:rPr lang="en-US" dirty="0"/>
              <a:t>Creates 2 compartments within the blood</a:t>
            </a:r>
          </a:p>
          <a:p>
            <a:pPr lvl="3"/>
            <a:r>
              <a:rPr lang="en-US" dirty="0"/>
              <a:t>Lipid Compartment</a:t>
            </a:r>
          </a:p>
          <a:p>
            <a:pPr lvl="3"/>
            <a:r>
              <a:rPr lang="en-US" dirty="0"/>
              <a:t>Aqueous Compartment</a:t>
            </a:r>
          </a:p>
          <a:p>
            <a:pPr lvl="2"/>
            <a:r>
              <a:rPr lang="en-US" dirty="0"/>
              <a:t>Lipophilic LAs are drawn into the lipid compartment or lipid “sink” portion of blood</a:t>
            </a:r>
          </a:p>
          <a:p>
            <a:pPr lvl="2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ym typeface="Wingdings"/>
              </a:rPr>
              <a:t> LAs in the aqueous compartment of plasma</a:t>
            </a:r>
          </a:p>
          <a:p>
            <a:r>
              <a:rPr lang="en-US" dirty="0">
                <a:sym typeface="Wingdings"/>
              </a:rPr>
              <a:t>Pharmacokinetics</a:t>
            </a:r>
          </a:p>
          <a:p>
            <a:pPr lvl="1"/>
            <a:r>
              <a:rPr lang="en-US" dirty="0">
                <a:sym typeface="Wingdings"/>
              </a:rPr>
              <a:t>Lipolysis</a:t>
            </a:r>
          </a:p>
          <a:p>
            <a:pPr lvl="2"/>
            <a:r>
              <a:rPr lang="en-US" dirty="0">
                <a:sym typeface="Wingdings"/>
              </a:rPr>
              <a:t>Remaining particles to liver or internalized into endothelial cells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23455" y="2004235"/>
            <a:ext cx="6609844" cy="28457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9619" y="688477"/>
            <a:ext cx="514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Anesthesia Injected in Blood</a:t>
            </a:r>
          </a:p>
        </p:txBody>
      </p:sp>
      <p:sp>
        <p:nvSpPr>
          <p:cNvPr id="7" name="Oval 6"/>
          <p:cNvSpPr/>
          <p:nvPr/>
        </p:nvSpPr>
        <p:spPr>
          <a:xfrm>
            <a:off x="3520725" y="2524417"/>
            <a:ext cx="520219" cy="5354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99974" y="3836069"/>
            <a:ext cx="554454" cy="5507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96711" y="2524418"/>
            <a:ext cx="403266" cy="3824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94319" y="2906905"/>
            <a:ext cx="520219" cy="4742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10342" y="3438816"/>
            <a:ext cx="504918" cy="4467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6627" y="4126760"/>
            <a:ext cx="474317" cy="4406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62802" y="2279625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50811" y="3927332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59400" y="4180308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85083" y="3537195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45333" y="4314458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40766" y="3629526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51207" y="2386722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541425" y="3609587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67065" y="2505013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778584" y="2685061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08175" y="3232273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40221" y="2259686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1027221" y="3254150"/>
            <a:ext cx="277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intravascular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compartment</a:t>
            </a:r>
          </a:p>
        </p:txBody>
      </p:sp>
    </p:spTree>
    <p:extLst>
      <p:ext uri="{BB962C8B-B14F-4D97-AF65-F5344CB8AC3E}">
        <p14:creationId xmlns:p14="http://schemas.microsoft.com/office/powerpoint/2010/main" val="331982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05969" y="2141929"/>
            <a:ext cx="6013122" cy="14993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05969" y="3641279"/>
            <a:ext cx="6013122" cy="25397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0999" y="411390"/>
            <a:ext cx="353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After Lipid Emulsion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499019" y="267741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Aqueous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730555" y="474904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Lipid</a:t>
            </a:r>
          </a:p>
        </p:txBody>
      </p:sp>
      <p:sp>
        <p:nvSpPr>
          <p:cNvPr id="8" name="Oval 7"/>
          <p:cNvSpPr/>
          <p:nvPr/>
        </p:nvSpPr>
        <p:spPr>
          <a:xfrm>
            <a:off x="3918540" y="2547367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57883" y="3880523"/>
            <a:ext cx="443716" cy="3963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14500" y="4483447"/>
            <a:ext cx="443716" cy="3963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67943" y="4626412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3023" y="2639164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80513" y="2432621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71332" y="4692278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42918" y="4150837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1381" y="5476435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26633" y="4626412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19527" y="4357380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13621" y="5476435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426304" y="3765134"/>
            <a:ext cx="474317" cy="3824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68162" y="4879755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442478" y="3882856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517671" y="5347175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87938" y="3919008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63023" y="5347175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93844" y="5476435"/>
            <a:ext cx="474317" cy="413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33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96908" cy="1143000"/>
          </a:xfrm>
        </p:spPr>
        <p:txBody>
          <a:bodyPr>
            <a:normAutofit/>
          </a:bodyPr>
          <a:lstStyle/>
          <a:p>
            <a:r>
              <a:rPr lang="en-US" dirty="0"/>
              <a:t>Lipid Emulsion 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Patients allergic to soybean protein, egg yolks, or egg whites</a:t>
            </a:r>
          </a:p>
          <a:p>
            <a:endParaRPr lang="en-US" dirty="0"/>
          </a:p>
          <a:p>
            <a:r>
              <a:rPr lang="en-US" dirty="0"/>
              <a:t>Individuals with compromised fat metabolism </a:t>
            </a:r>
          </a:p>
          <a:p>
            <a:endParaRPr lang="en-US" dirty="0"/>
          </a:p>
          <a:p>
            <a:r>
              <a:rPr lang="en-US" dirty="0"/>
              <a:t>No complications with Lipid Emulsion when administered to patient suspected to have local toxicity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30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199" y="112187"/>
            <a:ext cx="7467600" cy="8329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latin typeface="Bank Gothic"/>
                <a:cs typeface="Bank Gothic"/>
              </a:rPr>
              <a:t>Historical Perspective – how it came to be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199" y="1281112"/>
            <a:ext cx="8579745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Pt</a:t>
            </a:r>
            <a:r>
              <a:rPr lang="en-US" dirty="0"/>
              <a:t> had a </a:t>
            </a:r>
            <a:r>
              <a:rPr lang="en-US" dirty="0" err="1"/>
              <a:t>carnitine</a:t>
            </a:r>
            <a:r>
              <a:rPr lang="en-US" dirty="0"/>
              <a:t> deficiency and was extremely sensitive to Bupivacaine</a:t>
            </a:r>
          </a:p>
          <a:p>
            <a:endParaRPr lang="en-US" dirty="0"/>
          </a:p>
          <a:p>
            <a:r>
              <a:rPr lang="en-US" dirty="0" err="1"/>
              <a:t>Carnitine</a:t>
            </a:r>
            <a:r>
              <a:rPr lang="en-US" dirty="0"/>
              <a:t> is component necessary for transport of fatty acids into mitochondria</a:t>
            </a:r>
          </a:p>
          <a:p>
            <a:endParaRPr lang="en-US" dirty="0"/>
          </a:p>
          <a:p>
            <a:r>
              <a:rPr lang="en-US" dirty="0"/>
              <a:t>Fatty acids supply the majority of cardiac energy needs</a:t>
            </a:r>
          </a:p>
          <a:p>
            <a:endParaRPr lang="en-US" dirty="0"/>
          </a:p>
          <a:p>
            <a:r>
              <a:rPr lang="en-US" dirty="0"/>
              <a:t>Initial theory = Bupivacaine inhibits </a:t>
            </a:r>
            <a:r>
              <a:rPr lang="en-US" dirty="0" err="1"/>
              <a:t>carnitine</a:t>
            </a:r>
            <a:r>
              <a:rPr lang="en-US" dirty="0"/>
              <a:t>. Thus, decreasing fatty acid uptake</a:t>
            </a:r>
          </a:p>
          <a:p>
            <a:endParaRPr lang="en-US" dirty="0"/>
          </a:p>
          <a:p>
            <a:r>
              <a:rPr lang="en-US" dirty="0"/>
              <a:t>Pretreating with lipid infusion would potentiate cardiac arrhythmias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26" y="147683"/>
            <a:ext cx="5951352" cy="812253"/>
          </a:xfrm>
        </p:spPr>
        <p:txBody>
          <a:bodyPr/>
          <a:lstStyle/>
          <a:p>
            <a:pPr algn="ctr"/>
            <a:r>
              <a:rPr lang="en-US" dirty="0">
                <a:cs typeface="Bank Gothic"/>
              </a:rPr>
              <a:t>The Discovery</a:t>
            </a:r>
            <a:endParaRPr lang="en-US" b="1" i="1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80201"/>
            <a:ext cx="7467600" cy="48217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Accidental</a:t>
            </a:r>
          </a:p>
          <a:p>
            <a:endParaRPr lang="en-US" dirty="0"/>
          </a:p>
          <a:p>
            <a:r>
              <a:rPr lang="en-US" dirty="0"/>
              <a:t>Weinberg pretreated rats w/ infusion of lipids</a:t>
            </a:r>
          </a:p>
          <a:p>
            <a:endParaRPr lang="en-US" dirty="0"/>
          </a:p>
          <a:p>
            <a:r>
              <a:rPr lang="en-US" dirty="0"/>
              <a:t>Measured the dose of bupivacaine require to induce asystole</a:t>
            </a:r>
          </a:p>
          <a:p>
            <a:endParaRPr lang="en-US" dirty="0"/>
          </a:p>
          <a:p>
            <a:r>
              <a:rPr lang="en-US" dirty="0"/>
              <a:t>Rats that were pretreated were able to tolerate more bupivacaine</a:t>
            </a:r>
          </a:p>
          <a:p>
            <a:endParaRPr lang="en-US" dirty="0"/>
          </a:p>
          <a:p>
            <a:r>
              <a:rPr lang="en-US" dirty="0"/>
              <a:t>Rats that were pretreated were more easily resuscitated (survivability)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24343" y="6401968"/>
            <a:ext cx="417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Weinberg et al., </a:t>
            </a:r>
            <a:r>
              <a:rPr lang="en-US" i="1" dirty="0"/>
              <a:t>Anesthesiology,</a:t>
            </a:r>
            <a:r>
              <a:rPr lang="en-US" dirty="0"/>
              <a:t> 1998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088" y="103378"/>
            <a:ext cx="3263341" cy="21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98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44182" y="3160404"/>
            <a:ext cx="220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Fatty Acids</a:t>
            </a:r>
          </a:p>
        </p:txBody>
      </p:sp>
      <p:sp>
        <p:nvSpPr>
          <p:cNvPr id="4" name="U-Turn Arrow 3"/>
          <p:cNvSpPr/>
          <p:nvPr/>
        </p:nvSpPr>
        <p:spPr>
          <a:xfrm>
            <a:off x="4240991" y="2156163"/>
            <a:ext cx="3602965" cy="886094"/>
          </a:xfrm>
          <a:prstGeom prst="utur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7137" y="3160404"/>
            <a:ext cx="282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Mitochondria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0587" y="1624255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CARNITINE</a:t>
            </a:r>
          </a:p>
        </p:txBody>
      </p:sp>
    </p:spTree>
    <p:extLst>
      <p:ext uri="{BB962C8B-B14F-4D97-AF65-F5344CB8AC3E}">
        <p14:creationId xmlns:p14="http://schemas.microsoft.com/office/powerpoint/2010/main" val="296353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2389" y="4603472"/>
            <a:ext cx="176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Fatty Acids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4183" y="4311084"/>
            <a:ext cx="94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Pretreat</a:t>
            </a:r>
          </a:p>
        </p:txBody>
      </p:sp>
      <p:sp>
        <p:nvSpPr>
          <p:cNvPr id="5" name="U-Turn Arrow 4"/>
          <p:cNvSpPr/>
          <p:nvPr/>
        </p:nvSpPr>
        <p:spPr>
          <a:xfrm>
            <a:off x="2528104" y="3100278"/>
            <a:ext cx="6201826" cy="1159307"/>
          </a:xfrm>
          <a:prstGeom prst="utur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0808" y="431108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Heart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0331" y="4603473"/>
            <a:ext cx="21672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Mitochondria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/>
              <a:t>arrhythmias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9769" y="257712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CARNITINE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12199" y="2156163"/>
            <a:ext cx="1063170" cy="1255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12199" y="2156163"/>
            <a:ext cx="1063170" cy="1255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58550" y="1092850"/>
            <a:ext cx="0" cy="106331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49770" y="428279"/>
            <a:ext cx="1379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Bupivicaine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0882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2389" y="4603472"/>
            <a:ext cx="176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Fatty Acids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4183" y="4311084"/>
            <a:ext cx="94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Pretreat</a:t>
            </a:r>
          </a:p>
        </p:txBody>
      </p:sp>
      <p:sp>
        <p:nvSpPr>
          <p:cNvPr id="5" name="U-Turn Arrow 4"/>
          <p:cNvSpPr/>
          <p:nvPr/>
        </p:nvSpPr>
        <p:spPr>
          <a:xfrm>
            <a:off x="2528104" y="3100278"/>
            <a:ext cx="6201826" cy="1159307"/>
          </a:xfrm>
          <a:prstGeom prst="utur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0808" y="431108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Heart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0331" y="4603473"/>
            <a:ext cx="26211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Mitochondria</a:t>
            </a:r>
          </a:p>
          <a:p>
            <a:endParaRPr lang="en-US" sz="2800" dirty="0"/>
          </a:p>
          <a:p>
            <a:r>
              <a:rPr lang="en-US" sz="2800" dirty="0"/>
              <a:t>(no arrhythmias)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9769" y="257712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CARNITINE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88083" y="1255301"/>
            <a:ext cx="0" cy="106331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17593" y="551899"/>
            <a:ext cx="193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Bupivacaine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949769" y="221524"/>
            <a:ext cx="1063170" cy="1255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12199" y="228971"/>
            <a:ext cx="1063170" cy="1255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44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6420786" cy="1084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cs typeface="Bank Gothic"/>
              </a:rPr>
              <a:t>Proving it worked - Dog Trial</a:t>
            </a:r>
            <a:endParaRPr lang="en-US" sz="4800" b="1" i="1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25764"/>
            <a:ext cx="8579745" cy="51963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12 dogs subjected to </a:t>
            </a:r>
            <a:r>
              <a:rPr lang="en-US" dirty="0" err="1"/>
              <a:t>isoflurane</a:t>
            </a:r>
            <a:r>
              <a:rPr lang="en-US" dirty="0"/>
              <a:t> anesthesia</a:t>
            </a:r>
          </a:p>
          <a:p>
            <a:endParaRPr lang="en-US" dirty="0"/>
          </a:p>
          <a:p>
            <a:r>
              <a:rPr lang="en-US" dirty="0"/>
              <a:t>Toxic Dose of bupivacaine given</a:t>
            </a:r>
          </a:p>
          <a:p>
            <a:endParaRPr lang="en-US" dirty="0"/>
          </a:p>
          <a:p>
            <a:r>
              <a:rPr lang="en-US" dirty="0"/>
              <a:t>After </a:t>
            </a:r>
            <a:r>
              <a:rPr lang="en-US" dirty="0" err="1"/>
              <a:t>asystole</a:t>
            </a:r>
            <a:r>
              <a:rPr lang="en-US" dirty="0"/>
              <a:t> occurred, cardiac massage for 10 minutes</a:t>
            </a:r>
          </a:p>
          <a:p>
            <a:endParaRPr lang="en-US" dirty="0"/>
          </a:p>
          <a:p>
            <a:r>
              <a:rPr lang="en-US" dirty="0"/>
              <a:t>6 dogs got lipids, 6 dogs got saline</a:t>
            </a:r>
          </a:p>
          <a:p>
            <a:endParaRPr lang="en-US" dirty="0"/>
          </a:p>
          <a:p>
            <a:r>
              <a:rPr lang="en-US" dirty="0"/>
              <a:t>Results: 6 dogs in lipid group converted to NSR in 5 minutes. After 30 minutes BP, HR, and ECG normal. 6 dogs in saline group never converted to NSR</a:t>
            </a:r>
          </a:p>
          <a:p>
            <a:endParaRPr lang="en-US" dirty="0"/>
          </a:p>
          <a:p>
            <a:r>
              <a:rPr lang="en-US" dirty="0"/>
              <a:t>Lipid therapy had a restorative effect on pH and 0</a:t>
            </a:r>
            <a:r>
              <a:rPr lang="en-US" baseline="30000" dirty="0"/>
              <a:t>2</a:t>
            </a:r>
            <a:r>
              <a:rPr lang="en-US" dirty="0"/>
              <a:t> of myocardial tissue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4720" y="6422064"/>
            <a:ext cx="462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Weinberg et al., </a:t>
            </a:r>
            <a:r>
              <a:rPr lang="en-US" i="1" dirty="0" err="1"/>
              <a:t>Reg</a:t>
            </a:r>
            <a:r>
              <a:rPr lang="en-US" i="1" dirty="0"/>
              <a:t> </a:t>
            </a:r>
            <a:r>
              <a:rPr lang="en-US" i="1" dirty="0" err="1"/>
              <a:t>Anes</a:t>
            </a:r>
            <a:r>
              <a:rPr lang="en-US" i="1" dirty="0"/>
              <a:t> Pain Med, 2003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034" y="80560"/>
            <a:ext cx="1957366" cy="21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802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Has anyone in the audience experience Local Anesthesia Toxicity? </a:t>
            </a:r>
          </a:p>
        </p:txBody>
      </p:sp>
    </p:spTree>
    <p:extLst>
      <p:ext uri="{BB962C8B-B14F-4D97-AF65-F5344CB8AC3E}">
        <p14:creationId xmlns:p14="http://schemas.microsoft.com/office/powerpoint/2010/main" val="1153096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cs typeface="Bank Gothic"/>
              </a:rPr>
              <a:t>Rat trial</a:t>
            </a:r>
            <a:endParaRPr lang="en-US" b="1" i="1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part of Study</a:t>
            </a:r>
          </a:p>
          <a:p>
            <a:pPr lvl="1"/>
            <a:r>
              <a:rPr lang="en-US" dirty="0"/>
              <a:t>Bupivacaine infused to a final concentration of 500 </a:t>
            </a:r>
            <a:r>
              <a:rPr lang="en-US" dirty="0" err="1"/>
              <a:t>μmol</a:t>
            </a:r>
            <a:r>
              <a:rPr lang="en-US" dirty="0"/>
              <a:t>/L in the heart (</a:t>
            </a:r>
            <a:r>
              <a:rPr lang="en-US" dirty="0" err="1"/>
              <a:t>asystole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20% IVLE (intravenous lipid emulsion) was infused, buffer solution to control group</a:t>
            </a:r>
          </a:p>
          <a:p>
            <a:endParaRPr lang="en-US" dirty="0"/>
          </a:p>
          <a:p>
            <a:pPr lvl="1"/>
            <a:r>
              <a:rPr lang="en-US" dirty="0"/>
              <a:t>Findings</a:t>
            </a:r>
          </a:p>
          <a:p>
            <a:pPr lvl="2"/>
            <a:r>
              <a:rPr lang="en-US" dirty="0"/>
              <a:t>30% reduction in time to first heart beat in the lipid emulsion group</a:t>
            </a:r>
          </a:p>
          <a:p>
            <a:endParaRPr lang="en-US" dirty="0"/>
          </a:p>
          <a:p>
            <a:pPr lvl="2"/>
            <a:r>
              <a:rPr lang="en-US" dirty="0"/>
              <a:t>IVLE hearts had a faster return to 90% of their baseline rate pressure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6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7696"/>
            <a:ext cx="7467600" cy="3365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4284"/>
            <a:ext cx="7467600" cy="58291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part of study</a:t>
            </a:r>
          </a:p>
          <a:p>
            <a:pPr lvl="1"/>
            <a:r>
              <a:rPr lang="en-US" dirty="0"/>
              <a:t>Bupivacaine was radiolabeled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Myocardial tissue samples from LV</a:t>
            </a:r>
          </a:p>
          <a:p>
            <a:pPr lvl="2"/>
            <a:r>
              <a:rPr lang="en-US" dirty="0"/>
              <a:t>before bupivacaine infusion</a:t>
            </a:r>
          </a:p>
          <a:p>
            <a:pPr lvl="2"/>
            <a:r>
              <a:rPr lang="en-US" dirty="0"/>
              <a:t>after bupivacaine infusion</a:t>
            </a:r>
          </a:p>
          <a:p>
            <a:pPr lvl="2"/>
            <a:r>
              <a:rPr lang="en-US" dirty="0"/>
              <a:t>30 seconds to 2 minutes thereafter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Bupivacaine was extracted from myocardial tissue </a:t>
            </a:r>
          </a:p>
          <a:p>
            <a:pPr lvl="2"/>
            <a:r>
              <a:rPr lang="en-US" dirty="0"/>
              <a:t>37 seconds for IVLE group</a:t>
            </a:r>
          </a:p>
          <a:p>
            <a:pPr lvl="2"/>
            <a:r>
              <a:rPr lang="en-US" dirty="0"/>
              <a:t>83 seconds for the control group</a:t>
            </a:r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 of study (no clinically significant data)</a:t>
            </a:r>
          </a:p>
          <a:p>
            <a:pPr marL="36576" indent="0">
              <a:buNone/>
            </a:pPr>
            <a:endParaRPr lang="en-US" dirty="0">
              <a:hlinkClick r:id="rId2"/>
            </a:endParaRPr>
          </a:p>
          <a:p>
            <a:pPr marL="36576" indent="0">
              <a:buNone/>
            </a:pPr>
            <a:r>
              <a:rPr lang="en-US" dirty="0">
                <a:hlinkClick r:id="rId2"/>
              </a:rPr>
              <a:t>http://www.youtube.com/watch?v=b70Li9r3pL8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9142" y="6422064"/>
            <a:ext cx="48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Weinberg et al., </a:t>
            </a:r>
            <a:r>
              <a:rPr lang="en-US" i="1" dirty="0" err="1"/>
              <a:t>Reg</a:t>
            </a:r>
            <a:r>
              <a:rPr lang="en-US" i="1" dirty="0"/>
              <a:t> </a:t>
            </a:r>
            <a:r>
              <a:rPr lang="en-US" i="1" dirty="0" err="1"/>
              <a:t>Anesth</a:t>
            </a:r>
            <a:r>
              <a:rPr lang="en-US" i="1" dirty="0"/>
              <a:t> Pain Med,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85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558"/>
            <a:ext cx="8229600" cy="701654"/>
          </a:xfrm>
        </p:spPr>
        <p:txBody>
          <a:bodyPr>
            <a:normAutofit/>
          </a:bodyPr>
          <a:lstStyle/>
          <a:p>
            <a:r>
              <a:rPr lang="en-US" sz="2800" i="1" dirty="0">
                <a:latin typeface="Bank Gothic"/>
                <a:cs typeface="Bank Gothic"/>
              </a:rPr>
              <a:t> (Case cont’d)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6897" y="6089915"/>
            <a:ext cx="4090251" cy="664298"/>
          </a:xfrm>
        </p:spPr>
        <p:txBody>
          <a:bodyPr>
            <a:normAutofit/>
          </a:bodyPr>
          <a:lstStyle/>
          <a:p>
            <a:r>
              <a:rPr lang="en-US" dirty="0"/>
              <a:t>BEFORE LIPID EMULSION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81200" y="5413495"/>
            <a:ext cx="3440536" cy="781812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/>
              <a:t>Total decreased 1.99 </a:t>
            </a:r>
            <a:r>
              <a:rPr lang="en-US" dirty="0">
                <a:sym typeface="Wingdings"/>
              </a:rPr>
              <a:t> 1.72 </a:t>
            </a:r>
            <a:r>
              <a:rPr lang="en-US" dirty="0"/>
              <a:t>μg/mL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869382" y="6089916"/>
            <a:ext cx="3798618" cy="751249"/>
          </a:xfrm>
        </p:spPr>
        <p:txBody>
          <a:bodyPr>
            <a:normAutofit/>
          </a:bodyPr>
          <a:lstStyle/>
          <a:p>
            <a:r>
              <a:rPr lang="en-US" dirty="0"/>
              <a:t>AFTER LIPID EMULSION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1032" y="5482483"/>
            <a:ext cx="3388368" cy="712825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/>
              <a:t>Protein unbound decreased 0.13 μg/mL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0.05 μg/mL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10735555"/>
              </p:ext>
            </p:extLst>
          </p:nvPr>
        </p:nvGraphicFramePr>
        <p:xfrm>
          <a:off x="2209800" y="930333"/>
          <a:ext cx="8229600" cy="446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842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56198" cy="11430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cs typeface="Bank Gothic"/>
              </a:rPr>
              <a:t>1</a:t>
            </a:r>
            <a:r>
              <a:rPr lang="en-US" b="1" i="1" baseline="30000" dirty="0">
                <a:cs typeface="Bank Gothic"/>
              </a:rPr>
              <a:t>st</a:t>
            </a:r>
            <a:r>
              <a:rPr lang="en-US" b="1" i="1" dirty="0">
                <a:cs typeface="Bank Gothic"/>
              </a:rPr>
              <a:t> Human Case</a:t>
            </a:r>
            <a:endParaRPr lang="en-US" b="1" i="1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7856198" cy="51869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58y male for right shoulder rotator cuff repair</a:t>
            </a:r>
          </a:p>
          <a:p>
            <a:endParaRPr lang="en-US" dirty="0"/>
          </a:p>
          <a:p>
            <a:r>
              <a:rPr lang="en-US" dirty="0" err="1"/>
              <a:t>Interscalene</a:t>
            </a:r>
            <a:r>
              <a:rPr lang="en-US" dirty="0"/>
              <a:t> block with 20ml of 0.5% bupivacaine and 20ml of 1.5% </a:t>
            </a:r>
            <a:r>
              <a:rPr lang="en-US" dirty="0" err="1"/>
              <a:t>mepivacaine</a:t>
            </a:r>
            <a:endParaRPr lang="en-US" dirty="0"/>
          </a:p>
          <a:p>
            <a:endParaRPr lang="en-US" dirty="0"/>
          </a:p>
          <a:p>
            <a:r>
              <a:rPr lang="en-US" dirty="0"/>
              <a:t>s/s of local toxicity ensued</a:t>
            </a:r>
          </a:p>
          <a:p>
            <a:endParaRPr lang="en-US" dirty="0"/>
          </a:p>
          <a:p>
            <a:r>
              <a:rPr lang="en-US" dirty="0"/>
              <a:t>CPR initiated (3mg </a:t>
            </a:r>
            <a:r>
              <a:rPr lang="en-US" dirty="0" err="1"/>
              <a:t>epi</a:t>
            </a:r>
            <a:r>
              <a:rPr lang="en-US" dirty="0"/>
              <a:t>, 2mg atropine, 300mg of </a:t>
            </a:r>
            <a:r>
              <a:rPr lang="en-US" dirty="0" err="1"/>
              <a:t>amiodarone</a:t>
            </a:r>
            <a:r>
              <a:rPr lang="en-US" dirty="0"/>
              <a:t>, 40u vasopressin, Defibrillation according to ACLS protocol)</a:t>
            </a:r>
          </a:p>
          <a:p>
            <a:endParaRPr lang="en-US" dirty="0"/>
          </a:p>
          <a:p>
            <a:r>
              <a:rPr lang="en-US" dirty="0"/>
              <a:t>30min into unsuccessful CPR, member of the code team suggested lipids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100ml of 20% lipid emulsion IV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45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86800" cy="1137154"/>
          </a:xfrm>
        </p:spPr>
        <p:txBody>
          <a:bodyPr>
            <a:normAutofit/>
          </a:bodyPr>
          <a:lstStyle/>
          <a:p>
            <a:r>
              <a:rPr lang="en-US" b="1" i="1" dirty="0">
                <a:cs typeface="Bank Gothic"/>
              </a:rPr>
              <a:t>1</a:t>
            </a:r>
            <a:r>
              <a:rPr lang="en-US" b="1" i="1" baseline="30000" dirty="0">
                <a:cs typeface="Bank Gothic"/>
              </a:rPr>
              <a:t>st</a:t>
            </a:r>
            <a:r>
              <a:rPr lang="en-US" b="1" i="1" dirty="0">
                <a:cs typeface="Bank Gothic"/>
              </a:rPr>
              <a:t> Human Case Cont’d</a:t>
            </a:r>
            <a:endParaRPr lang="en-US" b="1" i="1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360J </a:t>
            </a:r>
            <a:r>
              <a:rPr lang="en-US" dirty="0" err="1"/>
              <a:t>defib</a:t>
            </a:r>
            <a:r>
              <a:rPr lang="en-US" dirty="0"/>
              <a:t>, 1mg </a:t>
            </a:r>
            <a:r>
              <a:rPr lang="en-US" dirty="0" err="1"/>
              <a:t>epi</a:t>
            </a:r>
            <a:r>
              <a:rPr lang="en-US" dirty="0"/>
              <a:t>, 1mg atropine, 15 seconds </a:t>
            </a:r>
            <a:r>
              <a:rPr lang="en-US" dirty="0" err="1"/>
              <a:t>pt</a:t>
            </a:r>
            <a:r>
              <a:rPr lang="en-US" dirty="0"/>
              <a:t> in NSR</a:t>
            </a:r>
          </a:p>
          <a:p>
            <a:endParaRPr lang="en-US" dirty="0"/>
          </a:p>
          <a:p>
            <a:r>
              <a:rPr lang="en-US" dirty="0"/>
              <a:t>Lipids for 2hrs at 0.5ml/kg</a:t>
            </a:r>
          </a:p>
          <a:p>
            <a:endParaRPr lang="en-US" dirty="0"/>
          </a:p>
          <a:p>
            <a:r>
              <a:rPr lang="en-US" dirty="0"/>
              <a:t>2.5hrs later </a:t>
            </a:r>
            <a:r>
              <a:rPr lang="en-US" dirty="0" err="1"/>
              <a:t>extubated</a:t>
            </a:r>
            <a:r>
              <a:rPr lang="en-US" dirty="0"/>
              <a:t>, discharged following day</a:t>
            </a:r>
          </a:p>
          <a:p>
            <a:endParaRPr lang="en-US" dirty="0"/>
          </a:p>
          <a:p>
            <a:r>
              <a:rPr lang="en-US" dirty="0"/>
              <a:t>Successful!!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24343" y="6417857"/>
            <a:ext cx="419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Rosenblatt et al., </a:t>
            </a:r>
            <a:r>
              <a:rPr lang="en-US" i="1" dirty="0"/>
              <a:t>Anesthesiology, 2006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419" y="2387257"/>
            <a:ext cx="3457563" cy="268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48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1" y="103379"/>
            <a:ext cx="6231357" cy="7384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Bank Gothic"/>
              </a:rPr>
              <a:t>1 month later</a:t>
            </a:r>
            <a:endParaRPr lang="en-US" b="1" i="1" dirty="0">
              <a:latin typeface="Bank Gothic"/>
              <a:cs typeface="Bank Gothic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981200" y="1181459"/>
            <a:ext cx="8458200" cy="5375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84y female for correction of </a:t>
            </a:r>
            <a:r>
              <a:rPr lang="en-US" dirty="0" err="1"/>
              <a:t>duputytren</a:t>
            </a:r>
            <a:r>
              <a:rPr lang="en-US" dirty="0"/>
              <a:t> contracture under brachial plexus block</a:t>
            </a:r>
          </a:p>
          <a:p>
            <a:endParaRPr lang="en-US" dirty="0"/>
          </a:p>
          <a:p>
            <a:r>
              <a:rPr lang="en-US" dirty="0"/>
              <a:t>Medication error: 40ml of 1% </a:t>
            </a:r>
            <a:r>
              <a:rPr lang="en-US" dirty="0" err="1"/>
              <a:t>ropivacaine</a:t>
            </a:r>
            <a:r>
              <a:rPr lang="en-US" dirty="0"/>
              <a:t> instead of 0.5% </a:t>
            </a:r>
            <a:r>
              <a:rPr lang="en-US" dirty="0" err="1"/>
              <a:t>ropivacaine</a:t>
            </a:r>
            <a:endParaRPr lang="en-US" dirty="0"/>
          </a:p>
          <a:p>
            <a:endParaRPr lang="en-US" dirty="0"/>
          </a:p>
          <a:p>
            <a:r>
              <a:rPr lang="en-US" dirty="0"/>
              <a:t>15 min </a:t>
            </a:r>
            <a:r>
              <a:rPr lang="en-US" dirty="0" err="1"/>
              <a:t>pt</a:t>
            </a:r>
            <a:r>
              <a:rPr lang="en-US" dirty="0"/>
              <a:t> lost consciousness/seizures. Intubated. </a:t>
            </a:r>
          </a:p>
          <a:p>
            <a:pPr lvl="1"/>
            <a:r>
              <a:rPr lang="en-US" dirty="0"/>
              <a:t>100mg thiopental</a:t>
            </a:r>
          </a:p>
          <a:p>
            <a:pPr lvl="1"/>
            <a:r>
              <a:rPr lang="en-US" dirty="0"/>
              <a:t>Few minutes later </a:t>
            </a:r>
            <a:r>
              <a:rPr lang="en-US" dirty="0" err="1"/>
              <a:t>bradycardia</a:t>
            </a:r>
            <a:r>
              <a:rPr lang="en-US" dirty="0"/>
              <a:t> then </a:t>
            </a:r>
            <a:r>
              <a:rPr lang="en-US" dirty="0" err="1"/>
              <a:t>asystole</a:t>
            </a:r>
            <a:endParaRPr lang="en-US" dirty="0"/>
          </a:p>
          <a:p>
            <a:endParaRPr lang="en-US" dirty="0"/>
          </a:p>
          <a:p>
            <a:r>
              <a:rPr lang="en-US" dirty="0"/>
              <a:t>CPR (including 3mg of </a:t>
            </a:r>
            <a:r>
              <a:rPr lang="en-US" dirty="0" err="1"/>
              <a:t>epi</a:t>
            </a:r>
            <a:r>
              <a:rPr lang="en-US" dirty="0"/>
              <a:t> in divided doses)</a:t>
            </a:r>
          </a:p>
          <a:p>
            <a:pPr lvl="1"/>
            <a:r>
              <a:rPr lang="en-US" dirty="0"/>
              <a:t>10 minutes (all ACLS failed)</a:t>
            </a:r>
          </a:p>
          <a:p>
            <a:pPr lvl="1"/>
            <a:endParaRPr lang="en-US" dirty="0"/>
          </a:p>
          <a:p>
            <a:r>
              <a:rPr lang="en-US" dirty="0"/>
              <a:t>100ml of 20% lipid emulsion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continuous infusion 10ml/min</a:t>
            </a:r>
          </a:p>
          <a:p>
            <a:pPr lvl="1"/>
            <a:r>
              <a:rPr lang="en-US" dirty="0"/>
              <a:t>chest compression continued</a:t>
            </a:r>
          </a:p>
          <a:p>
            <a:endParaRPr lang="en-US" dirty="0"/>
          </a:p>
          <a:p>
            <a:r>
              <a:rPr lang="en-US" dirty="0"/>
              <a:t>After 200ml of lipids, wide complex </a:t>
            </a:r>
            <a:r>
              <a:rPr lang="en-US" dirty="0" err="1"/>
              <a:t>tachyarrhythmias</a:t>
            </a:r>
            <a:r>
              <a:rPr lang="en-US" dirty="0"/>
              <a:t> to NSR</a:t>
            </a:r>
          </a:p>
          <a:p>
            <a:pPr lvl="1"/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94240" y="6422064"/>
            <a:ext cx="311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Litz</a:t>
            </a:r>
            <a:r>
              <a:rPr lang="en-US" dirty="0"/>
              <a:t> et al., </a:t>
            </a:r>
            <a:r>
              <a:rPr lang="en-US" i="1" dirty="0" err="1"/>
              <a:t>Anaesthesia</a:t>
            </a:r>
            <a:r>
              <a:rPr lang="en-US" i="1" dirty="0"/>
              <a:t>, </a:t>
            </a:r>
            <a:r>
              <a:rPr lang="en-US" dirty="0"/>
              <a:t>2006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2907138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33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7467600" cy="10780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Bank Gothic"/>
              </a:rPr>
              <a:t> Not so fast</a:t>
            </a:r>
            <a:endParaRPr lang="en-US" b="1" i="1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2006 a nineteen question survey was sent to 135 Academic Anesthesia departments in the US regarding use of Lipid Emulsion</a:t>
            </a:r>
          </a:p>
          <a:p>
            <a:endParaRPr lang="en-US" dirty="0"/>
          </a:p>
          <a:p>
            <a:r>
              <a:rPr lang="en-US" dirty="0"/>
              <a:t>74% of the respondents said their institutions would not consider using lipid emulsions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08265" y="6422064"/>
            <a:ext cx="383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Corcoran et al., </a:t>
            </a:r>
            <a:r>
              <a:rPr lang="en-US" i="1" dirty="0" err="1"/>
              <a:t>Anesth</a:t>
            </a:r>
            <a:r>
              <a:rPr lang="en-US" i="1" dirty="0"/>
              <a:t> </a:t>
            </a:r>
            <a:r>
              <a:rPr lang="en-US" i="1" dirty="0" err="1"/>
              <a:t>Analg</a:t>
            </a:r>
            <a:r>
              <a:rPr lang="en-US" i="1" dirty="0"/>
              <a:t>, </a:t>
            </a:r>
            <a:r>
              <a:rPr lang="en-US" dirty="0"/>
              <a:t>2006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855" y="1457927"/>
            <a:ext cx="3946328" cy="46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45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93" y="-100511"/>
            <a:ext cx="8236707" cy="9658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Bank Gothic"/>
              </a:rPr>
              <a:t>Lipid Mania</a:t>
            </a:r>
            <a:endParaRPr lang="en-US" b="1" i="1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865383"/>
            <a:ext cx="8458200" cy="5228704"/>
          </a:xfrm>
        </p:spPr>
        <p:txBody>
          <a:bodyPr>
            <a:normAutofit/>
          </a:bodyPr>
          <a:lstStyle/>
          <a:p>
            <a:r>
              <a:rPr lang="en-US" dirty="0"/>
              <a:t>4 case reports in May 2008 issue in </a:t>
            </a:r>
            <a:r>
              <a:rPr lang="en-US" i="1" dirty="0"/>
              <a:t>Anesthesia &amp; Analgesia</a:t>
            </a:r>
          </a:p>
          <a:p>
            <a:pPr marL="448056" lvl="1" indent="0">
              <a:buNone/>
            </a:pPr>
            <a:endParaRPr lang="en-US" i="1" dirty="0"/>
          </a:p>
          <a:p>
            <a:pPr marL="448056" lvl="1" indent="0">
              <a:buNone/>
            </a:pPr>
            <a:r>
              <a:rPr lang="en-US" dirty="0"/>
              <a:t>1. Thirteen year old girl for </a:t>
            </a:r>
            <a:r>
              <a:rPr lang="en-US" dirty="0" err="1"/>
              <a:t>meniscectomy</a:t>
            </a:r>
            <a:r>
              <a:rPr lang="en-US" dirty="0"/>
              <a:t> L knee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Received lumbar plexus block (11ml of 1% </a:t>
            </a:r>
            <a:r>
              <a:rPr lang="en-US" dirty="0" err="1"/>
              <a:t>lidocaine</a:t>
            </a:r>
            <a:r>
              <a:rPr lang="en-US" dirty="0"/>
              <a:t> and 11ml of 0.75% </a:t>
            </a:r>
            <a:r>
              <a:rPr lang="en-US" dirty="0" err="1"/>
              <a:t>ropivacaine</a:t>
            </a:r>
            <a:r>
              <a:rPr lang="en-US" dirty="0"/>
              <a:t>)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V-</a:t>
            </a:r>
            <a:r>
              <a:rPr lang="en-US" dirty="0" err="1"/>
              <a:t>tach</a:t>
            </a:r>
            <a:r>
              <a:rPr lang="en-US" dirty="0"/>
              <a:t> and widening QRS patterns. Altered BP, pulse ox to 92%.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 Local toxicity suspected 150ml of 20% lipid emulsion. 2 minutes later NSR, pulse ox to 99%, BP stable.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Surgery completed with no further complications</a:t>
            </a:r>
          </a:p>
          <a:p>
            <a:pPr marL="448056" lvl="1" indent="0">
              <a:buNone/>
            </a:pPr>
            <a:endParaRPr lang="en-US" dirty="0"/>
          </a:p>
          <a:p>
            <a:pPr marL="749808" lvl="2" indent="0">
              <a:buNone/>
            </a:pPr>
            <a:endParaRPr lang="en-US" i="1" dirty="0"/>
          </a:p>
          <a:p>
            <a:pPr lvl="3"/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71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7045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007" y="1101564"/>
            <a:ext cx="8553014" cy="5461922"/>
          </a:xfrm>
        </p:spPr>
        <p:txBody>
          <a:bodyPr>
            <a:normAutofit/>
          </a:bodyPr>
          <a:lstStyle/>
          <a:p>
            <a:pPr marL="448056" lvl="1" indent="0">
              <a:buNone/>
            </a:pPr>
            <a:r>
              <a:rPr lang="en-US" dirty="0"/>
              <a:t>2. Ninety-one year old man for </a:t>
            </a:r>
            <a:r>
              <a:rPr lang="en-US" dirty="0" err="1"/>
              <a:t>olcranon</a:t>
            </a:r>
            <a:r>
              <a:rPr lang="en-US" dirty="0"/>
              <a:t> bursitis surgery</a:t>
            </a:r>
          </a:p>
          <a:p>
            <a:pPr lvl="2"/>
            <a:r>
              <a:rPr lang="en-US" dirty="0" err="1"/>
              <a:t>Infraclavicular</a:t>
            </a:r>
            <a:r>
              <a:rPr lang="en-US" dirty="0"/>
              <a:t> brachial plexus block (30ml of 1% </a:t>
            </a:r>
            <a:r>
              <a:rPr lang="en-US" dirty="0" err="1"/>
              <a:t>mepivacaine</a:t>
            </a:r>
            <a:r>
              <a:rPr lang="en-US" dirty="0"/>
              <a:t>).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Incomplete ulnar nerve block.</a:t>
            </a:r>
          </a:p>
          <a:p>
            <a:pPr lvl="3"/>
            <a:r>
              <a:rPr lang="en-US" dirty="0"/>
              <a:t>Additional 10ml of </a:t>
            </a:r>
            <a:r>
              <a:rPr lang="en-US" dirty="0" err="1"/>
              <a:t>prilocaine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Dizziness, nausea, agitation, unresponsive to verbal </a:t>
            </a:r>
            <a:r>
              <a:rPr lang="en-US" dirty="0" err="1"/>
              <a:t>stim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LA toxicity suspected </a:t>
            </a:r>
            <a:r>
              <a:rPr lang="en-US" dirty="0">
                <a:sym typeface="Wingdings"/>
              </a:rPr>
              <a:t> 50ml of 20% fat emulsion, repeat dose of 50ml 3 minutes later.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Continuous fat emulsion drip at 0.25ml/kg/min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Regained consciousness after 5 minutes of drip and after total dose of 200ml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arrhythmias disappeared.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88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7467600" cy="948569"/>
          </a:xfrm>
        </p:spPr>
        <p:txBody>
          <a:bodyPr/>
          <a:lstStyle/>
          <a:p>
            <a:pPr algn="ctr"/>
            <a:r>
              <a:rPr lang="en-US" b="1" i="1" dirty="0">
                <a:latin typeface="Bank Gothic"/>
                <a:cs typeface="Bank Gothic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070" y="423082"/>
            <a:ext cx="8952931" cy="6031263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83yr old woman for total knee </a:t>
            </a:r>
            <a:r>
              <a:rPr lang="en-US" sz="2900" dirty="0" err="1"/>
              <a:t>arthroplasty</a:t>
            </a:r>
            <a:endParaRPr lang="en-US" sz="2900" dirty="0"/>
          </a:p>
          <a:p>
            <a:pPr lvl="1"/>
            <a:r>
              <a:rPr lang="en-US" sz="2900" dirty="0"/>
              <a:t>healthy, lived independently</a:t>
            </a:r>
          </a:p>
          <a:p>
            <a:pPr lvl="1"/>
            <a:endParaRPr lang="en-US" sz="2900" dirty="0"/>
          </a:p>
          <a:p>
            <a:r>
              <a:rPr lang="en-US" sz="2900" dirty="0"/>
              <a:t>Anesthesia Management</a:t>
            </a:r>
          </a:p>
          <a:p>
            <a:pPr marL="964692" lvl="2" indent="-342900"/>
            <a:r>
              <a:rPr lang="en-US" sz="2900" dirty="0"/>
              <a:t>Femoral and sciatic block for post-op pain. Spinal for intra-op anesthesia management</a:t>
            </a:r>
          </a:p>
          <a:p>
            <a:pPr marL="1239012" lvl="3" indent="-342900"/>
            <a:r>
              <a:rPr lang="en-US" sz="2900" dirty="0"/>
              <a:t>Fem block – (15ml of 0.5% bupivacaine w/ </a:t>
            </a:r>
            <a:r>
              <a:rPr lang="en-US" sz="2900" dirty="0" err="1"/>
              <a:t>epi</a:t>
            </a:r>
            <a:r>
              <a:rPr lang="en-US" sz="2900" dirty="0"/>
              <a:t>, 15ml of 1% </a:t>
            </a:r>
            <a:r>
              <a:rPr lang="en-US" sz="2900" dirty="0" err="1"/>
              <a:t>ropivacaine</a:t>
            </a:r>
            <a:r>
              <a:rPr lang="en-US" sz="2900" dirty="0"/>
              <a:t>)</a:t>
            </a:r>
          </a:p>
          <a:p>
            <a:pPr marL="1239012" lvl="3" indent="-342900"/>
            <a:r>
              <a:rPr lang="en-US" sz="2900" dirty="0"/>
              <a:t>Sciatic block consisted of the exact same local anesthetic </a:t>
            </a:r>
          </a:p>
          <a:p>
            <a:pPr marL="379476" indent="-342900"/>
            <a:endParaRPr lang="en-US" sz="2900" dirty="0"/>
          </a:p>
          <a:p>
            <a:pPr marL="379476" indent="-342900"/>
            <a:r>
              <a:rPr lang="en-US" sz="2900" dirty="0"/>
              <a:t>10 minutes after sciatic. VS deteriorated.</a:t>
            </a:r>
          </a:p>
          <a:p>
            <a:pPr marL="964692" lvl="2" indent="-342900"/>
            <a:r>
              <a:rPr lang="en-US" sz="2900" dirty="0" err="1"/>
              <a:t>Bradycardia</a:t>
            </a:r>
            <a:r>
              <a:rPr lang="en-US" sz="2900" dirty="0"/>
              <a:t> (30-40bpm) to wide complex v-</a:t>
            </a:r>
            <a:r>
              <a:rPr lang="en-US" sz="2900" dirty="0" err="1"/>
              <a:t>tach</a:t>
            </a:r>
            <a:r>
              <a:rPr lang="en-US" sz="2900" dirty="0"/>
              <a:t>, BP (60-70mmHg systolic)</a:t>
            </a:r>
          </a:p>
          <a:p>
            <a:pPr marL="379476" indent="-342900"/>
            <a:endParaRPr lang="en-US" sz="2900" dirty="0"/>
          </a:p>
          <a:p>
            <a:pPr marL="379476" indent="-342900"/>
            <a:r>
              <a:rPr lang="en-US" sz="2900" dirty="0"/>
              <a:t>5 minutes of ACLS</a:t>
            </a:r>
          </a:p>
          <a:p>
            <a:pPr marL="379476" indent="-342900"/>
            <a:endParaRPr lang="en-US" sz="2900" dirty="0"/>
          </a:p>
          <a:p>
            <a:pPr marL="379476" indent="-342900"/>
            <a:r>
              <a:rPr lang="en-US" sz="2900" dirty="0"/>
              <a:t>250ml of 20% lipid emulsion over 30 minutes, followed by another 250ml</a:t>
            </a:r>
          </a:p>
          <a:p>
            <a:pPr marL="379476" indent="-342900"/>
            <a:endParaRPr lang="en-US" sz="2900" dirty="0"/>
          </a:p>
          <a:p>
            <a:pPr marL="379476" indent="-342900"/>
            <a:r>
              <a:rPr lang="en-US" sz="2900" dirty="0"/>
              <a:t>4-5 minutes patient converted to NSR</a:t>
            </a:r>
          </a:p>
          <a:p>
            <a:pPr marL="379476" indent="-342900"/>
            <a:endParaRPr lang="en-US" dirty="0"/>
          </a:p>
          <a:p>
            <a:pPr marL="379476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49689" y="6454344"/>
            <a:ext cx="362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Varela at el., </a:t>
            </a:r>
            <a:r>
              <a:rPr lang="en-US" i="1" dirty="0"/>
              <a:t>AANA Journal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0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and Review the pharmacodynamics/pharmacokinetics of local anesthetics </a:t>
            </a:r>
          </a:p>
          <a:p>
            <a:r>
              <a:rPr lang="en-US" dirty="0"/>
              <a:t>Differentiate between local anesthetics and their potential to cause local toxicity</a:t>
            </a:r>
          </a:p>
          <a:p>
            <a:r>
              <a:rPr lang="en-US" dirty="0"/>
              <a:t>Discuss the mechanism of action of local toxicity </a:t>
            </a:r>
          </a:p>
          <a:p>
            <a:r>
              <a:rPr lang="en-US" dirty="0"/>
              <a:t>Discuss current literature regarding lipid emulsion therapy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9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698"/>
            <a:ext cx="7467600" cy="847861"/>
          </a:xfrm>
        </p:spPr>
        <p:txBody>
          <a:bodyPr/>
          <a:lstStyle/>
          <a:p>
            <a:pPr algn="ctr"/>
            <a:endParaRPr lang="en-US" i="1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7616"/>
            <a:ext cx="7467600" cy="5104581"/>
          </a:xfrm>
        </p:spPr>
        <p:txBody>
          <a:bodyPr>
            <a:normAutofit/>
          </a:bodyPr>
          <a:lstStyle/>
          <a:p>
            <a:r>
              <a:rPr lang="en-US" dirty="0"/>
              <a:t>69yr woman presented to ER w/ femoral neck fracture</a:t>
            </a:r>
          </a:p>
          <a:p>
            <a:endParaRPr lang="en-US" dirty="0"/>
          </a:p>
          <a:p>
            <a:r>
              <a:rPr lang="en-US" dirty="0"/>
              <a:t>Received bupivacaine femoral nerve block for pre-op analgesia </a:t>
            </a:r>
          </a:p>
          <a:p>
            <a:endParaRPr lang="en-US" dirty="0"/>
          </a:p>
          <a:p>
            <a:r>
              <a:rPr lang="en-US" dirty="0"/>
              <a:t>Seizure and cardiovascular collapse developed immediately after LA</a:t>
            </a:r>
          </a:p>
          <a:p>
            <a:endParaRPr lang="en-US" dirty="0"/>
          </a:p>
          <a:p>
            <a:r>
              <a:rPr lang="en-US" dirty="0"/>
              <a:t>20% lipid emulsion was successful in normalization in hemodynamic parameters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31695" y="6322658"/>
            <a:ext cx="399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Harvey et al., </a:t>
            </a:r>
            <a:r>
              <a:rPr lang="en-US" i="1" dirty="0" err="1"/>
              <a:t>Emerg</a:t>
            </a:r>
            <a:r>
              <a:rPr lang="en-US" i="1" dirty="0"/>
              <a:t> Med </a:t>
            </a:r>
            <a:r>
              <a:rPr lang="en-US" i="1" dirty="0" err="1"/>
              <a:t>Australas</a:t>
            </a:r>
            <a:r>
              <a:rPr lang="en-US" i="1" dirty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96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377" y="181002"/>
            <a:ext cx="8228823" cy="5496337"/>
          </a:xfrm>
        </p:spPr>
        <p:txBody>
          <a:bodyPr>
            <a:noAutofit/>
          </a:bodyPr>
          <a:lstStyle/>
          <a:p>
            <a:r>
              <a:rPr lang="en-US" sz="2000" dirty="0"/>
              <a:t>24 </a:t>
            </a:r>
            <a:r>
              <a:rPr lang="en-US" sz="2000" dirty="0" err="1"/>
              <a:t>yr</a:t>
            </a:r>
            <a:r>
              <a:rPr lang="en-US" sz="2000" dirty="0"/>
              <a:t> old surgery for </a:t>
            </a:r>
            <a:r>
              <a:rPr lang="en-US" sz="2000" dirty="0" err="1"/>
              <a:t>fx</a:t>
            </a:r>
            <a:r>
              <a:rPr lang="en-US" sz="2000" dirty="0"/>
              <a:t> L clavicle</a:t>
            </a:r>
          </a:p>
          <a:p>
            <a:endParaRPr lang="en-US" sz="2000" dirty="0"/>
          </a:p>
          <a:p>
            <a:r>
              <a:rPr lang="en-US" sz="2000" dirty="0" err="1"/>
              <a:t>Interscalene</a:t>
            </a:r>
            <a:r>
              <a:rPr lang="en-US" sz="2000" dirty="0"/>
              <a:t> Brachial Plexus Block</a:t>
            </a:r>
          </a:p>
          <a:p>
            <a:pPr lvl="1"/>
            <a:r>
              <a:rPr lang="en-US" sz="2000" dirty="0"/>
              <a:t>Received 40ml of 0.5% </a:t>
            </a:r>
            <a:r>
              <a:rPr lang="en-US" sz="2000" dirty="0" err="1"/>
              <a:t>ropivacaine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General anesthesia was induced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Operation completed uneventful**</a:t>
            </a:r>
          </a:p>
          <a:p>
            <a:endParaRPr lang="en-US" sz="2000" dirty="0"/>
          </a:p>
          <a:p>
            <a:r>
              <a:rPr lang="en-US" sz="2000" dirty="0" err="1"/>
              <a:t>Pt</a:t>
            </a:r>
            <a:r>
              <a:rPr lang="en-US" sz="2000" dirty="0"/>
              <a:t> restless and twitching upon emergence</a:t>
            </a:r>
          </a:p>
          <a:p>
            <a:pPr lvl="1"/>
            <a:r>
              <a:rPr lang="en-US" sz="2000" dirty="0"/>
              <a:t>Toxicity was suspected</a:t>
            </a:r>
          </a:p>
          <a:p>
            <a:pPr lvl="1"/>
            <a:endParaRPr lang="en-US" sz="2000" dirty="0"/>
          </a:p>
          <a:p>
            <a:r>
              <a:rPr lang="en-US" sz="2000" dirty="0"/>
              <a:t>100ml of 20% LE</a:t>
            </a:r>
          </a:p>
          <a:p>
            <a:endParaRPr lang="en-US" sz="2000" dirty="0"/>
          </a:p>
          <a:p>
            <a:r>
              <a:rPr lang="en-US" sz="2000" dirty="0"/>
              <a:t>S/S disappeared </a:t>
            </a:r>
          </a:p>
          <a:p>
            <a:endParaRPr lang="en-US" sz="2000" dirty="0"/>
          </a:p>
          <a:p>
            <a:r>
              <a:rPr lang="en-US" sz="2000" dirty="0"/>
              <a:t>Full recovery of consciousness in 5 Minutes (like my case)*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43303" y="6488668"/>
            <a:ext cx="292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Mizutani</a:t>
            </a:r>
            <a:r>
              <a:rPr lang="en-US" dirty="0"/>
              <a:t> et al., </a:t>
            </a:r>
            <a:r>
              <a:rPr lang="en-US" i="1" dirty="0"/>
              <a:t>J </a:t>
            </a:r>
            <a:r>
              <a:rPr lang="en-US" i="1" dirty="0" err="1"/>
              <a:t>Anesth</a:t>
            </a:r>
            <a:r>
              <a:rPr lang="en-US" i="1" dirty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86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04" y="-271274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Bank Gothic"/>
                <a:cs typeface="Bank Gothic"/>
              </a:rPr>
              <a:t>System Review &amp; Meta-Analysis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111" y="1054289"/>
            <a:ext cx="8254887" cy="4821864"/>
          </a:xfrm>
        </p:spPr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Confirms efficacy of LE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According to study, no clear cut better commercial LE ( Intralipid, </a:t>
            </a:r>
            <a:r>
              <a:rPr lang="en-US" dirty="0" err="1">
                <a:sym typeface="Wingdings"/>
              </a:rPr>
              <a:t>Medialipid</a:t>
            </a:r>
            <a:r>
              <a:rPr lang="en-US" dirty="0">
                <a:sym typeface="Wingdings"/>
              </a:rPr>
              <a:t>, </a:t>
            </a:r>
            <a:r>
              <a:rPr lang="en-US" dirty="0" err="1">
                <a:sym typeface="Wingdings"/>
              </a:rPr>
              <a:t>etc</a:t>
            </a:r>
            <a:r>
              <a:rPr lang="en-US" dirty="0">
                <a:sym typeface="Wingdings"/>
              </a:rPr>
              <a:t>)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No benefit when epi or vasopressin administered</a:t>
            </a:r>
          </a:p>
          <a:p>
            <a:pPr lvl="1"/>
            <a:r>
              <a:rPr lang="en-US" dirty="0">
                <a:sym typeface="Wingdings"/>
              </a:rPr>
              <a:t>In rat studies, large epi dose actually prolongs ROSC 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1.5ml/kg bolus dose; infusion of up to 0.5ml/kg/min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1554" y="6237398"/>
            <a:ext cx="373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Seong</a:t>
            </a:r>
            <a:r>
              <a:rPr lang="en-US" dirty="0"/>
              <a:t>-Ho Ok et al., </a:t>
            </a:r>
            <a:r>
              <a:rPr lang="en-US" dirty="0" err="1"/>
              <a:t>Int</a:t>
            </a:r>
            <a:r>
              <a:rPr lang="en-US" dirty="0"/>
              <a:t> J Med Sci 2018</a:t>
            </a:r>
          </a:p>
        </p:txBody>
      </p:sp>
    </p:spTree>
    <p:extLst>
      <p:ext uri="{BB962C8B-B14F-4D97-AF65-F5344CB8AC3E}">
        <p14:creationId xmlns:p14="http://schemas.microsoft.com/office/powerpoint/2010/main" val="3984472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04" y="-271274"/>
            <a:ext cx="7886700" cy="1325563"/>
          </a:xfrm>
        </p:spPr>
        <p:txBody>
          <a:bodyPr/>
          <a:lstStyle/>
          <a:p>
            <a:pPr algn="ctr"/>
            <a:r>
              <a:rPr lang="en-US" b="1" i="1" dirty="0">
                <a:latin typeface="Bank Gothic"/>
                <a:cs typeface="Bank Gothic"/>
              </a:rPr>
              <a:t>Other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111" y="1054289"/>
            <a:ext cx="8254887" cy="48218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36 </a:t>
            </a:r>
            <a:r>
              <a:rPr lang="en-US" dirty="0" err="1"/>
              <a:t>yr</a:t>
            </a:r>
            <a:r>
              <a:rPr lang="en-US" dirty="0"/>
              <a:t> old ingested 5.25g of </a:t>
            </a:r>
            <a:r>
              <a:rPr lang="en-US" dirty="0" err="1"/>
              <a:t>dosulepin</a:t>
            </a:r>
            <a:endParaRPr lang="en-US" dirty="0"/>
          </a:p>
          <a:p>
            <a:endParaRPr lang="en-US" dirty="0"/>
          </a:p>
          <a:p>
            <a:r>
              <a:rPr lang="en-US" dirty="0"/>
              <a:t>Widening QRS, HR 113, BP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ym typeface="Wingdings"/>
              </a:rPr>
              <a:t> 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LOC deteriorated and seizures</a:t>
            </a:r>
          </a:p>
          <a:p>
            <a:pPr lvl="1"/>
            <a:r>
              <a:rPr lang="en-US" dirty="0" err="1">
                <a:sym typeface="Wingdings"/>
              </a:rPr>
              <a:t>Bicarb</a:t>
            </a:r>
            <a:r>
              <a:rPr lang="en-US" dirty="0">
                <a:sym typeface="Wingdings"/>
              </a:rPr>
              <a:t> administered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Cardiac instability continued</a:t>
            </a:r>
          </a:p>
          <a:p>
            <a:pPr lvl="1"/>
            <a:r>
              <a:rPr lang="en-US" dirty="0">
                <a:sym typeface="Wingdings"/>
              </a:rPr>
              <a:t>LE therapy 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BP stabilized, seizures and CNS symptoms subsided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1554" y="6237398"/>
            <a:ext cx="386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Boegevig</a:t>
            </a:r>
            <a:r>
              <a:rPr lang="en-US" dirty="0"/>
              <a:t> et al., </a:t>
            </a:r>
            <a:r>
              <a:rPr lang="en-US" i="1" dirty="0"/>
              <a:t>Clinical Toxicology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63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18146"/>
            <a:ext cx="7467600" cy="862516"/>
          </a:xfrm>
        </p:spPr>
        <p:txBody>
          <a:bodyPr/>
          <a:lstStyle/>
          <a:p>
            <a:pPr algn="ctr"/>
            <a:endParaRPr lang="en-US" i="1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07618"/>
            <a:ext cx="8458200" cy="45762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4yr old presents to ER w/ tachycardia &amp; agitation</a:t>
            </a:r>
          </a:p>
          <a:p>
            <a:pPr lvl="1"/>
            <a:r>
              <a:rPr lang="en-US" dirty="0"/>
              <a:t>Followed by somnolence after presumed accidental olanzapine ingestion (1-3 </a:t>
            </a:r>
            <a:r>
              <a:rPr lang="en-US" dirty="0" err="1"/>
              <a:t>hrs</a:t>
            </a:r>
            <a:r>
              <a:rPr lang="en-US" dirty="0"/>
              <a:t> before)</a:t>
            </a:r>
          </a:p>
          <a:p>
            <a:pPr lvl="1"/>
            <a:endParaRPr lang="en-US" dirty="0"/>
          </a:p>
          <a:p>
            <a:r>
              <a:rPr lang="en-US" dirty="0"/>
              <a:t>Lipid emulsion ameliorated symptoms</a:t>
            </a:r>
          </a:p>
          <a:p>
            <a:endParaRPr lang="en-US" dirty="0"/>
          </a:p>
          <a:p>
            <a:r>
              <a:rPr lang="en-US" dirty="0"/>
              <a:t>When LE stopped –reoccurrence of symptoms</a:t>
            </a:r>
          </a:p>
          <a:p>
            <a:endParaRPr lang="en-US" dirty="0"/>
          </a:p>
          <a:p>
            <a:r>
              <a:rPr lang="en-US" dirty="0"/>
              <a:t>Discontinued when LE started again</a:t>
            </a:r>
          </a:p>
          <a:p>
            <a:endParaRPr lang="en-US" dirty="0"/>
          </a:p>
          <a:p>
            <a:r>
              <a:rPr lang="en-US" dirty="0"/>
              <a:t>S/S dissipated. No adverse effects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31291" y="6237398"/>
            <a:ext cx="357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McAllister et al., </a:t>
            </a:r>
            <a:r>
              <a:rPr lang="en-US" i="1" dirty="0"/>
              <a:t>Am J of </a:t>
            </a:r>
            <a:r>
              <a:rPr lang="en-US" i="1" dirty="0" err="1"/>
              <a:t>Emerg</a:t>
            </a:r>
            <a:r>
              <a:rPr lang="en-US" i="1" dirty="0"/>
              <a:t> 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62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B3B8-0398-FE4D-9494-8E3AB8F1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B709-1C0A-8A4D-8FF8-61D21F384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116" y="1325563"/>
            <a:ext cx="7886700" cy="4351338"/>
          </a:xfrm>
        </p:spPr>
        <p:txBody>
          <a:bodyPr/>
          <a:lstStyle/>
          <a:p>
            <a:r>
              <a:rPr lang="en-US" dirty="0"/>
              <a:t>32-year-old male with depression and chronic neuropathic pain presents to ED after an intentional overdose of 50 tablets of 75 mg amitriptyline</a:t>
            </a:r>
          </a:p>
          <a:p>
            <a:endParaRPr lang="en-US" dirty="0"/>
          </a:p>
          <a:p>
            <a:r>
              <a:rPr lang="en-US" dirty="0"/>
              <a:t>Successful conversion of lethal arrhythmia after lipid emulsion therapy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93DC3-5899-FB43-8544-A994F4B6AC80}"/>
              </a:ext>
            </a:extLst>
          </p:cNvPr>
          <p:cNvSpPr txBox="1"/>
          <p:nvPr/>
        </p:nvSpPr>
        <p:spPr>
          <a:xfrm>
            <a:off x="4198962" y="6256656"/>
            <a:ext cx="59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Medical Concepts Canadian Journal , Baylis, 2017</a:t>
            </a:r>
          </a:p>
        </p:txBody>
      </p:sp>
    </p:spTree>
    <p:extLst>
      <p:ext uri="{BB962C8B-B14F-4D97-AF65-F5344CB8AC3E}">
        <p14:creationId xmlns:p14="http://schemas.microsoft.com/office/powerpoint/2010/main" val="1471021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109"/>
            <a:ext cx="7467600" cy="95925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059" y="1238771"/>
            <a:ext cx="7886700" cy="4351338"/>
          </a:xfrm>
        </p:spPr>
        <p:txBody>
          <a:bodyPr/>
          <a:lstStyle/>
          <a:p>
            <a:r>
              <a:rPr lang="en-US" dirty="0"/>
              <a:t>Study – classification of detoxification of acute pharmacotoxicity by a triglyceride micro emulsion</a:t>
            </a:r>
          </a:p>
          <a:p>
            <a:endParaRPr lang="en-US" dirty="0"/>
          </a:p>
          <a:p>
            <a:r>
              <a:rPr lang="en-US" dirty="0"/>
              <a:t>Goal: Create a method to predict which drug toxicities are most amendable to lipid emulsion treatment to help treat drug overdose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6525361"/>
            <a:ext cx="4691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Fettiplace</a:t>
            </a:r>
            <a:r>
              <a:rPr lang="en-US" sz="1400" dirty="0"/>
              <a:t> et al., </a:t>
            </a:r>
            <a:r>
              <a:rPr lang="en-US" sz="1400" i="1" dirty="0"/>
              <a:t>Journal of Controlled Release </a:t>
            </a:r>
            <a:r>
              <a:rPr lang="en-US" sz="1400" dirty="0"/>
              <a:t>Vol 198, (62-70)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46928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47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1" y="152995"/>
            <a:ext cx="6158878" cy="64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45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Bank Gothic"/>
                <a:cs typeface="Bank Gothic"/>
              </a:rPr>
              <a:t>Conclusions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Lipid Emulsion should be considered as first line treatment for local anesthesia toxicity and seriously considered for lipid soluble drug overdose</a:t>
            </a:r>
          </a:p>
          <a:p>
            <a:endParaRPr lang="en-US" dirty="0"/>
          </a:p>
          <a:p>
            <a:r>
              <a:rPr lang="en-US" dirty="0"/>
              <a:t>Anesthesia providers should be trained in LE rescue therapy</a:t>
            </a:r>
          </a:p>
          <a:p>
            <a:endParaRPr lang="en-US" dirty="0"/>
          </a:p>
          <a:p>
            <a:r>
              <a:rPr lang="en-US" dirty="0"/>
              <a:t>LE rescue kit should be available where LA are regularly administered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98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1692389"/>
            <a:ext cx="74676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2938881"/>
            <a:ext cx="7467600" cy="1533241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“the point is to spread the word – by then we can save lives.”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49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7887" y="3916672"/>
            <a:ext cx="151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Guy Weinberg</a:t>
            </a:r>
          </a:p>
        </p:txBody>
      </p:sp>
    </p:spTree>
    <p:extLst>
      <p:ext uri="{BB962C8B-B14F-4D97-AF65-F5344CB8AC3E}">
        <p14:creationId xmlns:p14="http://schemas.microsoft.com/office/powerpoint/2010/main" val="384847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100" y="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Pharmacodynamics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33488"/>
            <a:ext cx="3657600" cy="51149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Locals have 3 basic components </a:t>
            </a:r>
          </a:p>
          <a:p>
            <a:pPr lvl="1"/>
            <a:r>
              <a:rPr lang="en-US" dirty="0"/>
              <a:t>Amine group</a:t>
            </a:r>
          </a:p>
          <a:p>
            <a:pPr lvl="1"/>
            <a:r>
              <a:rPr lang="en-US" dirty="0"/>
              <a:t>Aromatic group</a:t>
            </a:r>
          </a:p>
          <a:p>
            <a:pPr lvl="1"/>
            <a:r>
              <a:rPr lang="en-US" dirty="0"/>
              <a:t>Linkage group</a:t>
            </a:r>
          </a:p>
          <a:p>
            <a:endParaRPr lang="en-US" dirty="0"/>
          </a:p>
          <a:p>
            <a:r>
              <a:rPr lang="en-US" dirty="0"/>
              <a:t>Adding carbons =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lipophilicity</a:t>
            </a:r>
            <a:r>
              <a:rPr lang="en-US" dirty="0">
                <a:sym typeface="Wingdings"/>
              </a:rPr>
              <a:t>, duration of action, and protein binding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Reversibly block conduction of impulses along central and peripheral nerve pathways (autonomic, somatic sensory and somatic motor)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669" b="2669"/>
          <a:stretch>
            <a:fillRect/>
          </a:stretch>
        </p:blipFill>
        <p:spPr>
          <a:xfrm>
            <a:off x="6651625" y="3790951"/>
            <a:ext cx="2241550" cy="2716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791200" y="1417638"/>
            <a:ext cx="4289425" cy="180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442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LAs pharmacodynamics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3657600" cy="4821864"/>
          </a:xfrm>
        </p:spPr>
        <p:txBody>
          <a:bodyPr>
            <a:normAutofit/>
          </a:bodyPr>
          <a:lstStyle/>
          <a:p>
            <a:r>
              <a:rPr lang="en-US" dirty="0"/>
              <a:t>Weak bases</a:t>
            </a:r>
          </a:p>
          <a:p>
            <a:r>
              <a:rPr lang="en-US" dirty="0"/>
              <a:t>Increased affinity for open Na</a:t>
            </a:r>
            <a:r>
              <a:rPr lang="en-US" baseline="30000" dirty="0"/>
              <a:t>+ </a:t>
            </a:r>
            <a:r>
              <a:rPr lang="en-US" dirty="0"/>
              <a:t> channels and 75% of channels must be blocked for effect</a:t>
            </a:r>
          </a:p>
          <a:p>
            <a:r>
              <a:rPr lang="en-US" dirty="0"/>
              <a:t>H type alpha subunit binds to local anesthetics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8970" y="1825625"/>
            <a:ext cx="4868059" cy="4351338"/>
          </a:xfrm>
          <a:solidFill>
            <a:schemeClr val="tx1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6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419841" y="2554906"/>
            <a:ext cx="280557" cy="679339"/>
          </a:xfrm>
          <a:prstGeom prst="straightConnector1">
            <a:avLst/>
          </a:prstGeom>
          <a:ln w="44450">
            <a:solidFill>
              <a:schemeClr val="bg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8363617" y="2185573"/>
            <a:ext cx="23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6942" y="2230131"/>
            <a:ext cx="826910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α subunit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951426" y="3452045"/>
            <a:ext cx="497375" cy="9233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448801" y="3313545"/>
            <a:ext cx="12698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β subunit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56841" y="2983184"/>
            <a:ext cx="438311" cy="2510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3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223" y="565274"/>
            <a:ext cx="8265685" cy="585679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149942" y="3145635"/>
            <a:ext cx="1343728" cy="649803"/>
          </a:xfrm>
          <a:prstGeom prst="straightConnector1">
            <a:avLst/>
          </a:prstGeom>
          <a:ln w="698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93670" y="2938879"/>
            <a:ext cx="1945730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H  α - Subunit</a:t>
            </a:r>
          </a:p>
        </p:txBody>
      </p:sp>
    </p:spTree>
    <p:extLst>
      <p:ext uri="{BB962C8B-B14F-4D97-AF65-F5344CB8AC3E}">
        <p14:creationId xmlns:p14="http://schemas.microsoft.com/office/powerpoint/2010/main" val="400798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58" y="428280"/>
            <a:ext cx="8590543" cy="6173125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1" name="TextBox 10"/>
          <p:cNvSpPr txBox="1"/>
          <p:nvPr/>
        </p:nvSpPr>
        <p:spPr>
          <a:xfrm>
            <a:off x="2870006" y="727494"/>
            <a:ext cx="492443" cy="46166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48288" y="1214847"/>
            <a:ext cx="29533" cy="4736753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77821" y="6128820"/>
            <a:ext cx="1963911" cy="132913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348459" y="6261732"/>
            <a:ext cx="2997548" cy="2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8080215" y="5523322"/>
            <a:ext cx="383922" cy="738410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44043" y="5124452"/>
            <a:ext cx="959806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</a:t>
            </a:r>
            <a:r>
              <a:rPr lang="en-US" sz="2400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+</a:t>
            </a:r>
          </a:p>
        </p:txBody>
      </p:sp>
      <p:sp>
        <p:nvSpPr>
          <p:cNvPr id="28" name="Multiply 27"/>
          <p:cNvSpPr/>
          <p:nvPr/>
        </p:nvSpPr>
        <p:spPr>
          <a:xfrm>
            <a:off x="7400967" y="4533722"/>
            <a:ext cx="1063170" cy="81225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875250" y="1386289"/>
            <a:ext cx="354390" cy="29921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90393" y="1535896"/>
            <a:ext cx="354390" cy="33967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44043" y="1727884"/>
            <a:ext cx="354302" cy="38397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19097" y="2466297"/>
            <a:ext cx="324946" cy="35443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25913" y="3308085"/>
            <a:ext cx="354302" cy="35443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725913" y="4371399"/>
            <a:ext cx="354302" cy="31013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803849" y="383849"/>
            <a:ext cx="1864151" cy="369332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baseline="30000" dirty="0">
                <a:solidFill>
                  <a:srgbClr val="FFFFFF"/>
                </a:solidFill>
              </a:rPr>
              <a:t>+</a:t>
            </a:r>
            <a:r>
              <a:rPr lang="en-US" dirty="0">
                <a:solidFill>
                  <a:srgbClr val="FFFFFF"/>
                </a:solidFill>
              </a:rPr>
              <a:t> molecule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8803850" y="727494"/>
            <a:ext cx="425791" cy="658795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Pharmacokinetics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0"/>
            <a:ext cx="7467600" cy="4821864"/>
          </a:xfrm>
        </p:spPr>
        <p:txBody>
          <a:bodyPr>
            <a:normAutofit/>
          </a:bodyPr>
          <a:lstStyle/>
          <a:p>
            <a:r>
              <a:rPr lang="en-US" dirty="0"/>
              <a:t>Absorption, Distribution, Metabolism, and Excretion</a:t>
            </a:r>
          </a:p>
          <a:p>
            <a:pPr lvl="1"/>
            <a:r>
              <a:rPr lang="en-US" dirty="0"/>
              <a:t>Absorption influenced by site, dose, and use of </a:t>
            </a:r>
            <a:r>
              <a:rPr lang="en-US" dirty="0" err="1"/>
              <a:t>epi</a:t>
            </a:r>
            <a:endParaRPr lang="en-US" dirty="0"/>
          </a:p>
          <a:p>
            <a:pPr lvl="1"/>
            <a:r>
              <a:rPr lang="en-US" dirty="0"/>
              <a:t>Redistribution from vessel rich group to vessel poor group</a:t>
            </a:r>
          </a:p>
          <a:p>
            <a:pPr lvl="1"/>
            <a:r>
              <a:rPr lang="en-US" dirty="0"/>
              <a:t>Amide LAs metabolized by CYP3A4.</a:t>
            </a:r>
          </a:p>
          <a:p>
            <a:pPr lvl="1"/>
            <a:r>
              <a:rPr lang="en-US" dirty="0"/>
              <a:t>Ester broken down my plasma cholinesterase</a:t>
            </a:r>
          </a:p>
          <a:p>
            <a:pPr lvl="1"/>
            <a:r>
              <a:rPr lang="en-US" dirty="0"/>
              <a:t>Renal excretion </a:t>
            </a:r>
          </a:p>
          <a:p>
            <a:pPr marL="448056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EE7-1417-0243-8449-C04D1DDE83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3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0E3726F0C32E4A8A64D4C7015DE9D5" ma:contentTypeVersion="12" ma:contentTypeDescription="Create a new document." ma:contentTypeScope="" ma:versionID="3553547da57ff2a132075f5d034528e9">
  <xsd:schema xmlns:xsd="http://www.w3.org/2001/XMLSchema" xmlns:xs="http://www.w3.org/2001/XMLSchema" xmlns:p="http://schemas.microsoft.com/office/2006/metadata/properties" xmlns:ns2="d6715ed2-e44a-42ac-b38c-a8cdbc0a362e" xmlns:ns3="7f6b9d63-d5c2-496d-a5be-4d5c82d1e17a" targetNamespace="http://schemas.microsoft.com/office/2006/metadata/properties" ma:root="true" ma:fieldsID="0457752ac3d714d55ca825b1ee3f44cf" ns2:_="" ns3:_="">
    <xsd:import namespace="d6715ed2-e44a-42ac-b38c-a8cdbc0a362e"/>
    <xsd:import namespace="7f6b9d63-d5c2-496d-a5be-4d5c82d1e1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15ed2-e44a-42ac-b38c-a8cdbc0a3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b9d63-d5c2-496d-a5be-4d5c82d1e17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AA7205-DF34-4A1B-8306-F27E1E12AECE}"/>
</file>

<file path=customXml/itemProps2.xml><?xml version="1.0" encoding="utf-8"?>
<ds:datastoreItem xmlns:ds="http://schemas.openxmlformats.org/officeDocument/2006/customXml" ds:itemID="{2F3C9550-9FE9-43D1-AAE7-8E403029ECB1}"/>
</file>

<file path=customXml/itemProps3.xml><?xml version="1.0" encoding="utf-8"?>
<ds:datastoreItem xmlns:ds="http://schemas.openxmlformats.org/officeDocument/2006/customXml" ds:itemID="{61D83C6F-2862-44D6-927E-5F1F2AA4DC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2145</Words>
  <Application>Microsoft Office PowerPoint</Application>
  <PresentationFormat>Widescreen</PresentationFormat>
  <Paragraphs>528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Bank Gothic</vt:lpstr>
      <vt:lpstr>Calibri</vt:lpstr>
      <vt:lpstr>Calibri Light</vt:lpstr>
      <vt:lpstr>Wingdings</vt:lpstr>
      <vt:lpstr>Office Theme</vt:lpstr>
      <vt:lpstr>Lipid Emulsion for Local Anesthesia Toxicity</vt:lpstr>
      <vt:lpstr>PowerPoint Presentation</vt:lpstr>
      <vt:lpstr>Audience Response</vt:lpstr>
      <vt:lpstr>Objectives</vt:lpstr>
      <vt:lpstr>Pharmacodynamics</vt:lpstr>
      <vt:lpstr>LAs pharmacodynamics (cont)</vt:lpstr>
      <vt:lpstr>PowerPoint Presentation</vt:lpstr>
      <vt:lpstr>PowerPoint Presentation</vt:lpstr>
      <vt:lpstr>Pharmacokinetics</vt:lpstr>
      <vt:lpstr>PowerPoint Presentation</vt:lpstr>
      <vt:lpstr>PowerPoint Presentation</vt:lpstr>
      <vt:lpstr>Toxicity</vt:lpstr>
      <vt:lpstr>Factors influencing LA toxicity</vt:lpstr>
      <vt:lpstr>Toxicity (cont’d)</vt:lpstr>
      <vt:lpstr>Signs and Symptoms of Toxicity</vt:lpstr>
      <vt:lpstr>PowerPoint Presentation</vt:lpstr>
      <vt:lpstr> Physiology of Toxicity (cont’d)</vt:lpstr>
      <vt:lpstr>Lipid Emulsion</vt:lpstr>
      <vt:lpstr>PowerPoint Presentation</vt:lpstr>
      <vt:lpstr>Lipid Emulsion (cont’d)</vt:lpstr>
      <vt:lpstr>PowerPoint Presentation</vt:lpstr>
      <vt:lpstr>PowerPoint Presentation</vt:lpstr>
      <vt:lpstr>Lipid Emulsion Contraindications</vt:lpstr>
      <vt:lpstr>Historical Perspective – how it came to be</vt:lpstr>
      <vt:lpstr>The Discovery</vt:lpstr>
      <vt:lpstr>PowerPoint Presentation</vt:lpstr>
      <vt:lpstr>PowerPoint Presentation</vt:lpstr>
      <vt:lpstr>PowerPoint Presentation</vt:lpstr>
      <vt:lpstr>Proving it worked - Dog Trial</vt:lpstr>
      <vt:lpstr>Rat trial</vt:lpstr>
      <vt:lpstr>PowerPoint Presentation</vt:lpstr>
      <vt:lpstr> (Case cont’d)</vt:lpstr>
      <vt:lpstr>1st Human Case</vt:lpstr>
      <vt:lpstr>1st Human Case Cont’d</vt:lpstr>
      <vt:lpstr>1 month later</vt:lpstr>
      <vt:lpstr> Not so fast</vt:lpstr>
      <vt:lpstr>Lipid Mania</vt:lpstr>
      <vt:lpstr>PowerPoint Presentation</vt:lpstr>
      <vt:lpstr> </vt:lpstr>
      <vt:lpstr>PowerPoint Presentation</vt:lpstr>
      <vt:lpstr>PowerPoint Presentation</vt:lpstr>
      <vt:lpstr>System Review &amp; Meta-Analysis </vt:lpstr>
      <vt:lpstr>Other implications</vt:lpstr>
      <vt:lpstr>PowerPoint Presentation</vt:lpstr>
      <vt:lpstr>PowerPoint Presentation</vt:lpstr>
      <vt:lpstr>PowerPoint Presentation</vt:lpstr>
      <vt:lpstr>PowerPoint Presentation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 Emulsion for Local Anesthesia Toxicity</dc:title>
  <dc:creator>Brian Berry</dc:creator>
  <cp:lastModifiedBy>Tawni Phelan</cp:lastModifiedBy>
  <cp:revision>16</cp:revision>
  <dcterms:created xsi:type="dcterms:W3CDTF">2022-02-15T22:54:10Z</dcterms:created>
  <dcterms:modified xsi:type="dcterms:W3CDTF">2022-02-22T20:20:18Z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0x010100310E3726F0C32E4A8A64D4C7015DE9D5</vt:lpwstr>
  </property>
</Properties>
</file>