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CACCD0"/>
          </a:solidFill>
        </a:fill>
      </a:tcStyle>
    </a:wholeTbl>
    <a:band2H>
      <a:tcTxStyle/>
      <a:tcStyle>
        <a:tcBdr/>
        <a:fill>
          <a:solidFill>
            <a:srgbClr val="E6E7E9"/>
          </a:solidFill>
        </a:fill>
      </a:tcStyle>
    </a:band2H>
    <a:firstCol>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1"/>
          </a:solidFill>
        </a:fill>
      </a:tcStyle>
    </a:firstCol>
    <a:la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381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1"/>
          </a:solidFill>
        </a:fill>
      </a:tcStyle>
    </a:lastRow>
    <a:fir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381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F4CFCD"/>
          </a:solidFill>
        </a:fill>
      </a:tcStyle>
    </a:wholeTbl>
    <a:band2H>
      <a:tcTxStyle/>
      <a:tcStyle>
        <a:tcBdr/>
        <a:fill>
          <a:solidFill>
            <a:srgbClr val="F9E8E8"/>
          </a:solidFill>
        </a:fill>
      </a:tcStyle>
    </a:band2H>
    <a:firstCol>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3"/>
          </a:solidFill>
        </a:fill>
      </a:tcStyle>
    </a:firstCol>
    <a:la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381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3"/>
          </a:solidFill>
        </a:fill>
      </a:tcStyle>
    </a:lastRow>
    <a:fir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381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6"/>
          </a:solidFill>
        </a:fill>
      </a:tcStyle>
    </a:firstCol>
    <a:la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381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6"/>
          </a:solidFill>
        </a:fill>
      </a:tcStyle>
    </a:lastRow>
    <a:fir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381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D8D8D8"/>
          </a:solidFill>
        </a:fill>
      </a:tcStyle>
    </a:band2H>
    <a:firstCol>
      <a:tcTxStyle b="on" i="off">
        <a:fontRef idx="major">
          <a:srgbClr val="D8D8D8"/>
        </a:fontRef>
        <a:srgbClr val="D8D8D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8D8D8"/>
          </a:solidFill>
        </a:fill>
      </a:tcStyle>
    </a:lastRow>
    <a:firstRow>
      <a:tcTxStyle b="on" i="off">
        <a:fontRef idx="major">
          <a:srgbClr val="D8D8D8"/>
        </a:fontRef>
        <a:srgbClr val="D8D8D8"/>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000000"/>
          </a:solidFill>
        </a:fill>
      </a:tcStyle>
    </a:firstCol>
    <a:la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38100" cap="flat">
              <a:solidFill>
                <a:srgbClr val="D8D8D8"/>
              </a:solidFill>
              <a:prstDash val="solid"/>
              <a:round/>
            </a:ln>
          </a:top>
          <a:bottom>
            <a:ln w="127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000000"/>
          </a:solidFill>
        </a:fill>
      </a:tcStyle>
    </a:lastRow>
    <a:firstRow>
      <a:tcTxStyle b="on" i="off">
        <a:fontRef idx="major">
          <a:srgbClr val="D8D8D8"/>
        </a:fontRef>
        <a:srgbClr val="D8D8D8"/>
      </a:tcTxStyle>
      <a:tcStyle>
        <a:tcBdr>
          <a:left>
            <a:ln w="12700" cap="flat">
              <a:solidFill>
                <a:srgbClr val="D8D8D8"/>
              </a:solidFill>
              <a:prstDash val="solid"/>
              <a:round/>
            </a:ln>
          </a:left>
          <a:right>
            <a:ln w="12700" cap="flat">
              <a:solidFill>
                <a:srgbClr val="D8D8D8"/>
              </a:solidFill>
              <a:prstDash val="solid"/>
              <a:round/>
            </a:ln>
          </a:right>
          <a:top>
            <a:ln w="12700" cap="flat">
              <a:solidFill>
                <a:srgbClr val="D8D8D8"/>
              </a:solidFill>
              <a:prstDash val="solid"/>
              <a:round/>
            </a:ln>
          </a:top>
          <a:bottom>
            <a:ln w="38100" cap="flat">
              <a:solidFill>
                <a:srgbClr val="D8D8D8"/>
              </a:solidFill>
              <a:prstDash val="solid"/>
              <a:round/>
            </a:ln>
          </a:bottom>
          <a:insideH>
            <a:ln w="12700" cap="flat">
              <a:solidFill>
                <a:srgbClr val="D8D8D8"/>
              </a:solidFill>
              <a:prstDash val="solid"/>
              <a:round/>
            </a:ln>
          </a:insideH>
          <a:insideV>
            <a:ln w="12700" cap="flat">
              <a:solidFill>
                <a:srgbClr val="D8D8D8"/>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94"/>
    <p:restoredTop sz="94711"/>
  </p:normalViewPr>
  <p:slideViewPr>
    <p:cSldViewPr snapToGrid="0">
      <p:cViewPr varScale="1">
        <p:scale>
          <a:sx n="103" d="100"/>
          <a:sy n="103" d="100"/>
        </p:scale>
        <p:origin x="19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1143000" y="685800"/>
            <a:ext cx="4572000" cy="3429000"/>
          </a:xfrm>
          <a:prstGeom prst="rect">
            <a:avLst/>
          </a:prstGeom>
        </p:spPr>
        <p:txBody>
          <a:bodyPr/>
          <a:lstStyle/>
          <a:p>
            <a:endParaRPr/>
          </a:p>
        </p:txBody>
      </p:sp>
      <p:sp>
        <p:nvSpPr>
          <p:cNvPr id="292" name="Shape 2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a:defRPr sz="2100"/>
            </a:lvl1pPr>
          </a:lstStyle>
          <a:p>
            <a:r>
              <a:t>Good morning.  Thank you for taking the time to join me in this conversation on leadership, and more specifically, leading up. My hope is you all gain something useful that can be applied in your professional lives.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pPr defTabSz="457200">
              <a:lnSpc>
                <a:spcPct val="117999"/>
              </a:lnSpc>
              <a:defRPr sz="2200" b="1">
                <a:latin typeface="Helvetica Neue"/>
                <a:ea typeface="Helvetica Neue"/>
                <a:cs typeface="Helvetica Neue"/>
                <a:sym typeface="Helvetica Neue"/>
              </a:defRPr>
            </a:pPr>
            <a:r>
              <a:t>DISTRACTION: </a:t>
            </a:r>
            <a:r>
              <a:rPr b="0"/>
              <a:t>a recent study of knowledge workers found that they face a distraction every 11 minutes on average, and that once distracted, it takes them 25 minutes to get back to the task at hand. It takes time to mentally re-engage when shifting from one task to another.</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AGENDA: </a:t>
            </a:r>
            <a:r>
              <a:rPr b="0"/>
              <a:t>To</a:t>
            </a:r>
            <a:r>
              <a:t> </a:t>
            </a:r>
            <a:r>
              <a:rPr b="0"/>
              <a:t>stay focused, you need an agenda. Your agenda is what you hope to accomplish in both the short term and the long term. It means visualizing your final goal so that you move closer to completion. The unplanned things can get an our way during the day, but can also present opportunity. But to lead effectively, we can't wait for random events to help us achieve our goals. The challenge is to plan to do things of significance and impact, then strategically pursue them. Many people begin their workday by asking themselves what they need to get done. People who act as leaders ask a slightly different question: what important things do I plan to accomplish?</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PRIORITIZE: </a:t>
            </a:r>
            <a:r>
              <a:rPr b="0"/>
              <a:t>Understanding the relative importance of the things we do and spend time on is key to being efficient and effective. Sometimes the easy things get done and the important things stay undone. People who act successfully as leaders, whatever their title, learn to prioritize.</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LIVE INTENTIONALLY: </a:t>
            </a:r>
            <a:r>
              <a:rPr b="0"/>
              <a:t>you can't inject more time into your life. The challenge for all of us is to put more life into our time. In other words, making more progress, getting more results, and making greater contributions. Most of the so-called defining moments of our lives really aren't. College graduation, marriage, and retirement are often called defining moments. In reality, they are commemorative moments. They commemorate a period of time. In each instance, the person has been defined long before the moment occurred. What are the moments that define you?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People are the greatest resource an organization has.</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“Managers work with processes – leaders work with people.”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Invest in relationship chemistry.</a:t>
            </a:r>
          </a:p>
          <a:p>
            <a:pPr defTabSz="457200">
              <a:lnSpc>
                <a:spcPct val="117999"/>
              </a:lnSpc>
              <a:defRPr sz="2200">
                <a:latin typeface="Helvetica Neue"/>
                <a:ea typeface="Helvetica Neue"/>
                <a:cs typeface="Helvetica Neue"/>
                <a:sym typeface="Helvetica Neue"/>
              </a:defRPr>
            </a:pPr>
            <a:r>
              <a:t>“People won’t go along with you if they can’t get along with you.”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As a leader, our job is to connect with people. We must connect with those we lead, our peers, and those who lead us. In order to lead up, be a champion of what your leader desires.</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In short, the greatest leaders are competent, have character, and connect with people. We have all worked for what we would consider a bad boss. If you reflect, that person lacked at least one of these characteristics.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b="1"/>
              <a:t>UNDERSTANDING:</a:t>
            </a:r>
            <a:r>
              <a:t> One study demonstrated that poor communication was the cause of poor employee performance 80% of the time. Communicating </a:t>
            </a:r>
            <a:r>
              <a:rPr b="1" i="1"/>
              <a:t>effectively</a:t>
            </a:r>
            <a:r>
              <a:t> is what being a leader is all about, whatever your position or title.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CHOICE OF WORDS: </a:t>
            </a:r>
            <a:r>
              <a:t>it's important to understand what a big difference even a few small words can make in reaching out to others. For example, if you were giving a eulogy, changing the word “funeral” to the phrase “celebration of life” changes everyone's perspective.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CONVINCE OTHERS:</a:t>
            </a:r>
            <a:r>
              <a:t> Go from telling to selling. Selling is simply helping people make a decision that is good for them. When you have a good idea, or solution that can benefit others, it is your responsibility to sell it. Telling others about it isn't enough.</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ONE SURE WAY:</a:t>
            </a:r>
            <a:r>
              <a:t> “Rapport” refers to a feeling of comfortableness. We tend to like people who we think are like us. Therefore, an effective technique is to look for similarities with the other person. Do you enjoy the same activities? Do you have any friends in common? </a:t>
            </a:r>
            <a:r>
              <a:rPr i="1"/>
              <a:t>But there is a much is a much easier and natural way to establish rapport. </a:t>
            </a:r>
            <a:r>
              <a:t>Ask yourself, what is the one thing I always have in common with another person or group of people? The answer is: </a:t>
            </a:r>
            <a:r>
              <a:rPr b="1"/>
              <a:t>their best interest</a:t>
            </a:r>
            <a:r>
              <a:t>. When people know you are interested in their best interests, and helping them meet their needs, they will trust you. And trust is critical to leadership.</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BEGIN WITH THE END:</a:t>
            </a:r>
            <a:r>
              <a:t> you know what the end goal is. Using the logic model start from there and then work backwards. What steps do you need to take to get to that end goal? “Time is the one commodity that cannot be increased, no matter what a leader does”, so be prepared every time you take your leader’s time. Take steps and do research to prepare yourself and your leader for your time together. Preparation paves the way for both leaders to add value to each other. Ask yourself, what do I want the person I'm communicating with the think, feel, and do when I'm done?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b="1"/>
              <a:t>FEEDBACK:</a:t>
            </a:r>
            <a:r>
              <a:t> When you don't take the Time to communicate clearly, the potential for misunderstanding and even disaster is high. Try to reflect the conversation. You might say, “I want to make sure I've explained that clearly. Would you tell me how you understand what I've said?”</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TELL A STORY:</a:t>
            </a:r>
            <a:r>
              <a:t> People often don't remember critical points that you've said. But they will remember stories. They are where people hang their ideas. Once they have a memorable story to help them remember, they can recall whatever important moral or point you have to make. This is a big reason why politicians like to have people tell their personal stories to emphasize their point.</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IMPACT:</a:t>
            </a:r>
            <a:r>
              <a:t> Everything you do makes a difference. Your actions either help improve others or diminish them. Others observe your behavior and are influenced by it, either for better or for worse.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CALL FOR ACTION:</a:t>
            </a:r>
            <a:r>
              <a:t> Too many people communicate without a clear call to action. Every email, phone call, voicemail, conversation, or speech should conclude with a request for action. If someone comes up with a great idea, you should be saying “that's a great idea! Now how are we going to get it done?”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t>HOW GOOD LEADERS COMMUNICATE:</a:t>
            </a:r>
            <a:r>
              <a:t> Others tell, </a:t>
            </a:r>
            <a:r>
              <a:rPr i="1"/>
              <a:t>leaders</a:t>
            </a:r>
            <a:r>
              <a:t> sell. Others impress, </a:t>
            </a:r>
            <a:r>
              <a:rPr i="1"/>
              <a:t>leaders</a:t>
            </a:r>
            <a:r>
              <a:t> influence. Others try to be heard, </a:t>
            </a:r>
            <a:r>
              <a:rPr i="1"/>
              <a:t>leaders</a:t>
            </a:r>
            <a:r>
              <a:t> strive to be understood. Others explain, </a:t>
            </a:r>
            <a:r>
              <a:rPr i="1"/>
              <a:t>leaders</a:t>
            </a:r>
            <a:r>
              <a:t> energize. Others inform, </a:t>
            </a:r>
            <a:r>
              <a:rPr i="1"/>
              <a:t>leaders</a:t>
            </a:r>
            <a:r>
              <a:t> inspire. Others rely only on facts, </a:t>
            </a:r>
            <a:r>
              <a:rPr i="1"/>
              <a:t>leaders</a:t>
            </a:r>
            <a:r>
              <a:t> tell stories.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Those who know me know that my background is in emotional intelligence. So you're probably wondering why I have IQ up here. I'm not referring to intelligence quotient, as measured by the Stanford-Binet test. I am referring instead to your </a:t>
            </a:r>
            <a:r>
              <a:rPr i="1"/>
              <a:t>implementation</a:t>
            </a:r>
            <a:r>
              <a:t> </a:t>
            </a:r>
            <a:r>
              <a:rPr i="1"/>
              <a:t>quotient</a:t>
            </a:r>
            <a:r>
              <a:t>.</a:t>
            </a:r>
          </a:p>
          <a:p>
            <a:pPr defTabSz="457200">
              <a:lnSpc>
                <a:spcPct val="117999"/>
              </a:lnSpc>
              <a:defRPr sz="2200">
                <a:latin typeface="Helvetica Neue"/>
                <a:ea typeface="Helvetica Neue"/>
                <a:cs typeface="Helvetica Neue"/>
                <a:sym typeface="Helvetica Neue"/>
              </a:defRPr>
            </a:pPr>
            <a:r>
              <a:rPr b="1"/>
              <a:t>HIGH IQs:</a:t>
            </a:r>
            <a:r>
              <a:t> you need to actually implement what you learn. Intent without action is daydreaming. Leaders couple their beliefs to their behavior. They get results. They also know when to push and when to back off.</a:t>
            </a:r>
          </a:p>
          <a:p>
            <a:pPr defTabSz="457200">
              <a:lnSpc>
                <a:spcPct val="117999"/>
              </a:lnSpc>
              <a:defRPr sz="2200">
                <a:latin typeface="Helvetica Neue"/>
                <a:ea typeface="Helvetica Neue"/>
                <a:cs typeface="Helvetica Neue"/>
                <a:sym typeface="Helvetica Neue"/>
              </a:defRPr>
            </a:pPr>
            <a:r>
              <a:t>“Successful leaders make the right move at the right moment with the right motive.” </a:t>
            </a:r>
          </a:p>
          <a:p>
            <a:pPr defTabSz="457200">
              <a:lnSpc>
                <a:spcPct val="117999"/>
              </a:lnSpc>
              <a:defRPr sz="2200">
                <a:latin typeface="Helvetica Neue"/>
                <a:ea typeface="Helvetica Neue"/>
                <a:cs typeface="Helvetica Neue"/>
                <a:sym typeface="Helvetica Neue"/>
              </a:defRPr>
            </a:pPr>
            <a:r>
              <a:t>Knowing the right time to push and when to back off will determine if you get pushed right out the door. As leaders, we must read the atmosphere of the workplace to determine appropriate next steps.</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VISIONING: </a:t>
            </a:r>
            <a:r>
              <a:rPr b="0"/>
              <a:t>Vision is a noun, visioning is a verb. It describes one's ability to articulate and achieve a vision. It isn't enough to have a vision. How are you going to articulate that vision eloquently to inspire those below you? </a:t>
            </a:r>
            <a:r>
              <a:t>ADVANCE SLIDE</a:t>
            </a:r>
          </a:p>
          <a:p>
            <a:pPr defTabSz="457200">
              <a:lnSpc>
                <a:spcPct val="117999"/>
              </a:lnSpc>
              <a:defRPr sz="2200" b="1">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BARRIERS: </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Paralysis by analysis—</a:t>
            </a:r>
            <a:r>
              <a:rPr b="0"/>
              <a:t>we analyze a problem to death rather than acting upon it. Yes, taking action without proper consideration is risky, even dangerous. But an equal risk arises when you overstay your situation rather than doing something about it. </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Fear of failure:</a:t>
            </a:r>
            <a:r>
              <a:rPr b="0"/>
              <a:t>  yes, you may fail. It's also true that if you don't act, you'll never fail, but of course, you'll never achieve anything worthwhile either. </a:t>
            </a:r>
            <a:r>
              <a:t>O FLAG</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Confusing talking with taking action: </a:t>
            </a:r>
            <a:r>
              <a:rPr b="0"/>
              <a:t>discussing a problem is not part of implementing it. Discussion is a precursor to action. At the end of each meeting our conversation, determine who is going to do what. Set a schedule for when these actions will occur.</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Accepting explanations as excuses:  </a:t>
            </a:r>
            <a:r>
              <a:rPr b="0"/>
              <a:t>when something doesn't happen, there's always an explanation. But never except an explanation as an excuse. It is crippling to an individual or organization when explanations serve as excuses. Be accountable. </a:t>
            </a:r>
            <a:r>
              <a:t>ADVANCE SLIDE</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HOW TO INCREASE IQ: </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Dream big:  </a:t>
            </a:r>
            <a:r>
              <a:rPr b="0"/>
              <a:t>Decide what you want to accomplish. Then ask yourself, if we can turn the dream into a reality what will it look like?</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Plan small: </a:t>
            </a:r>
            <a:r>
              <a:rPr b="0"/>
              <a:t>Big plans can be derailed by tiny details. Break big tasks into smaller to dos.</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Team up:  </a:t>
            </a:r>
            <a:r>
              <a:rPr b="0"/>
              <a:t>This is where your people skills are tested. Who do you need on your team? What role each person play? Hold others accountable for results rather than activity.</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Keep striving: </a:t>
            </a:r>
            <a:r>
              <a:rPr b="0"/>
              <a:t>toss out the notion of best practices. Do you the best at whatever you're doing, but always keep searching for </a:t>
            </a:r>
            <a:r>
              <a:rPr b="0" i="1"/>
              <a:t>better</a:t>
            </a:r>
            <a:r>
              <a:rPr b="0"/>
              <a:t> practices. </a:t>
            </a:r>
            <a:r>
              <a:t>There is always room for improvement.</a:t>
            </a:r>
          </a:p>
          <a:p>
            <a:pPr marL="436562" indent="-436562" defTabSz="457200">
              <a:lnSpc>
                <a:spcPct val="117999"/>
              </a:lnSpc>
              <a:buSzPct val="100000"/>
              <a:buAutoNum type="arabicPeriod"/>
              <a:defRPr sz="2200" b="1">
                <a:latin typeface="Helvetica Neue"/>
                <a:ea typeface="Helvetica Neue"/>
                <a:cs typeface="Helvetica Neue"/>
                <a:sym typeface="Helvetica Neue"/>
              </a:defRPr>
            </a:pPr>
            <a:r>
              <a:t>Act boldly: </a:t>
            </a:r>
            <a:r>
              <a:rPr b="0"/>
              <a:t>Once you have a plan and the resources you need, it's time to take decisive action. Keep on taking action until you succeed. According to General Peter Pace, The Marine Corps teaches it's better to do something than do nothing. If you stay where you are, you're in the position your enemy wants you to be. If you start doing something, you are changing the rules of the game. </a:t>
            </a:r>
            <a:r>
              <a:t>ADVANCE SLIDE</a:t>
            </a:r>
          </a:p>
          <a:p>
            <a:pPr defTabSz="457200">
              <a:lnSpc>
                <a:spcPct val="117999"/>
              </a:lnSpc>
              <a:defRPr sz="2200" b="1">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FACE YOUR FEARS: </a:t>
            </a:r>
            <a:r>
              <a:rPr b="0"/>
              <a:t>Most of the things in life that we fear most are not nearly as scary as we imagined when we finally confront them. Once you have gather the data and come to a decision, make a commitment to action, and follow through with it, despite your trepidation or fear. Ask yourself two questions: how will you feel after you've implemented your plan? And the next question is, how would you feel if you don’t?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xfrm>
            <a:off x="381000" y="685800"/>
            <a:ext cx="6096000" cy="3429000"/>
          </a:xfrm>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Practice giving without recognition</a:t>
            </a:r>
          </a:p>
          <a:p>
            <a:pPr defTabSz="457200">
              <a:lnSpc>
                <a:spcPct val="117999"/>
              </a:lnSpc>
              <a:defRPr sz="2200">
                <a:latin typeface="Helvetica Neue"/>
                <a:ea typeface="Helvetica Neue"/>
                <a:cs typeface="Helvetica Neue"/>
                <a:sym typeface="Helvetica Neue"/>
              </a:defRPr>
            </a:pPr>
            <a:r>
              <a:t>Determine how you can best contribute</a:t>
            </a:r>
          </a:p>
          <a:p>
            <a:pPr defTabSz="457200">
              <a:lnSpc>
                <a:spcPct val="117999"/>
              </a:lnSpc>
              <a:defRPr sz="2200">
                <a:latin typeface="Helvetica Neue"/>
                <a:ea typeface="Helvetica Neue"/>
                <a:cs typeface="Helvetica Neue"/>
                <a:sym typeface="Helvetica Neue"/>
              </a:defRPr>
            </a:pPr>
            <a:r>
              <a:t>Give as a family (work family)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pPr defTabSz="457200">
              <a:lnSpc>
                <a:spcPct val="117999"/>
              </a:lnSpc>
              <a:defRPr sz="2200" b="1">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Be better tomorrow than you are today.</a:t>
            </a:r>
          </a:p>
          <a:p>
            <a:pPr defTabSz="457200">
              <a:lnSpc>
                <a:spcPct val="117999"/>
              </a:lnSpc>
              <a:defRPr sz="2200">
                <a:latin typeface="Helvetica Neue"/>
                <a:ea typeface="Helvetica Neue"/>
                <a:cs typeface="Helvetica Neue"/>
                <a:sym typeface="Helvetica Neue"/>
              </a:defRPr>
            </a:pPr>
            <a:r>
              <a:t>“The key to personal development is being more growth oriented than goal oriented.” </a:t>
            </a:r>
          </a:p>
          <a:p>
            <a:pPr defTabSz="457200">
              <a:lnSpc>
                <a:spcPct val="117999"/>
              </a:lnSpc>
              <a:defRPr sz="2200" b="1">
                <a:latin typeface="Helvetica Neue"/>
                <a:ea typeface="Helvetica Neue"/>
                <a:cs typeface="Helvetica Neue"/>
                <a:sym typeface="Helvetica Neue"/>
              </a:defRPr>
            </a:pPr>
            <a:endParaRPr/>
          </a:p>
          <a:p>
            <a:pPr defTabSz="457200">
              <a:lnSpc>
                <a:spcPct val="117999"/>
              </a:lnSpc>
              <a:defRPr sz="2200" b="1">
                <a:latin typeface="Helvetica Neue"/>
                <a:ea typeface="Helvetica Neue"/>
                <a:cs typeface="Helvetica Neue"/>
                <a:sym typeface="Helvetica Neue"/>
              </a:defRPr>
            </a:pPr>
            <a:r>
              <a:t>DO THESE AT THE LAST BULLET </a:t>
            </a:r>
          </a:p>
          <a:p>
            <a:pPr defTabSz="457200">
              <a:lnSpc>
                <a:spcPct val="117999"/>
              </a:lnSpc>
              <a:defRPr sz="2200">
                <a:latin typeface="Helvetica Neue"/>
                <a:ea typeface="Helvetica Neue"/>
                <a:cs typeface="Helvetica Neue"/>
                <a:sym typeface="Helvetica Neue"/>
              </a:defRPr>
            </a:pPr>
            <a:r>
              <a:t>Goals are valuable, but growth helps you achieve those goals. Focus on growth every day, and your leadership journey will be life-long and fulfilling.Managing people in order to ensure they are doing what they are supposed to do is </a:t>
            </a:r>
            <a:r>
              <a:rPr b="1"/>
              <a:t>ACTIVITY</a:t>
            </a:r>
            <a:r>
              <a:t>. Taking time to lead them to new levels of success is </a:t>
            </a:r>
            <a:r>
              <a:rPr b="1"/>
              <a:t>ACCOMPLISHMENT</a:t>
            </a:r>
            <a:r>
              <a:t>.</a:t>
            </a:r>
          </a:p>
          <a:p>
            <a:pPr defTabSz="457200">
              <a:lnSpc>
                <a:spcPct val="117999"/>
              </a:lnSpc>
              <a:defRPr sz="2200">
                <a:latin typeface="Helvetica Neue"/>
                <a:ea typeface="Helvetica Neue"/>
                <a:cs typeface="Helvetica Neue"/>
                <a:sym typeface="Helvetica Neue"/>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a:spLocks noGrp="1" noRot="1" noChangeAspect="1"/>
          </p:cNvSpPr>
          <p:nvPr>
            <p:ph type="sldImg"/>
          </p:nvPr>
        </p:nvSpPr>
        <p:spPr>
          <a:prstGeom prst="rect">
            <a:avLst/>
          </a:prstGeom>
        </p:spPr>
        <p:txBody>
          <a:bodyPr/>
          <a:lstStyle/>
          <a:p>
            <a:endParaRPr/>
          </a:p>
        </p:txBody>
      </p:sp>
      <p:sp>
        <p:nvSpPr>
          <p:cNvPr id="565" name="Shape 565"/>
          <p:cNvSpPr>
            <a:spLocks noGrp="1"/>
          </p:cNvSpPr>
          <p:nvPr>
            <p:ph type="body" sz="quarter" idx="1"/>
          </p:nvPr>
        </p:nvSpPr>
        <p:spPr>
          <a:prstGeom prst="rect">
            <a:avLst/>
          </a:prstGeom>
        </p:spPr>
        <p:txBody>
          <a:bodyPr/>
          <a:lstStyle/>
          <a:p>
            <a:pPr defTabSz="457200">
              <a:lnSpc>
                <a:spcPct val="117999"/>
              </a:lnSpc>
              <a:defRPr sz="2200" b="1">
                <a:latin typeface="Helvetica Neue"/>
                <a:ea typeface="Helvetica Neue"/>
                <a:cs typeface="Helvetica Neue"/>
                <a:sym typeface="Helvetica Neue"/>
              </a:defRPr>
            </a:pPr>
            <a:r>
              <a:t>AT THE LAST BULLET</a:t>
            </a:r>
          </a:p>
          <a:p>
            <a:pPr defTabSz="457200">
              <a:lnSpc>
                <a:spcPct val="117999"/>
              </a:lnSpc>
              <a:defRPr sz="2200">
                <a:latin typeface="Helvetica Neue"/>
                <a:ea typeface="Helvetica Neue"/>
                <a:cs typeface="Helvetica Neue"/>
                <a:sym typeface="Helvetica Neue"/>
              </a:defRPr>
            </a:pPr>
            <a:r>
              <a:t>Ultimately, you’ll benefit your entire organization when you aim for personal growth.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noRot="1" noChangeAspect="1"/>
          </p:cNvSpPr>
          <p:nvPr>
            <p:ph type="sldImg"/>
          </p:nvPr>
        </p:nvSpPr>
        <p:spPr>
          <a:prstGeom prst="rect">
            <a:avLst/>
          </a:prstGeom>
        </p:spPr>
        <p:txBody>
          <a:bodyPr/>
          <a:lstStyle/>
          <a:p>
            <a:endParaRPr/>
          </a:p>
        </p:txBody>
      </p:sp>
      <p:sp>
        <p:nvSpPr>
          <p:cNvPr id="583" name="Shape 583"/>
          <p:cNvSpPr>
            <a:spLocks noGrp="1"/>
          </p:cNvSpPr>
          <p:nvPr>
            <p:ph type="body" sz="quarter" idx="1"/>
          </p:nvPr>
        </p:nvSpPr>
        <p:spPr>
          <a:prstGeom prst="rect">
            <a:avLst/>
          </a:prstGeom>
        </p:spPr>
        <p:txBody>
          <a:bodyPr/>
          <a:lstStyle>
            <a:lvl1pPr>
              <a:defRPr sz="2200"/>
            </a:lvl1pPr>
          </a:lstStyle>
          <a:p>
            <a:r>
              <a:t>Thank you all for attending. I am happy to entertain questions at this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xfrm>
            <a:off x="381000" y="685800"/>
            <a:ext cx="6096000" cy="3429000"/>
          </a:xfrm>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b="1">
                <a:solidFill>
                  <a:srgbClr val="FF2600"/>
                </a:solidFill>
              </a:rPr>
              <a:t>Micromanaging</a:t>
            </a:r>
            <a:r>
              <a:t>: If you find yourself in a situation where your boss is hovering over you or dictating how you should be doing things, then you are being micromanaged. Some might say this applies to protocols. Or when an attending comes in and starts turning your gas dials. (STORY ABOUT STUDENT AND MDA TURNING DIALS). Macrothinking, on the other hand, is giving you an end goal, such as successfully do this anesthetic, and then giving you the room to do just that, in your own way.</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The can also be a downside of macro thinking, however, where you are given a </a:t>
            </a:r>
            <a:r>
              <a:rPr b="1">
                <a:solidFill>
                  <a:srgbClr val="FF2600"/>
                </a:solidFill>
              </a:rPr>
              <a:t>directive</a:t>
            </a:r>
            <a:r>
              <a:t>, but you don’t really understand why you are doing what you’ve been asked to do. There is no vision…just a task. This leads us to believe someone is just doing it because they need to justify their job.</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Is your boss more interested in </a:t>
            </a:r>
            <a:r>
              <a:rPr b="1">
                <a:solidFill>
                  <a:srgbClr val="FF2600"/>
                </a:solidFill>
              </a:rPr>
              <a:t>instant gain versus long term growth</a:t>
            </a:r>
            <a:r>
              <a:t>? Sometimes in anesthesia we need to think about the instant gain, but hospital administrators tend to be more interested in the long-term growth.</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solidFill>
                  <a:srgbClr val="FF2600"/>
                </a:solidFill>
              </a:rPr>
              <a:t>LEVELS OF ORGANIZATION</a:t>
            </a:r>
            <a:r>
              <a:rPr b="1"/>
              <a:t>:</a:t>
            </a:r>
            <a:r>
              <a:t> “In good times or bad, though, leadership is required at all levels of an organization.”</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rPr b="1">
                <a:solidFill>
                  <a:srgbClr val="FF2600"/>
                </a:solidFill>
              </a:rPr>
              <a:t>Leading people vs Managing</a:t>
            </a:r>
            <a:r>
              <a:t>. Management consists of controlling a group or a set of entities to accomplish a goal. Leadership refers to an individual’s ability to influence, motivate, and enable others to contribute toward organizational success. </a:t>
            </a:r>
            <a:r>
              <a:rPr i="1"/>
              <a:t>Influence and inspiration separate leaders from managers, not power and control. </a:t>
            </a:r>
            <a:r>
              <a:rPr i="1" u="sng"/>
              <a:t>Leaders Influence. Managers direct.</a:t>
            </a:r>
          </a:p>
          <a:p>
            <a:pPr defTabSz="457200">
              <a:lnSpc>
                <a:spcPct val="117999"/>
              </a:lnSpc>
              <a:defRPr sz="2200">
                <a:latin typeface="Helvetica Neue"/>
                <a:ea typeface="Helvetica Neue"/>
                <a:cs typeface="Helvetica Neue"/>
                <a:sym typeface="Helvetica Neue"/>
              </a:defRPr>
            </a:pPr>
            <a:endParaRPr i="1" u="sng"/>
          </a:p>
          <a:p>
            <a:pPr defTabSz="457200">
              <a:lnSpc>
                <a:spcPct val="117999"/>
              </a:lnSpc>
              <a:defRPr sz="2200">
                <a:latin typeface="Helvetica Neue"/>
                <a:ea typeface="Helvetica Neue"/>
                <a:cs typeface="Helvetica Neue"/>
                <a:sym typeface="Helvetica Neue"/>
              </a:defRPr>
            </a:pPr>
            <a:r>
              <a:rPr b="1">
                <a:solidFill>
                  <a:srgbClr val="FF2600"/>
                </a:solidFill>
              </a:rPr>
              <a:t>REWARD</a:t>
            </a:r>
            <a:r>
              <a:rPr b="1"/>
              <a:t>:</a:t>
            </a:r>
            <a:r>
              <a:t> “To come forward when an organization or superior does not encourage it can be both tremendously rewarding and extremely risky.” “If your upward leadership works, you can help transform a potential disaster into a shining triumph. If handled poorly, such upward courage and leadership may prove little more than reckless abandon, a career-shortening or even career-ending move. Either way, though, we will have embraced a responsibility to lead, whose absence we deplore in others.”</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However, having a title won’t make you a leader.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These two types of power are also the only two that are available to those without senior positions. For this reason, we will focus on these to types of power when we talk about leading 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b="1" dirty="0"/>
              <a:t>OBLIGATION OR OPPORTUNITY:</a:t>
            </a:r>
            <a:r>
              <a:rPr dirty="0"/>
              <a:t> The people who change the world around them rarely act from a sense of obligation. Rather, people who act as leaders act from a sense of incredible opportunity.</a:t>
            </a:r>
          </a:p>
          <a:p>
            <a:pPr defTabSz="457200">
              <a:lnSpc>
                <a:spcPct val="117999"/>
              </a:lnSpc>
              <a:defRPr sz="2200">
                <a:latin typeface="Helvetica Neue"/>
                <a:ea typeface="Helvetica Neue"/>
                <a:cs typeface="Helvetica Neue"/>
                <a:sym typeface="Helvetica Neue"/>
              </a:defRPr>
            </a:pPr>
            <a:r>
              <a:rPr dirty="0"/>
              <a:t>Obligations, by their nature, are oppressive. There are things we have to do whether we want to or not.</a:t>
            </a:r>
          </a:p>
          <a:p>
            <a:pPr defTabSz="457200">
              <a:lnSpc>
                <a:spcPct val="117999"/>
              </a:lnSpc>
              <a:defRPr sz="2200" b="1">
                <a:latin typeface="Helvetica Neue"/>
                <a:ea typeface="Helvetica Neue"/>
                <a:cs typeface="Helvetica Neue"/>
                <a:sym typeface="Helvetica Neue"/>
              </a:defRPr>
            </a:pPr>
            <a:r>
              <a:rPr dirty="0"/>
              <a:t>In order to be successful, we must make the right decisions early and manage those decisions daily. Then, we are prepared to follow through on them with consistency.</a:t>
            </a:r>
          </a:p>
          <a:p>
            <a:pPr defTabSz="457200">
              <a:lnSpc>
                <a:spcPct val="117999"/>
              </a:lnSpc>
              <a:defRPr sz="2200" b="1">
                <a:latin typeface="Helvetica Neue"/>
                <a:ea typeface="Helvetica Neue"/>
                <a:cs typeface="Helvetica Neue"/>
                <a:sym typeface="Helvetica Neue"/>
              </a:defRPr>
            </a:pPr>
            <a:endParaRPr dirty="0"/>
          </a:p>
          <a:p>
            <a:pPr defTabSz="457200">
              <a:lnSpc>
                <a:spcPct val="117999"/>
              </a:lnSpc>
              <a:defRPr sz="2200" b="1">
                <a:latin typeface="Helvetica Neue"/>
                <a:ea typeface="Helvetica Neue"/>
                <a:cs typeface="Helvetica Neue"/>
                <a:sym typeface="Helvetica Neue"/>
              </a:defRPr>
            </a:pPr>
            <a:r>
              <a:rPr dirty="0"/>
              <a:t>MONEY OR MEANING: </a:t>
            </a:r>
            <a:r>
              <a:rPr b="0" dirty="0"/>
              <a:t>Wall Street Journal reported 80% of workers and 50% of executives are dissatisfied with their work. A disconnect between meaning and purpose. Why do YOU go to work in the morning? To pay bills? The key is to make money AND meaning during the day.</a:t>
            </a:r>
          </a:p>
          <a:p>
            <a:pPr defTabSz="457200">
              <a:lnSpc>
                <a:spcPct val="117999"/>
              </a:lnSpc>
              <a:defRPr sz="2200" b="1">
                <a:latin typeface="Helvetica Neue"/>
                <a:ea typeface="Helvetica Neue"/>
                <a:cs typeface="Helvetica Neue"/>
                <a:sym typeface="Helvetica Neue"/>
              </a:defRPr>
            </a:pPr>
            <a:endParaRPr b="0" dirty="0"/>
          </a:p>
          <a:p>
            <a:pPr defTabSz="457200">
              <a:lnSpc>
                <a:spcPct val="117999"/>
              </a:lnSpc>
              <a:defRPr sz="2200" b="1">
                <a:latin typeface="Helvetica Neue"/>
                <a:ea typeface="Helvetica Neue"/>
                <a:cs typeface="Helvetica Neue"/>
                <a:sym typeface="Helvetica Neue"/>
              </a:defRPr>
            </a:pPr>
            <a:r>
              <a:rPr dirty="0"/>
              <a:t>ROAD LESS TRAVELED: </a:t>
            </a:r>
            <a:r>
              <a:rPr b="0" dirty="0"/>
              <a:t>In his poem, the road less traveled, Robert Frost talks about two diverging roads he encountered in the woods. Let’s take a look.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The worn path is the easy path. It provides the security of conformity. But do YOU want to conform? Who is in charge of your life? Someone else or circumstances, or YOU?</a:t>
            </a:r>
          </a:p>
          <a:p>
            <a:pPr defTabSz="457200">
              <a:lnSpc>
                <a:spcPct val="117999"/>
              </a:lnSpc>
              <a:defRPr sz="2200">
                <a:latin typeface="Helvetica Neue"/>
                <a:ea typeface="Helvetica Neue"/>
                <a:cs typeface="Helvetica Neue"/>
                <a:sym typeface="Helvetica Neue"/>
              </a:defRPr>
            </a:pPr>
            <a:r>
              <a:t>To be unique, to contribute something new,  one needs to take a different course—his or her own course. Find out what your unique gifts are, then take the time to do the hard work to refine them and design your life around them.</a:t>
            </a:r>
          </a:p>
          <a:p>
            <a:pPr defTabSz="457200">
              <a:lnSpc>
                <a:spcPct val="117999"/>
              </a:lnSpc>
              <a:defRPr sz="2200">
                <a:latin typeface="Helvetica Neue"/>
                <a:ea typeface="Helvetica Neue"/>
                <a:cs typeface="Helvetica Neue"/>
                <a:sym typeface="Helvetica Neue"/>
              </a:defRPr>
            </a:pPr>
            <a:r>
              <a:t>This brings us to another point…do you work on your weaknesses or your strengths?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pPr defTabSz="457200">
              <a:lnSpc>
                <a:spcPct val="117999"/>
              </a:lnSpc>
              <a:defRPr sz="2200" b="1">
                <a:latin typeface="Helvetica Neue"/>
                <a:ea typeface="Helvetica Neue"/>
                <a:cs typeface="Helvetica Neue"/>
                <a:sym typeface="Helvetica Neue"/>
              </a:defRPr>
            </a:pPr>
            <a:r>
              <a:t>THINK CRITICALLY: </a:t>
            </a:r>
            <a:r>
              <a:rPr b="0"/>
              <a:t>The worst thing we can do as a leader is exhaust our intellectual capacity. We must constantly refresh ourselves by gathering new information and thinking critically about the information we receive. Great leaders tend to be great thinkers.</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TAKE CONTROL OF YOUR LIFE: </a:t>
            </a:r>
            <a:r>
              <a:rPr b="0"/>
              <a:t>Many people feel paralyzed by their lack of control over their life. What can you do about it? For one thing, focus on all the things you do control. In doing so, you take control over your life and begin to lead your life, rather than letting life lead you. For example, you can't control your looks, but you can control your appearance. You can't control how much talent you have in a given area, but you can control how much effort you spent to develop the talent you are born with. You can't control your IQ, but you can control how well and how hard you think. Some people might refer to this as grit. TED talk on GRIT…Angela Duckworth.</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MOTIVATION: </a:t>
            </a:r>
            <a:r>
              <a:rPr b="0"/>
              <a:t>motivation refers to why we do what we do. Another way to ask yourself about motivation is to ask, what gives my life meaning? Moving up in life may take you away from what you really enjoy doing. How do we keep motivated?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marL="436562" indent="-436562" defTabSz="457200">
              <a:lnSpc>
                <a:spcPct val="117999"/>
              </a:lnSpc>
              <a:buSzPct val="100000"/>
              <a:buAutoNum type="arabicPeriod"/>
              <a:defRPr sz="2200">
                <a:latin typeface="Helvetica Neue"/>
                <a:ea typeface="Helvetica Neue"/>
                <a:cs typeface="Helvetica Neue"/>
                <a:sym typeface="Helvetica Neue"/>
              </a:defRPr>
            </a:pPr>
            <a:r>
              <a:t>How much do you miss out on because we don't take time to reflect?</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Some people are so caught up with the day-to-day tasks that they forget to dream about the future.</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Find role models worthy of your attention, those who lead their lives and organizations in the manner in which you aspire to lead.</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At least once a year if not more often, set aside a day to review your life and objectives.</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One of the best ways to distill what you know is to share it with others.</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Enjoy yourself. Take a moment to be grateful for what you have. Feeling grateful is once your antidote to negativity.</a:t>
            </a:r>
          </a:p>
          <a:p>
            <a:pPr marL="436562" indent="-436562" defTabSz="457200">
              <a:lnSpc>
                <a:spcPct val="117999"/>
              </a:lnSpc>
              <a:buSzPct val="100000"/>
              <a:buAutoNum type="arabicPeriod"/>
              <a:defRPr sz="2200">
                <a:latin typeface="Helvetica Neue"/>
                <a:ea typeface="Helvetica Neue"/>
                <a:cs typeface="Helvetica Neue"/>
                <a:sym typeface="Helvetica Neue"/>
              </a:defRPr>
            </a:pPr>
            <a:r>
              <a:t>When bad things happen to good people, we say they are "victims of circumstance”. It can be easy to spend too much time feeling like a victim, rather than asking, “what am I going to do to make it better?” We can learn from difficult situations or we can languish in them. The decision is 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pPr defTabSz="457200">
              <a:lnSpc>
                <a:spcPct val="117999"/>
              </a:lnSpc>
              <a:defRPr sz="2200" b="1">
                <a:latin typeface="Helvetica Neue"/>
                <a:ea typeface="Helvetica Neue"/>
                <a:cs typeface="Helvetica Neue"/>
                <a:sym typeface="Helvetica Neue"/>
              </a:defRPr>
            </a:pPr>
            <a:r>
              <a:t>FOCUS: </a:t>
            </a:r>
            <a:r>
              <a:rPr b="0"/>
              <a:t>Without focus, it is impossible to move forward to achieve your goals. Effective leaders, whatever their title or non-title, are able to keep themselves and those around them on task. Those who lack focus in their personal lives and in their careers tend to drift. Think about a Cruise ship perpendicular to the waves with power. If you turn parallel, you can capsize. Keep your focus.</a:t>
            </a:r>
          </a:p>
          <a:p>
            <a:pPr defTabSz="457200">
              <a:lnSpc>
                <a:spcPct val="117999"/>
              </a:lnSpc>
              <a:defRPr sz="2200" b="1">
                <a:latin typeface="Helvetica Neue"/>
                <a:ea typeface="Helvetica Neue"/>
                <a:cs typeface="Helvetica Neue"/>
                <a:sym typeface="Helvetica Neue"/>
              </a:defRPr>
            </a:pPr>
            <a:endParaRPr b="0"/>
          </a:p>
          <a:p>
            <a:pPr defTabSz="457200">
              <a:lnSpc>
                <a:spcPct val="117999"/>
              </a:lnSpc>
              <a:defRPr sz="2200" b="1">
                <a:latin typeface="Helvetica Neue"/>
                <a:ea typeface="Helvetica Neue"/>
                <a:cs typeface="Helvetica Neue"/>
                <a:sym typeface="Helvetica Neue"/>
              </a:defRPr>
            </a:pPr>
            <a:r>
              <a:t>DRIFTING VERSUS WAITING: </a:t>
            </a:r>
            <a:r>
              <a:rPr b="0"/>
              <a:t>in this sense, power is the ability to stay engaged in what is going on. It doesn't mean you have control over every situation, anymore than a boat has control over the waves. Rather, it is the ability to engage the situation with intent, with </a:t>
            </a:r>
            <a:r>
              <a:rPr b="0" i="1"/>
              <a:t>focus</a:t>
            </a:r>
            <a:r>
              <a:rPr b="0"/>
              <a:t>. Waiting is an intentional choice. Drifting takes away your power of choice. When you wait, you believe that something will happen, although you may not know when. Instead of acting rationally or impetuously, you pause to gather information and seek insight. But while you are waiting, don't get lulled into complacency. Before you know it, you'll be drifting.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vider 1">
    <p:spTree>
      <p:nvGrpSpPr>
        <p:cNvPr id="1" name=""/>
        <p:cNvGrpSpPr/>
        <p:nvPr/>
      </p:nvGrpSpPr>
      <p:grpSpPr>
        <a:xfrm>
          <a:off x="0" y="0"/>
          <a:ext cx="0" cy="0"/>
          <a:chOff x="0" y="0"/>
          <a:chExt cx="0" cy="0"/>
        </a:xfrm>
      </p:grpSpPr>
      <p:pic>
        <p:nvPicPr>
          <p:cNvPr id="11" name="Picture 6" descr="Picture 6"/>
          <p:cNvPicPr>
            <a:picLocks noChangeAspect="1"/>
          </p:cNvPicPr>
          <p:nvPr/>
        </p:nvPicPr>
        <p:blipFill>
          <a:blip r:embed="rId2"/>
          <a:stretch>
            <a:fillRect/>
          </a:stretch>
        </p:blipFill>
        <p:spPr>
          <a:xfrm>
            <a:off x="0" y="0"/>
            <a:ext cx="12191998" cy="6864626"/>
          </a:xfrm>
          <a:prstGeom prst="rect">
            <a:avLst/>
          </a:prstGeom>
          <a:ln w="12700">
            <a:miter lim="400000"/>
          </a:ln>
        </p:spPr>
      </p:pic>
      <p:sp>
        <p:nvSpPr>
          <p:cNvPr id="12"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13"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14" name="Picture 2" descr="Picture 2"/>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15"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1">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sp>
        <p:nvSpPr>
          <p:cNvPr id="1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3" name="Text Placeholder 14"/>
          <p:cNvSpPr>
            <a:spLocks noGrp="1"/>
          </p:cNvSpPr>
          <p:nvPr>
            <p:ph type="body" sz="quarter" idx="21" hasCustomPrompt="1"/>
          </p:nvPr>
        </p:nvSpPr>
        <p:spPr>
          <a:xfrm>
            <a:off x="838200" y="6356350"/>
            <a:ext cx="5594350" cy="365761"/>
          </a:xfrm>
          <a:prstGeom prst="rect">
            <a:avLst/>
          </a:prstGeom>
        </p:spPr>
        <p:txBody>
          <a:bodyPr anchor="ctr"/>
          <a:lstStyle>
            <a:lvl1pPr>
              <a:defRPr sz="1100">
                <a:solidFill>
                  <a:srgbClr val="212121"/>
                </a:solidFill>
              </a:defRPr>
            </a:lvl1pPr>
          </a:lstStyle>
          <a:p>
            <a:r>
              <a:t>Footer text here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2">
    <p:spTree>
      <p:nvGrpSpPr>
        <p:cNvPr id="1" name=""/>
        <p:cNvGrpSpPr/>
        <p:nvPr/>
      </p:nvGrpSpPr>
      <p:grpSpPr>
        <a:xfrm>
          <a:off x="0" y="0"/>
          <a:ext cx="0" cy="0"/>
          <a:chOff x="0" y="0"/>
          <a:chExt cx="0" cy="0"/>
        </a:xfrm>
      </p:grpSpPr>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2" name="Title Text"/>
          <p:cNvSpPr txBox="1">
            <a:spLocks noGrp="1"/>
          </p:cNvSpPr>
          <p:nvPr>
            <p:ph type="title"/>
          </p:nvPr>
        </p:nvSpPr>
        <p:spPr>
          <a:prstGeom prst="rect">
            <a:avLst/>
          </a:prstGeom>
        </p:spPr>
        <p:txBody>
          <a:bodyPr/>
          <a:lstStyle/>
          <a:p>
            <a:r>
              <a:t>Title Text</a:t>
            </a:r>
          </a:p>
        </p:txBody>
      </p:sp>
      <p:sp>
        <p:nvSpPr>
          <p:cNvPr id="123" name="Text Placeholder 14"/>
          <p:cNvSpPr>
            <a:spLocks noGrp="1"/>
          </p:cNvSpPr>
          <p:nvPr>
            <p:ph type="body" sz="quarter" idx="21" hasCustomPrompt="1"/>
          </p:nvPr>
        </p:nvSpPr>
        <p:spPr>
          <a:xfrm>
            <a:off x="838200" y="6356350"/>
            <a:ext cx="5594350" cy="365761"/>
          </a:xfrm>
          <a:prstGeom prst="rect">
            <a:avLst/>
          </a:prstGeom>
        </p:spPr>
        <p:txBody>
          <a:bodyPr anchor="ctr"/>
          <a:lstStyle>
            <a:lvl1pPr>
              <a:defRPr sz="1100">
                <a:solidFill>
                  <a:srgbClr val="212121"/>
                </a:solidFill>
              </a:defRPr>
            </a:lvl1pPr>
          </a:lstStyle>
          <a:p>
            <a:r>
              <a:t>Footer text here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3">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2"/>
          <a:srcRect b="26140"/>
          <a:stretch>
            <a:fillRect/>
          </a:stretch>
        </p:blipFill>
        <p:spPr>
          <a:xfrm>
            <a:off x="9226825" y="6424812"/>
            <a:ext cx="1510750" cy="228199"/>
          </a:xfrm>
          <a:prstGeom prst="rect">
            <a:avLst/>
          </a:prstGeom>
          <a:ln w="12700">
            <a:miter lim="400000"/>
          </a:ln>
        </p:spPr>
      </p:pic>
      <p:sp>
        <p:nvSpPr>
          <p:cNvPr id="131" name="Body Level One…"/>
          <p:cNvSpPr txBox="1">
            <a:spLocks noGrp="1"/>
          </p:cNvSpPr>
          <p:nvPr>
            <p:ph type="body" sz="quarter" idx="1"/>
          </p:nvPr>
        </p:nvSpPr>
        <p:spPr>
          <a:xfrm>
            <a:off x="839788" y="1681163"/>
            <a:ext cx="3393544" cy="823913"/>
          </a:xfrm>
          <a:prstGeom prst="rect">
            <a:avLst/>
          </a:prstGeom>
        </p:spPr>
        <p:txBody>
          <a:bodyPr anchor="b"/>
          <a:lstStyle>
            <a:lvl1pPr>
              <a:defRPr b="1"/>
            </a:lvl1pPr>
            <a:lvl2pPr marL="0" indent="457200">
              <a:buSzTx/>
              <a:buNone/>
              <a:defRPr b="1"/>
            </a:lvl2pPr>
            <a:lvl3pPr marL="0" indent="914400">
              <a:buSzTx/>
              <a:buNone/>
              <a:defRPr b="1"/>
            </a:lvl3pPr>
            <a:lvl4pPr marL="0" indent="1371600">
              <a:buSzTx/>
              <a:buNone/>
              <a:defRPr b="1"/>
            </a:lvl4pPr>
            <a:lvl5pPr marL="0" indent="18288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3" name="Text Placeholder 2"/>
          <p:cNvSpPr>
            <a:spLocks noGrp="1"/>
          </p:cNvSpPr>
          <p:nvPr>
            <p:ph type="body" sz="quarter" idx="21"/>
          </p:nvPr>
        </p:nvSpPr>
        <p:spPr>
          <a:xfrm>
            <a:off x="4399229" y="1681163"/>
            <a:ext cx="3393543" cy="823913"/>
          </a:xfrm>
          <a:prstGeom prst="rect">
            <a:avLst/>
          </a:prstGeom>
        </p:spPr>
        <p:txBody>
          <a:bodyPr anchor="b"/>
          <a:lstStyle/>
          <a:p>
            <a:pPr>
              <a:defRPr b="1"/>
            </a:pPr>
            <a:endParaRPr/>
          </a:p>
        </p:txBody>
      </p:sp>
      <p:sp>
        <p:nvSpPr>
          <p:cNvPr id="134" name="Text Placeholder 2"/>
          <p:cNvSpPr>
            <a:spLocks noGrp="1"/>
          </p:cNvSpPr>
          <p:nvPr>
            <p:ph type="body" sz="quarter" idx="22"/>
          </p:nvPr>
        </p:nvSpPr>
        <p:spPr>
          <a:xfrm>
            <a:off x="7961847" y="1681163"/>
            <a:ext cx="3393543" cy="823913"/>
          </a:xfrm>
          <a:prstGeom prst="rect">
            <a:avLst/>
          </a:prstGeom>
        </p:spPr>
        <p:txBody>
          <a:bodyPr anchor="b"/>
          <a:lstStyle/>
          <a:p>
            <a:pPr>
              <a:defRPr b="1"/>
            </a:pPr>
            <a:endParaRPr/>
          </a:p>
        </p:txBody>
      </p:sp>
      <p:sp>
        <p:nvSpPr>
          <p:cNvPr id="135" name="Title Text"/>
          <p:cNvSpPr txBox="1">
            <a:spLocks noGrp="1"/>
          </p:cNvSpPr>
          <p:nvPr>
            <p:ph type="title"/>
          </p:nvPr>
        </p:nvSpPr>
        <p:spPr>
          <a:prstGeom prst="rect">
            <a:avLst/>
          </a:prstGeom>
        </p:spPr>
        <p:txBody>
          <a:bodyPr/>
          <a:lstStyle/>
          <a:p>
            <a:r>
              <a:t>Title Text</a:t>
            </a:r>
          </a:p>
        </p:txBody>
      </p:sp>
      <p:sp>
        <p:nvSpPr>
          <p:cNvPr id="136" name="Text Placeholder 14"/>
          <p:cNvSpPr>
            <a:spLocks noGrp="1"/>
          </p:cNvSpPr>
          <p:nvPr>
            <p:ph type="body" sz="quarter" idx="23" hasCustomPrompt="1"/>
          </p:nvPr>
        </p:nvSpPr>
        <p:spPr>
          <a:xfrm>
            <a:off x="838200" y="6356350"/>
            <a:ext cx="5594350" cy="365761"/>
          </a:xfrm>
          <a:prstGeom prst="rect">
            <a:avLst/>
          </a:prstGeom>
        </p:spPr>
        <p:txBody>
          <a:bodyPr anchor="ctr"/>
          <a:lstStyle>
            <a:lvl1pPr>
              <a:defRPr sz="1100">
                <a:solidFill>
                  <a:srgbClr val="212121"/>
                </a:solidFill>
              </a:defRPr>
            </a:lvl1pPr>
          </a:lstStyle>
          <a:p>
            <a:r>
              <a:t>Footer text here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losing slide">
    <p:spTree>
      <p:nvGrpSpPr>
        <p:cNvPr id="1" name=""/>
        <p:cNvGrpSpPr/>
        <p:nvPr/>
      </p:nvGrpSpPr>
      <p:grpSpPr>
        <a:xfrm>
          <a:off x="0" y="0"/>
          <a:ext cx="0" cy="0"/>
          <a:chOff x="0" y="0"/>
          <a:chExt cx="0" cy="0"/>
        </a:xfrm>
      </p:grpSpPr>
      <p:sp>
        <p:nvSpPr>
          <p:cNvPr id="143" name="Body Level One…"/>
          <p:cNvSpPr txBox="1">
            <a:spLocks noGrp="1"/>
          </p:cNvSpPr>
          <p:nvPr>
            <p:ph type="body" sz="half" idx="1" hasCustomPrompt="1"/>
          </p:nvPr>
        </p:nvSpPr>
        <p:spPr>
          <a:xfrm>
            <a:off x="795345" y="2485228"/>
            <a:ext cx="10609006" cy="1887540"/>
          </a:xfrm>
          <a:prstGeom prst="rect">
            <a:avLst/>
          </a:prstGeom>
        </p:spPr>
        <p:txBody>
          <a:bodyPr anchor="ctr"/>
          <a:lstStyle>
            <a:lvl1pPr>
              <a:defRPr sz="6000" b="1">
                <a:solidFill>
                  <a:schemeClr val="accent2"/>
                </a:solidFill>
              </a:defRPr>
            </a:lvl1pPr>
            <a:lvl2pPr marL="1028700" indent="-571500">
              <a:defRPr sz="6000" b="1">
                <a:solidFill>
                  <a:schemeClr val="accent2"/>
                </a:solidFill>
              </a:defRPr>
            </a:lvl2pPr>
            <a:lvl3pPr marL="1600200" indent="-685800">
              <a:defRPr sz="6000" b="1">
                <a:solidFill>
                  <a:schemeClr val="accent2"/>
                </a:solidFill>
              </a:defRPr>
            </a:lvl3pPr>
            <a:lvl4pPr marL="2133600" indent="-762000">
              <a:defRPr sz="6000" b="1">
                <a:solidFill>
                  <a:schemeClr val="accent2"/>
                </a:solidFill>
              </a:defRPr>
            </a:lvl4pPr>
            <a:lvl5pPr marL="2590800" indent="-762000">
              <a:defRPr sz="6000" b="1">
                <a:solidFill>
                  <a:schemeClr val="accent2"/>
                </a:solidFill>
              </a:defRPr>
            </a:lvl5pPr>
          </a:lstStyle>
          <a:p>
            <a:r>
              <a:t>Thank you!</a:t>
            </a:r>
          </a:p>
          <a:p>
            <a:pPr lvl="1"/>
            <a:endParaRPr/>
          </a:p>
          <a:p>
            <a:pPr lvl="2"/>
            <a:endParaRPr/>
          </a:p>
          <a:p>
            <a:pPr lvl="3"/>
            <a:endParaRPr/>
          </a:p>
          <a:p>
            <a:pPr lvl="4"/>
            <a:endParaRPr/>
          </a:p>
        </p:txBody>
      </p:sp>
      <p:sp>
        <p:nvSpPr>
          <p:cNvPr id="144"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51" name="Rectangle"/>
          <p:cNvSpPr/>
          <p:nvPr/>
        </p:nvSpPr>
        <p:spPr>
          <a:xfrm>
            <a:off x="1078" y="-17860"/>
            <a:ext cx="12189844"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152" name="Image"/>
          <p:cNvSpPr>
            <a:spLocks noGrp="1"/>
          </p:cNvSpPr>
          <p:nvPr>
            <p:ph type="pic" idx="21"/>
          </p:nvPr>
        </p:nvSpPr>
        <p:spPr>
          <a:xfrm>
            <a:off x="-6482" y="-904345"/>
            <a:ext cx="12206506" cy="8124955"/>
          </a:xfrm>
          <a:prstGeom prst="rect">
            <a:avLst/>
          </a:prstGeom>
        </p:spPr>
        <p:txBody>
          <a:bodyPr lIns="91439" rIns="91439">
            <a:noAutofit/>
          </a:bodyPr>
          <a:lstStyle/>
          <a:p>
            <a:endParaRPr/>
          </a:p>
        </p:txBody>
      </p:sp>
      <p:sp>
        <p:nvSpPr>
          <p:cNvPr id="153" name="adipiscing ipsum"/>
          <p:cNvSpPr txBox="1">
            <a:spLocks noGrp="1"/>
          </p:cNvSpPr>
          <p:nvPr>
            <p:ph type="body" sz="quarter" idx="22"/>
          </p:nvPr>
        </p:nvSpPr>
        <p:spPr>
          <a:xfrm>
            <a:off x="2082543" y="1039756"/>
            <a:ext cx="3155010" cy="1338434"/>
          </a:xfrm>
          <a:prstGeom prst="rect">
            <a:avLst/>
          </a:prstGeom>
        </p:spPr>
        <p:txBody>
          <a:bodyPr lIns="35718" tIns="35718" rIns="35718" bIns="35718" anchor="ctr">
            <a:spAutoFit/>
          </a:bodyPr>
          <a:lstStyle/>
          <a:p>
            <a:pPr defTabSz="410765">
              <a:lnSpc>
                <a:spcPct val="80000"/>
              </a:lnSpc>
              <a:spcBef>
                <a:spcPts val="0"/>
              </a:spcBef>
              <a:defRPr sz="4800" cap="all">
                <a:solidFill>
                  <a:srgbClr val="CD9229"/>
                </a:solidFill>
                <a:latin typeface="Helvetica Neue UltraLight"/>
                <a:ea typeface="Helvetica Neue UltraLight"/>
                <a:cs typeface="Helvetica Neue UltraLight"/>
                <a:sym typeface="Helvetica Neue UltraLight"/>
              </a:defRPr>
            </a:pPr>
            <a:r>
              <a:rPr>
                <a:solidFill>
                  <a:srgbClr val="696F80"/>
                </a:solidFill>
              </a:rPr>
              <a:t>adipiscing </a:t>
            </a:r>
            <a:r>
              <a:t>ipsum</a:t>
            </a:r>
            <a:r>
              <a:rPr>
                <a:solidFill>
                  <a:srgbClr val="696F80"/>
                </a:solidFill>
              </a:rPr>
              <a:t> </a:t>
            </a:r>
          </a:p>
        </p:txBody>
      </p:sp>
      <p:sp>
        <p:nvSpPr>
          <p:cNvPr id="154" name="2025"/>
          <p:cNvSpPr txBox="1">
            <a:spLocks noGrp="1"/>
          </p:cNvSpPr>
          <p:nvPr>
            <p:ph type="body" sz="quarter" idx="23"/>
          </p:nvPr>
        </p:nvSpPr>
        <p:spPr>
          <a:xfrm>
            <a:off x="3082523" y="2932689"/>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2025</a:t>
            </a:r>
          </a:p>
        </p:txBody>
      </p:sp>
      <p:sp>
        <p:nvSpPr>
          <p:cNvPr id="155" name="Image"/>
          <p:cNvSpPr>
            <a:spLocks noGrp="1"/>
          </p:cNvSpPr>
          <p:nvPr>
            <p:ph type="pic" sz="quarter" idx="24"/>
          </p:nvPr>
        </p:nvSpPr>
        <p:spPr>
          <a:xfrm>
            <a:off x="1737041" y="2840853"/>
            <a:ext cx="1503984" cy="1002265"/>
          </a:xfrm>
          <a:prstGeom prst="rect">
            <a:avLst/>
          </a:prstGeom>
        </p:spPr>
        <p:txBody>
          <a:bodyPr lIns="91439" rIns="91439">
            <a:noAutofit/>
          </a:bodyPr>
          <a:lstStyle/>
          <a:p>
            <a:endParaRPr/>
          </a:p>
        </p:txBody>
      </p:sp>
      <p:sp>
        <p:nvSpPr>
          <p:cNvPr id="156" name="Image"/>
          <p:cNvSpPr>
            <a:spLocks noGrp="1"/>
          </p:cNvSpPr>
          <p:nvPr>
            <p:ph type="pic" sz="quarter" idx="25"/>
          </p:nvPr>
        </p:nvSpPr>
        <p:spPr>
          <a:xfrm>
            <a:off x="1410460" y="4418881"/>
            <a:ext cx="1520490" cy="1013264"/>
          </a:xfrm>
          <a:prstGeom prst="rect">
            <a:avLst/>
          </a:prstGeom>
        </p:spPr>
        <p:txBody>
          <a:bodyPr lIns="91439" rIns="91439">
            <a:noAutofit/>
          </a:bodyPr>
          <a:lstStyle/>
          <a:p>
            <a:endParaRPr/>
          </a:p>
        </p:txBody>
      </p:sp>
      <p:sp>
        <p:nvSpPr>
          <p:cNvPr id="157" name="Image"/>
          <p:cNvSpPr>
            <a:spLocks noGrp="1"/>
          </p:cNvSpPr>
          <p:nvPr>
            <p:ph type="pic" sz="quarter" idx="26"/>
          </p:nvPr>
        </p:nvSpPr>
        <p:spPr>
          <a:xfrm>
            <a:off x="4871029" y="4351444"/>
            <a:ext cx="977797" cy="1148147"/>
          </a:xfrm>
          <a:prstGeom prst="rect">
            <a:avLst/>
          </a:prstGeom>
        </p:spPr>
        <p:txBody>
          <a:bodyPr lIns="91439" rIns="91439">
            <a:noAutofit/>
          </a:bodyPr>
          <a:lstStyle/>
          <a:p>
            <a:endParaRPr/>
          </a:p>
        </p:txBody>
      </p:sp>
      <p:sp>
        <p:nvSpPr>
          <p:cNvPr id="158" name="Image"/>
          <p:cNvSpPr>
            <a:spLocks noGrp="1"/>
          </p:cNvSpPr>
          <p:nvPr>
            <p:ph type="pic" sz="quarter" idx="27"/>
          </p:nvPr>
        </p:nvSpPr>
        <p:spPr>
          <a:xfrm>
            <a:off x="4623610" y="2851299"/>
            <a:ext cx="1472635" cy="981374"/>
          </a:xfrm>
          <a:prstGeom prst="rect">
            <a:avLst/>
          </a:prstGeom>
        </p:spPr>
        <p:txBody>
          <a:bodyPr lIns="91439" rIns="91439">
            <a:noAutofit/>
          </a:bodyPr>
          <a:lstStyle/>
          <a:p>
            <a:endParaRPr/>
          </a:p>
        </p:txBody>
      </p:sp>
      <p:sp>
        <p:nvSpPr>
          <p:cNvPr id="159" name="Image"/>
          <p:cNvSpPr>
            <a:spLocks noGrp="1"/>
          </p:cNvSpPr>
          <p:nvPr>
            <p:ph type="pic" sz="quarter" idx="28"/>
          </p:nvPr>
        </p:nvSpPr>
        <p:spPr>
          <a:xfrm>
            <a:off x="7739078" y="3797270"/>
            <a:ext cx="1072784" cy="1609177"/>
          </a:xfrm>
          <a:prstGeom prst="rect">
            <a:avLst/>
          </a:prstGeom>
        </p:spPr>
        <p:txBody>
          <a:bodyPr lIns="91439" rIns="91439">
            <a:noAutofit/>
          </a:bodyPr>
          <a:lstStyle/>
          <a:p>
            <a:endParaRPr/>
          </a:p>
        </p:txBody>
      </p:sp>
      <p:sp>
        <p:nvSpPr>
          <p:cNvPr id="160" name="Image"/>
          <p:cNvSpPr>
            <a:spLocks noGrp="1"/>
          </p:cNvSpPr>
          <p:nvPr>
            <p:ph type="pic" sz="quarter" idx="29"/>
          </p:nvPr>
        </p:nvSpPr>
        <p:spPr>
          <a:xfrm>
            <a:off x="7324857" y="2708491"/>
            <a:ext cx="1901228" cy="1266990"/>
          </a:xfrm>
          <a:prstGeom prst="rect">
            <a:avLst/>
          </a:prstGeom>
        </p:spPr>
        <p:txBody>
          <a:bodyPr lIns="91439" rIns="91439">
            <a:noAutofit/>
          </a:bodyPr>
          <a:lstStyle/>
          <a:p>
            <a:endParaRPr/>
          </a:p>
        </p:txBody>
      </p:sp>
      <p:sp>
        <p:nvSpPr>
          <p:cNvPr id="161" name="Lorem ipsum dolor sit amet, consectetuer adipiscing dolore maescenas."/>
          <p:cNvSpPr txBox="1">
            <a:spLocks noGrp="1"/>
          </p:cNvSpPr>
          <p:nvPr>
            <p:ph type="body" sz="quarter" idx="30"/>
          </p:nvPr>
        </p:nvSpPr>
        <p:spPr>
          <a:xfrm>
            <a:off x="3067917" y="3283704"/>
            <a:ext cx="1490888"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62" name="2028"/>
          <p:cNvSpPr txBox="1">
            <a:spLocks noGrp="1"/>
          </p:cNvSpPr>
          <p:nvPr>
            <p:ph type="body" sz="quarter" idx="31"/>
          </p:nvPr>
        </p:nvSpPr>
        <p:spPr>
          <a:xfrm>
            <a:off x="5990625" y="2932689"/>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2028</a:t>
            </a:r>
          </a:p>
        </p:txBody>
      </p:sp>
      <p:sp>
        <p:nvSpPr>
          <p:cNvPr id="163" name="Lorem ipsum dolor sit amet, consectetuer adipiscing dolore maescenas."/>
          <p:cNvSpPr txBox="1">
            <a:spLocks noGrp="1"/>
          </p:cNvSpPr>
          <p:nvPr>
            <p:ph type="body" sz="quarter" idx="32"/>
          </p:nvPr>
        </p:nvSpPr>
        <p:spPr>
          <a:xfrm>
            <a:off x="5976018" y="3283704"/>
            <a:ext cx="1416667"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64" name="2030"/>
          <p:cNvSpPr txBox="1">
            <a:spLocks noGrp="1"/>
          </p:cNvSpPr>
          <p:nvPr>
            <p:ph type="body" sz="quarter" idx="33"/>
          </p:nvPr>
        </p:nvSpPr>
        <p:spPr>
          <a:xfrm>
            <a:off x="8868108" y="2932689"/>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2030</a:t>
            </a:r>
          </a:p>
        </p:txBody>
      </p:sp>
      <p:sp>
        <p:nvSpPr>
          <p:cNvPr id="165" name="Lorem ipsum dolor sit amet, consectetuer adipiscing dolore maescenas."/>
          <p:cNvSpPr txBox="1">
            <a:spLocks noGrp="1"/>
          </p:cNvSpPr>
          <p:nvPr>
            <p:ph type="body" sz="quarter" idx="34"/>
          </p:nvPr>
        </p:nvSpPr>
        <p:spPr>
          <a:xfrm>
            <a:off x="8854547" y="3283704"/>
            <a:ext cx="1444110"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66" name="2032"/>
          <p:cNvSpPr txBox="1">
            <a:spLocks noGrp="1"/>
          </p:cNvSpPr>
          <p:nvPr>
            <p:ph type="body" sz="quarter" idx="35"/>
          </p:nvPr>
        </p:nvSpPr>
        <p:spPr>
          <a:xfrm>
            <a:off x="3082523" y="4514732"/>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2032</a:t>
            </a:r>
          </a:p>
        </p:txBody>
      </p:sp>
      <p:sp>
        <p:nvSpPr>
          <p:cNvPr id="167" name="Lorem ipsum dolor sit amet, consectetuer adipiscing dolore maescenas."/>
          <p:cNvSpPr txBox="1">
            <a:spLocks noGrp="1"/>
          </p:cNvSpPr>
          <p:nvPr>
            <p:ph type="body" sz="quarter" idx="36"/>
          </p:nvPr>
        </p:nvSpPr>
        <p:spPr>
          <a:xfrm>
            <a:off x="3067917" y="4868724"/>
            <a:ext cx="1490888"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68" name="2034"/>
          <p:cNvSpPr txBox="1">
            <a:spLocks noGrp="1"/>
          </p:cNvSpPr>
          <p:nvPr>
            <p:ph type="body" sz="quarter" idx="37"/>
          </p:nvPr>
        </p:nvSpPr>
        <p:spPr>
          <a:xfrm>
            <a:off x="5990625" y="4514732"/>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2034</a:t>
            </a:r>
          </a:p>
        </p:txBody>
      </p:sp>
      <p:sp>
        <p:nvSpPr>
          <p:cNvPr id="169" name="Lorem ipsum dolor sit amet, consectetuer adipiscing dolore maescenas."/>
          <p:cNvSpPr txBox="1">
            <a:spLocks noGrp="1"/>
          </p:cNvSpPr>
          <p:nvPr>
            <p:ph type="body" sz="quarter" idx="38"/>
          </p:nvPr>
        </p:nvSpPr>
        <p:spPr>
          <a:xfrm>
            <a:off x="5938907" y="4868724"/>
            <a:ext cx="1490889"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70" name="2036"/>
          <p:cNvSpPr txBox="1">
            <a:spLocks noGrp="1"/>
          </p:cNvSpPr>
          <p:nvPr>
            <p:ph type="body" sz="quarter" idx="39"/>
          </p:nvPr>
        </p:nvSpPr>
        <p:spPr>
          <a:xfrm>
            <a:off x="8868108" y="4514732"/>
            <a:ext cx="649034" cy="369382"/>
          </a:xfrm>
          <a:prstGeom prst="rect">
            <a:avLst/>
          </a:prstGeom>
        </p:spPr>
        <p:txBody>
          <a:bodyPr wrap="none" lIns="35718" tIns="35718" rIns="35718" bIns="35718" anchor="ctr">
            <a:spAutoFit/>
          </a:bodyPr>
          <a:lstStyle>
            <a:lvl1pPr algn="ctr" defTabSz="410765">
              <a:lnSpc>
                <a:spcPct val="80000"/>
              </a:lnSpc>
              <a:spcBef>
                <a:spcPts val="0"/>
              </a:spcBef>
              <a:defRPr cap="all">
                <a:solidFill>
                  <a:srgbClr val="CD9229"/>
                </a:solidFill>
                <a:latin typeface="Helvetica Neue UltraLight"/>
                <a:ea typeface="Helvetica Neue UltraLight"/>
                <a:cs typeface="Helvetica Neue UltraLight"/>
                <a:sym typeface="Helvetica Neue UltraLight"/>
              </a:defRPr>
            </a:lvl1pPr>
          </a:lstStyle>
          <a:p>
            <a:r>
              <a:t>2036</a:t>
            </a:r>
          </a:p>
        </p:txBody>
      </p:sp>
      <p:sp>
        <p:nvSpPr>
          <p:cNvPr id="171" name="Lorem ipsum dolor sit amet, consectetuer adipiscing dolore maescenas."/>
          <p:cNvSpPr txBox="1">
            <a:spLocks noGrp="1"/>
          </p:cNvSpPr>
          <p:nvPr>
            <p:ph type="body" sz="quarter" idx="40"/>
          </p:nvPr>
        </p:nvSpPr>
        <p:spPr>
          <a:xfrm>
            <a:off x="8884120" y="4868724"/>
            <a:ext cx="1490889" cy="474425"/>
          </a:xfrm>
          <a:prstGeom prst="rect">
            <a:avLst/>
          </a:prstGeom>
        </p:spPr>
        <p:txBody>
          <a:bodyPr lIns="35718" tIns="35718" rIns="35718" bIns="35718" anchor="ctr">
            <a:spAutoFit/>
          </a:bodyPr>
          <a:lstStyle>
            <a:lvl1pPr defTabSz="410765">
              <a:lnSpc>
                <a:spcPct val="110000"/>
              </a:lnSpc>
              <a:spcBef>
                <a:spcPts val="0"/>
              </a:spcBef>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172" name="/Designed by Gn"/>
          <p:cNvSpPr txBox="1">
            <a:spLocks noGrp="1"/>
          </p:cNvSpPr>
          <p:nvPr>
            <p:ph type="body" sz="quarter" idx="41"/>
          </p:nvPr>
        </p:nvSpPr>
        <p:spPr>
          <a:xfrm rot="21600000">
            <a:off x="9171130" y="6518515"/>
            <a:ext cx="1328865" cy="232486"/>
          </a:xfrm>
          <a:prstGeom prst="rect">
            <a:avLst/>
          </a:prstGeom>
        </p:spPr>
        <p:txBody>
          <a:bodyPr wrap="none" lIns="35718" tIns="35718" rIns="35718" bIns="35718" anchor="ctr">
            <a:spAutoFit/>
          </a:bodyPr>
          <a:lstStyle>
            <a:lvl1pPr algn="ctr" defTabSz="410765">
              <a:lnSpc>
                <a:spcPct val="100000"/>
              </a:lnSpc>
              <a:spcBef>
                <a:spcPts val="0"/>
              </a:spcBef>
              <a:defRPr sz="1100" spc="120">
                <a:solidFill>
                  <a:srgbClr val="696F80"/>
                </a:solidFill>
                <a:latin typeface="Helvetica Neue Light"/>
                <a:ea typeface="Helvetica Neue Light"/>
                <a:cs typeface="Helvetica Neue Light"/>
                <a:sym typeface="Helvetica Neue Light"/>
              </a:defRPr>
            </a:lvl1pPr>
          </a:lstStyle>
          <a:p>
            <a:r>
              <a:t>/Designed by Gn</a:t>
            </a:r>
          </a:p>
        </p:txBody>
      </p:sp>
      <p:sp>
        <p:nvSpPr>
          <p:cNvPr id="173"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80" name="Rectangle"/>
          <p:cNvSpPr/>
          <p:nvPr/>
        </p:nvSpPr>
        <p:spPr>
          <a:xfrm>
            <a:off x="-5110" y="-17860"/>
            <a:ext cx="12202220"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181" name="Image"/>
          <p:cNvSpPr>
            <a:spLocks noGrp="1"/>
          </p:cNvSpPr>
          <p:nvPr>
            <p:ph type="pic" idx="21"/>
          </p:nvPr>
        </p:nvSpPr>
        <p:spPr>
          <a:xfrm>
            <a:off x="-1134352" y="-17860"/>
            <a:ext cx="10356762" cy="6893720"/>
          </a:xfrm>
          <a:prstGeom prst="rect">
            <a:avLst/>
          </a:prstGeom>
        </p:spPr>
        <p:txBody>
          <a:bodyPr lIns="91439" rIns="91439">
            <a:noAutofit/>
          </a:bodyPr>
          <a:lstStyle/>
          <a:p>
            <a:endParaRPr/>
          </a:p>
        </p:txBody>
      </p:sp>
      <p:sp>
        <p:nvSpPr>
          <p:cNvPr id="182" name="euismod elit"/>
          <p:cNvSpPr txBox="1">
            <a:spLocks noGrp="1"/>
          </p:cNvSpPr>
          <p:nvPr>
            <p:ph type="body" sz="quarter" idx="22"/>
          </p:nvPr>
        </p:nvSpPr>
        <p:spPr>
          <a:xfrm rot="21600000">
            <a:off x="3470709" y="1125050"/>
            <a:ext cx="1744892" cy="294349"/>
          </a:xfrm>
          <a:prstGeom prst="rect">
            <a:avLst/>
          </a:prstGeom>
        </p:spPr>
        <p:txBody>
          <a:bodyPr wrap="none" lIns="35718" tIns="35718" rIns="35718" bIns="35718" anchor="ctr">
            <a:spAutoFit/>
          </a:bodyPr>
          <a:lstStyle>
            <a:lvl1pPr defTabSz="410765">
              <a:lnSpc>
                <a:spcPct val="100000"/>
              </a:lnSpc>
              <a:spcBef>
                <a:spcPts val="0"/>
              </a:spcBef>
              <a:defRPr sz="1600" cap="all" spc="175">
                <a:solidFill>
                  <a:srgbClr val="696F80"/>
                </a:solidFill>
                <a:latin typeface="Helvetica Neue"/>
                <a:ea typeface="Helvetica Neue"/>
                <a:cs typeface="Helvetica Neue"/>
                <a:sym typeface="Helvetica Neue"/>
              </a:defRPr>
            </a:lvl1pPr>
          </a:lstStyle>
          <a:p>
            <a:r>
              <a:t>euismod elit</a:t>
            </a:r>
          </a:p>
        </p:txBody>
      </p:sp>
      <p:sp>
        <p:nvSpPr>
          <p:cNvPr id="183" name="Lorem ipsum dolor sit amet, consectetuer adipiscing dolore maescenas. Elit, sed diam nonummy nibh euismod tincidunt ut laoreet"/>
          <p:cNvSpPr txBox="1">
            <a:spLocks noGrp="1"/>
          </p:cNvSpPr>
          <p:nvPr>
            <p:ph type="body" sz="quarter" idx="23"/>
          </p:nvPr>
        </p:nvSpPr>
        <p:spPr>
          <a:xfrm>
            <a:off x="3471634" y="1422855"/>
            <a:ext cx="3915306" cy="361288"/>
          </a:xfrm>
          <a:prstGeom prst="rect">
            <a:avLst/>
          </a:prstGeom>
        </p:spPr>
        <p:txBody>
          <a:bodyPr lIns="35718" tIns="35718" rIns="35718" bIns="35718" anchor="ctr">
            <a:spAutoFit/>
          </a:bodyPr>
          <a:lstStyle>
            <a:lvl1pPr defTabSz="410765">
              <a:lnSpc>
                <a:spcPct val="110000"/>
              </a:lnSpc>
              <a:spcBef>
                <a:spcPts val="0"/>
              </a:spcBef>
              <a:defRPr sz="9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a:t>
            </a:r>
          </a:p>
        </p:txBody>
      </p:sp>
      <p:sp>
        <p:nvSpPr>
          <p:cNvPr id="184" name="consectetuer"/>
          <p:cNvSpPr txBox="1">
            <a:spLocks noGrp="1"/>
          </p:cNvSpPr>
          <p:nvPr>
            <p:ph type="body" sz="quarter" idx="24"/>
          </p:nvPr>
        </p:nvSpPr>
        <p:spPr>
          <a:xfrm rot="21600000">
            <a:off x="4388289" y="2024944"/>
            <a:ext cx="1970241" cy="294349"/>
          </a:xfrm>
          <a:prstGeom prst="rect">
            <a:avLst/>
          </a:prstGeom>
        </p:spPr>
        <p:txBody>
          <a:bodyPr wrap="none" lIns="35718" tIns="35718" rIns="35718" bIns="35718" anchor="ctr">
            <a:spAutoFit/>
          </a:bodyPr>
          <a:lstStyle>
            <a:lvl1pPr defTabSz="410765">
              <a:lnSpc>
                <a:spcPct val="100000"/>
              </a:lnSpc>
              <a:spcBef>
                <a:spcPts val="0"/>
              </a:spcBef>
              <a:defRPr sz="1600" cap="all" spc="175">
                <a:solidFill>
                  <a:srgbClr val="696F80"/>
                </a:solidFill>
                <a:latin typeface="Helvetica Neue"/>
                <a:ea typeface="Helvetica Neue"/>
                <a:cs typeface="Helvetica Neue"/>
                <a:sym typeface="Helvetica Neue"/>
              </a:defRPr>
            </a:lvl1pPr>
          </a:lstStyle>
          <a:p>
            <a:r>
              <a:t>consectetuer</a:t>
            </a:r>
          </a:p>
        </p:txBody>
      </p:sp>
      <p:sp>
        <p:nvSpPr>
          <p:cNvPr id="185" name="Lorem ipsum dolor sit amet, consectetuer adipiscing dolore maescenas. Elit, sed diam nonummy nibh euismod tincidunt ut laoreet"/>
          <p:cNvSpPr txBox="1">
            <a:spLocks noGrp="1"/>
          </p:cNvSpPr>
          <p:nvPr>
            <p:ph type="body" sz="quarter" idx="25"/>
          </p:nvPr>
        </p:nvSpPr>
        <p:spPr>
          <a:xfrm>
            <a:off x="4389215" y="2322750"/>
            <a:ext cx="4562242" cy="361288"/>
          </a:xfrm>
          <a:prstGeom prst="rect">
            <a:avLst/>
          </a:prstGeom>
        </p:spPr>
        <p:txBody>
          <a:bodyPr lIns="35718" tIns="35718" rIns="35718" bIns="35718" anchor="ctr">
            <a:spAutoFit/>
          </a:bodyPr>
          <a:lstStyle>
            <a:lvl1pPr defTabSz="410765">
              <a:lnSpc>
                <a:spcPct val="110000"/>
              </a:lnSpc>
              <a:spcBef>
                <a:spcPts val="0"/>
              </a:spcBef>
              <a:defRPr sz="9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a:t>
            </a:r>
          </a:p>
        </p:txBody>
      </p:sp>
      <p:sp>
        <p:nvSpPr>
          <p:cNvPr id="186" name="Diam nonummy"/>
          <p:cNvSpPr txBox="1">
            <a:spLocks noGrp="1"/>
          </p:cNvSpPr>
          <p:nvPr>
            <p:ph type="body" sz="quarter" idx="26"/>
          </p:nvPr>
        </p:nvSpPr>
        <p:spPr>
          <a:xfrm rot="21600000">
            <a:off x="5481435" y="2961262"/>
            <a:ext cx="1993406" cy="294349"/>
          </a:xfrm>
          <a:prstGeom prst="rect">
            <a:avLst/>
          </a:prstGeom>
        </p:spPr>
        <p:txBody>
          <a:bodyPr wrap="none" lIns="35718" tIns="35718" rIns="35718" bIns="35718" anchor="ctr">
            <a:spAutoFit/>
          </a:bodyPr>
          <a:lstStyle>
            <a:lvl1pPr defTabSz="410765">
              <a:lnSpc>
                <a:spcPct val="100000"/>
              </a:lnSpc>
              <a:spcBef>
                <a:spcPts val="0"/>
              </a:spcBef>
              <a:defRPr sz="1600" cap="all" spc="175">
                <a:solidFill>
                  <a:srgbClr val="696F80"/>
                </a:solidFill>
                <a:latin typeface="Helvetica Neue"/>
                <a:ea typeface="Helvetica Neue"/>
                <a:cs typeface="Helvetica Neue"/>
                <a:sym typeface="Helvetica Neue"/>
              </a:defRPr>
            </a:lvl1pPr>
          </a:lstStyle>
          <a:p>
            <a:r>
              <a:t>Diam nonummy</a:t>
            </a:r>
          </a:p>
        </p:txBody>
      </p:sp>
      <p:sp>
        <p:nvSpPr>
          <p:cNvPr id="187" name="Lorem ipsum dolor sit amet, consectetuer adipiscing dolore maescenas. Elit, sed diam nonummy nibh euismod tincidunt ut laoreet"/>
          <p:cNvSpPr txBox="1">
            <a:spLocks noGrp="1"/>
          </p:cNvSpPr>
          <p:nvPr>
            <p:ph type="body" sz="quarter" idx="27"/>
          </p:nvPr>
        </p:nvSpPr>
        <p:spPr>
          <a:xfrm>
            <a:off x="5482999" y="3262044"/>
            <a:ext cx="4164778" cy="361288"/>
          </a:xfrm>
          <a:prstGeom prst="rect">
            <a:avLst/>
          </a:prstGeom>
        </p:spPr>
        <p:txBody>
          <a:bodyPr lIns="35718" tIns="35718" rIns="35718" bIns="35718" anchor="ctr">
            <a:spAutoFit/>
          </a:bodyPr>
          <a:lstStyle>
            <a:lvl1pPr defTabSz="410765">
              <a:lnSpc>
                <a:spcPct val="110000"/>
              </a:lnSpc>
              <a:spcBef>
                <a:spcPts val="0"/>
              </a:spcBef>
              <a:defRPr sz="9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a:t>
            </a:r>
          </a:p>
        </p:txBody>
      </p:sp>
      <p:sp>
        <p:nvSpPr>
          <p:cNvPr id="188" name="tincidunt dolor"/>
          <p:cNvSpPr txBox="1">
            <a:spLocks noGrp="1"/>
          </p:cNvSpPr>
          <p:nvPr>
            <p:ph type="body" sz="quarter" idx="28"/>
          </p:nvPr>
        </p:nvSpPr>
        <p:spPr>
          <a:xfrm rot="21600000">
            <a:off x="6542122" y="3850440"/>
            <a:ext cx="2248422" cy="294349"/>
          </a:xfrm>
          <a:prstGeom prst="rect">
            <a:avLst/>
          </a:prstGeom>
        </p:spPr>
        <p:txBody>
          <a:bodyPr wrap="none" lIns="35718" tIns="35718" rIns="35718" bIns="35718" anchor="ctr">
            <a:spAutoFit/>
          </a:bodyPr>
          <a:lstStyle>
            <a:lvl1pPr defTabSz="410765">
              <a:lnSpc>
                <a:spcPct val="100000"/>
              </a:lnSpc>
              <a:spcBef>
                <a:spcPts val="0"/>
              </a:spcBef>
              <a:defRPr sz="1600" cap="all" spc="175">
                <a:solidFill>
                  <a:srgbClr val="696F80"/>
                </a:solidFill>
                <a:latin typeface="Helvetica Neue"/>
                <a:ea typeface="Helvetica Neue"/>
                <a:cs typeface="Helvetica Neue"/>
                <a:sym typeface="Helvetica Neue"/>
              </a:defRPr>
            </a:lvl1pPr>
          </a:lstStyle>
          <a:p>
            <a:r>
              <a:t>tincidunt dolor</a:t>
            </a:r>
          </a:p>
        </p:txBody>
      </p:sp>
      <p:sp>
        <p:nvSpPr>
          <p:cNvPr id="189" name="Lorem ipsum dolor sit amet, consectetuer adipiscing dolore maescenas. Elit, sed diam nonummy nibh euismod tincidunt ut"/>
          <p:cNvSpPr txBox="1">
            <a:spLocks noGrp="1"/>
          </p:cNvSpPr>
          <p:nvPr>
            <p:ph type="body" sz="quarter" idx="29"/>
          </p:nvPr>
        </p:nvSpPr>
        <p:spPr>
          <a:xfrm>
            <a:off x="6552615" y="4160151"/>
            <a:ext cx="3622021" cy="361289"/>
          </a:xfrm>
          <a:prstGeom prst="rect">
            <a:avLst/>
          </a:prstGeom>
        </p:spPr>
        <p:txBody>
          <a:bodyPr lIns="35718" tIns="35718" rIns="35718" bIns="35718" anchor="ctr">
            <a:spAutoFit/>
          </a:bodyPr>
          <a:lstStyle>
            <a:lvl1pPr defTabSz="410765">
              <a:lnSpc>
                <a:spcPct val="110000"/>
              </a:lnSpc>
              <a:spcBef>
                <a:spcPts val="0"/>
              </a:spcBef>
              <a:defRPr sz="9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a:t>
            </a:r>
          </a:p>
        </p:txBody>
      </p:sp>
      <p:sp>
        <p:nvSpPr>
          <p:cNvPr id="190" name="Referent"/>
          <p:cNvSpPr txBox="1"/>
          <p:nvPr/>
        </p:nvSpPr>
        <p:spPr>
          <a:xfrm rot="21600000">
            <a:off x="7502074" y="4980662"/>
            <a:ext cx="1898613" cy="4312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410765">
              <a:defRPr sz="2400" cap="all" spc="264">
                <a:solidFill>
                  <a:srgbClr val="696F80"/>
                </a:solidFill>
                <a:latin typeface="Helvetica Neue"/>
                <a:ea typeface="Helvetica Neue"/>
                <a:cs typeface="Helvetica Neue"/>
                <a:sym typeface="Helvetica Neue"/>
              </a:defRPr>
            </a:lvl1pPr>
          </a:lstStyle>
          <a:p>
            <a:r>
              <a:t>Referent</a:t>
            </a:r>
          </a:p>
        </p:txBody>
      </p:sp>
      <p:sp>
        <p:nvSpPr>
          <p:cNvPr id="191" name="Circle"/>
          <p:cNvSpPr/>
          <p:nvPr/>
        </p:nvSpPr>
        <p:spPr>
          <a:xfrm>
            <a:off x="2305374" y="1080212"/>
            <a:ext cx="925991" cy="925991"/>
          </a:xfrm>
          <a:prstGeom prst="ellipse">
            <a:avLst/>
          </a:prstGeom>
          <a:solidFill>
            <a:srgbClr val="DEC290"/>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192" name="Circle"/>
          <p:cNvSpPr/>
          <p:nvPr/>
        </p:nvSpPr>
        <p:spPr>
          <a:xfrm>
            <a:off x="3270173" y="1942196"/>
            <a:ext cx="925991" cy="925991"/>
          </a:xfrm>
          <a:prstGeom prst="ellipse">
            <a:avLst/>
          </a:prstGeom>
          <a:solidFill>
            <a:srgbClr val="D0D7E1"/>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193" name="Circle"/>
          <p:cNvSpPr/>
          <p:nvPr/>
        </p:nvSpPr>
        <p:spPr>
          <a:xfrm>
            <a:off x="4334294" y="2863874"/>
            <a:ext cx="925991" cy="925991"/>
          </a:xfrm>
          <a:prstGeom prst="ellipse">
            <a:avLst/>
          </a:prstGeom>
          <a:solidFill>
            <a:srgbClr val="D9C8BA"/>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194" name="Circle"/>
          <p:cNvSpPr/>
          <p:nvPr/>
        </p:nvSpPr>
        <p:spPr>
          <a:xfrm>
            <a:off x="5399004" y="3782574"/>
            <a:ext cx="925991" cy="925991"/>
          </a:xfrm>
          <a:prstGeom prst="ellipse">
            <a:avLst/>
          </a:prstGeom>
          <a:solidFill>
            <a:srgbClr val="B5B0AD"/>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195" name="Shape"/>
          <p:cNvSpPr/>
          <p:nvPr/>
        </p:nvSpPr>
        <p:spPr>
          <a:xfrm>
            <a:off x="2567992" y="1319642"/>
            <a:ext cx="400756" cy="447131"/>
          </a:xfrm>
          <a:custGeom>
            <a:avLst/>
            <a:gdLst/>
            <a:ahLst/>
            <a:cxnLst>
              <a:cxn ang="0">
                <a:pos x="wd2" y="hd2"/>
              </a:cxn>
              <a:cxn ang="5400000">
                <a:pos x="wd2" y="hd2"/>
              </a:cxn>
              <a:cxn ang="10800000">
                <a:pos x="wd2" y="hd2"/>
              </a:cxn>
              <a:cxn ang="16200000">
                <a:pos x="wd2" y="hd2"/>
              </a:cxn>
            </a:cxnLst>
            <a:rect l="0" t="0" r="r" b="b"/>
            <a:pathLst>
              <a:path w="21066" h="21120" extrusionOk="0">
                <a:moveTo>
                  <a:pt x="7115" y="3487"/>
                </a:moveTo>
                <a:cubicBezTo>
                  <a:pt x="6224" y="2687"/>
                  <a:pt x="4773" y="2692"/>
                  <a:pt x="3875" y="3499"/>
                </a:cubicBezTo>
                <a:cubicBezTo>
                  <a:pt x="2977" y="4307"/>
                  <a:pt x="2971" y="5610"/>
                  <a:pt x="3862" y="6411"/>
                </a:cubicBezTo>
                <a:cubicBezTo>
                  <a:pt x="4753" y="7212"/>
                  <a:pt x="6204" y="7206"/>
                  <a:pt x="7102" y="6399"/>
                </a:cubicBezTo>
                <a:cubicBezTo>
                  <a:pt x="8000" y="5592"/>
                  <a:pt x="8007" y="4289"/>
                  <a:pt x="7115" y="3487"/>
                </a:cubicBezTo>
                <a:close/>
                <a:moveTo>
                  <a:pt x="21066" y="17081"/>
                </a:moveTo>
                <a:lnTo>
                  <a:pt x="20939" y="17196"/>
                </a:lnTo>
                <a:lnTo>
                  <a:pt x="20953" y="17209"/>
                </a:lnTo>
                <a:lnTo>
                  <a:pt x="16611" y="21120"/>
                </a:lnTo>
                <a:lnTo>
                  <a:pt x="15331" y="19970"/>
                </a:lnTo>
                <a:lnTo>
                  <a:pt x="16860" y="18596"/>
                </a:lnTo>
                <a:lnTo>
                  <a:pt x="15612" y="17474"/>
                </a:lnTo>
                <a:lnTo>
                  <a:pt x="14083" y="18848"/>
                </a:lnTo>
                <a:lnTo>
                  <a:pt x="12803" y="17698"/>
                </a:lnTo>
                <a:lnTo>
                  <a:pt x="15285" y="15471"/>
                </a:lnTo>
                <a:lnTo>
                  <a:pt x="8234" y="9136"/>
                </a:lnTo>
                <a:cubicBezTo>
                  <a:pt x="6139" y="10247"/>
                  <a:pt x="3399" y="10002"/>
                  <a:pt x="1600" y="8385"/>
                </a:cubicBezTo>
                <a:cubicBezTo>
                  <a:pt x="-534" y="6467"/>
                  <a:pt x="-533" y="3358"/>
                  <a:pt x="1602" y="1439"/>
                </a:cubicBezTo>
                <a:cubicBezTo>
                  <a:pt x="3737" y="-479"/>
                  <a:pt x="7198" y="-480"/>
                  <a:pt x="9331" y="1437"/>
                </a:cubicBezTo>
                <a:cubicBezTo>
                  <a:pt x="11108" y="3034"/>
                  <a:pt x="11395" y="5454"/>
                  <a:pt x="10211" y="7328"/>
                </a:cubicBezTo>
                <a:cubicBezTo>
                  <a:pt x="10211" y="7328"/>
                  <a:pt x="21066" y="17081"/>
                  <a:pt x="21066" y="17081"/>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6" name="Shape"/>
          <p:cNvSpPr/>
          <p:nvPr/>
        </p:nvSpPr>
        <p:spPr>
          <a:xfrm>
            <a:off x="3599937" y="2148975"/>
            <a:ext cx="266463" cy="512432"/>
          </a:xfrm>
          <a:custGeom>
            <a:avLst/>
            <a:gdLst/>
            <a:ahLst/>
            <a:cxnLst>
              <a:cxn ang="0">
                <a:pos x="wd2" y="hd2"/>
              </a:cxn>
              <a:cxn ang="5400000">
                <a:pos x="wd2" y="hd2"/>
              </a:cxn>
              <a:cxn ang="10800000">
                <a:pos x="wd2" y="hd2"/>
              </a:cxn>
              <a:cxn ang="16200000">
                <a:pos x="wd2" y="hd2"/>
              </a:cxn>
            </a:cxnLst>
            <a:rect l="0" t="0" r="r" b="b"/>
            <a:pathLst>
              <a:path w="21600" h="21600" extrusionOk="0">
                <a:moveTo>
                  <a:pt x="18796" y="4104"/>
                </a:moveTo>
                <a:lnTo>
                  <a:pt x="2804" y="4104"/>
                </a:lnTo>
                <a:lnTo>
                  <a:pt x="2804" y="17604"/>
                </a:lnTo>
                <a:lnTo>
                  <a:pt x="18796" y="17604"/>
                </a:lnTo>
                <a:cubicBezTo>
                  <a:pt x="18796" y="17604"/>
                  <a:pt x="18796" y="4104"/>
                  <a:pt x="18796" y="4104"/>
                </a:cubicBezTo>
                <a:close/>
                <a:moveTo>
                  <a:pt x="14045" y="2025"/>
                </a:moveTo>
                <a:lnTo>
                  <a:pt x="7555" y="2025"/>
                </a:lnTo>
                <a:cubicBezTo>
                  <a:pt x="7196" y="2025"/>
                  <a:pt x="6906" y="2176"/>
                  <a:pt x="6906" y="2363"/>
                </a:cubicBezTo>
                <a:cubicBezTo>
                  <a:pt x="6906" y="2549"/>
                  <a:pt x="7196" y="2700"/>
                  <a:pt x="7555" y="2700"/>
                </a:cubicBezTo>
                <a:lnTo>
                  <a:pt x="14045" y="2700"/>
                </a:lnTo>
                <a:cubicBezTo>
                  <a:pt x="14404" y="2700"/>
                  <a:pt x="14694" y="2549"/>
                  <a:pt x="14694" y="2363"/>
                </a:cubicBezTo>
                <a:cubicBezTo>
                  <a:pt x="14694" y="2176"/>
                  <a:pt x="14404" y="2025"/>
                  <a:pt x="14045" y="2025"/>
                </a:cubicBezTo>
                <a:close/>
                <a:moveTo>
                  <a:pt x="10800" y="20250"/>
                </a:moveTo>
                <a:cubicBezTo>
                  <a:pt x="11875" y="20250"/>
                  <a:pt x="12747" y="19796"/>
                  <a:pt x="12747" y="19237"/>
                </a:cubicBezTo>
                <a:cubicBezTo>
                  <a:pt x="12747" y="18678"/>
                  <a:pt x="11875" y="18225"/>
                  <a:pt x="10800" y="18225"/>
                </a:cubicBezTo>
                <a:cubicBezTo>
                  <a:pt x="9725" y="18225"/>
                  <a:pt x="8853" y="18678"/>
                  <a:pt x="8853" y="19237"/>
                </a:cubicBezTo>
                <a:cubicBezTo>
                  <a:pt x="8853" y="19796"/>
                  <a:pt x="9725" y="20250"/>
                  <a:pt x="10800" y="20250"/>
                </a:cubicBezTo>
                <a:close/>
                <a:moveTo>
                  <a:pt x="19004" y="21600"/>
                </a:moveTo>
                <a:lnTo>
                  <a:pt x="2596" y="21600"/>
                </a:lnTo>
                <a:cubicBezTo>
                  <a:pt x="1162" y="21600"/>
                  <a:pt x="0" y="20996"/>
                  <a:pt x="0" y="20250"/>
                </a:cubicBezTo>
                <a:lnTo>
                  <a:pt x="0" y="1350"/>
                </a:lnTo>
                <a:cubicBezTo>
                  <a:pt x="0" y="604"/>
                  <a:pt x="1162" y="0"/>
                  <a:pt x="2596" y="0"/>
                </a:cubicBezTo>
                <a:lnTo>
                  <a:pt x="19004" y="0"/>
                </a:lnTo>
                <a:cubicBezTo>
                  <a:pt x="20438" y="0"/>
                  <a:pt x="21600" y="604"/>
                  <a:pt x="21600" y="1350"/>
                </a:cubicBezTo>
                <a:lnTo>
                  <a:pt x="21600" y="20250"/>
                </a:lnTo>
                <a:cubicBezTo>
                  <a:pt x="21600" y="20996"/>
                  <a:pt x="20438" y="21600"/>
                  <a:pt x="19004" y="21600"/>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7" name="Shape"/>
          <p:cNvSpPr/>
          <p:nvPr/>
        </p:nvSpPr>
        <p:spPr>
          <a:xfrm>
            <a:off x="4563403" y="3139744"/>
            <a:ext cx="467774" cy="374250"/>
          </a:xfrm>
          <a:custGeom>
            <a:avLst/>
            <a:gdLst/>
            <a:ahLst/>
            <a:cxnLst>
              <a:cxn ang="0">
                <a:pos x="wd2" y="hd2"/>
              </a:cxn>
              <a:cxn ang="5400000">
                <a:pos x="wd2" y="hd2"/>
              </a:cxn>
              <a:cxn ang="10800000">
                <a:pos x="wd2" y="hd2"/>
              </a:cxn>
              <a:cxn ang="16200000">
                <a:pos x="wd2" y="hd2"/>
              </a:cxn>
            </a:cxnLst>
            <a:rect l="0" t="0" r="r" b="b"/>
            <a:pathLst>
              <a:path w="21600" h="20599" extrusionOk="0">
                <a:moveTo>
                  <a:pt x="15498" y="7425"/>
                </a:moveTo>
                <a:cubicBezTo>
                  <a:pt x="14659" y="7425"/>
                  <a:pt x="13979" y="8231"/>
                  <a:pt x="13979" y="9227"/>
                </a:cubicBezTo>
                <a:cubicBezTo>
                  <a:pt x="13979" y="10222"/>
                  <a:pt x="14659" y="11029"/>
                  <a:pt x="15498" y="11029"/>
                </a:cubicBezTo>
                <a:cubicBezTo>
                  <a:pt x="16338" y="11029"/>
                  <a:pt x="17018" y="10222"/>
                  <a:pt x="17018" y="9227"/>
                </a:cubicBezTo>
                <a:cubicBezTo>
                  <a:pt x="17018" y="8231"/>
                  <a:pt x="16338" y="7425"/>
                  <a:pt x="15498" y="7425"/>
                </a:cubicBezTo>
                <a:close/>
                <a:moveTo>
                  <a:pt x="10916" y="7425"/>
                </a:moveTo>
                <a:cubicBezTo>
                  <a:pt x="10077" y="7425"/>
                  <a:pt x="9396" y="8231"/>
                  <a:pt x="9396" y="9227"/>
                </a:cubicBezTo>
                <a:cubicBezTo>
                  <a:pt x="9396" y="10222"/>
                  <a:pt x="10077" y="11029"/>
                  <a:pt x="10916" y="11029"/>
                </a:cubicBezTo>
                <a:cubicBezTo>
                  <a:pt x="11755" y="11029"/>
                  <a:pt x="12435" y="10222"/>
                  <a:pt x="12435" y="9227"/>
                </a:cubicBezTo>
                <a:cubicBezTo>
                  <a:pt x="12435" y="8231"/>
                  <a:pt x="11755" y="7425"/>
                  <a:pt x="10916" y="7425"/>
                </a:cubicBezTo>
                <a:close/>
                <a:moveTo>
                  <a:pt x="6333" y="7425"/>
                </a:moveTo>
                <a:cubicBezTo>
                  <a:pt x="5494" y="7425"/>
                  <a:pt x="4814" y="8231"/>
                  <a:pt x="4814" y="9227"/>
                </a:cubicBezTo>
                <a:cubicBezTo>
                  <a:pt x="4814" y="10222"/>
                  <a:pt x="5494" y="11029"/>
                  <a:pt x="6333" y="11029"/>
                </a:cubicBezTo>
                <a:cubicBezTo>
                  <a:pt x="7172" y="11029"/>
                  <a:pt x="7852" y="10222"/>
                  <a:pt x="7852" y="9227"/>
                </a:cubicBezTo>
                <a:cubicBezTo>
                  <a:pt x="7852" y="8231"/>
                  <a:pt x="7172" y="7425"/>
                  <a:pt x="6333" y="7425"/>
                </a:cubicBezTo>
                <a:close/>
                <a:moveTo>
                  <a:pt x="10800" y="18455"/>
                </a:moveTo>
                <a:cubicBezTo>
                  <a:pt x="9698" y="18455"/>
                  <a:pt x="8634" y="18313"/>
                  <a:pt x="7632" y="18051"/>
                </a:cubicBezTo>
                <a:cubicBezTo>
                  <a:pt x="6657" y="19097"/>
                  <a:pt x="3881" y="21600"/>
                  <a:pt x="698" y="20168"/>
                </a:cubicBezTo>
                <a:cubicBezTo>
                  <a:pt x="2942" y="19469"/>
                  <a:pt x="3974" y="17831"/>
                  <a:pt x="4435" y="16681"/>
                </a:cubicBezTo>
                <a:cubicBezTo>
                  <a:pt x="1747" y="15002"/>
                  <a:pt x="0" y="12290"/>
                  <a:pt x="0" y="9228"/>
                </a:cubicBezTo>
                <a:cubicBezTo>
                  <a:pt x="0" y="4132"/>
                  <a:pt x="4835" y="0"/>
                  <a:pt x="10800" y="0"/>
                </a:cubicBezTo>
                <a:cubicBezTo>
                  <a:pt x="16765" y="0"/>
                  <a:pt x="21600" y="4132"/>
                  <a:pt x="21600" y="9228"/>
                </a:cubicBezTo>
                <a:cubicBezTo>
                  <a:pt x="21600" y="14324"/>
                  <a:pt x="16765" y="18455"/>
                  <a:pt x="10800" y="18455"/>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8" name="Shape"/>
          <p:cNvSpPr/>
          <p:nvPr/>
        </p:nvSpPr>
        <p:spPr>
          <a:xfrm>
            <a:off x="5638428" y="4022004"/>
            <a:ext cx="447142" cy="447131"/>
          </a:xfrm>
          <a:custGeom>
            <a:avLst/>
            <a:gdLst/>
            <a:ahLst/>
            <a:cxnLst>
              <a:cxn ang="0">
                <a:pos x="wd2" y="hd2"/>
              </a:cxn>
              <a:cxn ang="5400000">
                <a:pos x="wd2" y="hd2"/>
              </a:cxn>
              <a:cxn ang="10800000">
                <a:pos x="wd2" y="hd2"/>
              </a:cxn>
              <a:cxn ang="16200000">
                <a:pos x="wd2" y="hd2"/>
              </a:cxn>
            </a:cxnLst>
            <a:rect l="0" t="0" r="r" b="b"/>
            <a:pathLst>
              <a:path w="21600" h="21600" extrusionOk="0">
                <a:moveTo>
                  <a:pt x="17493" y="4105"/>
                </a:moveTo>
                <a:cubicBezTo>
                  <a:pt x="16881" y="3493"/>
                  <a:pt x="15890" y="3493"/>
                  <a:pt x="15278" y="4105"/>
                </a:cubicBezTo>
                <a:cubicBezTo>
                  <a:pt x="14666" y="4717"/>
                  <a:pt x="14666" y="5708"/>
                  <a:pt x="15278" y="6320"/>
                </a:cubicBezTo>
                <a:cubicBezTo>
                  <a:pt x="15890" y="6931"/>
                  <a:pt x="16881" y="6931"/>
                  <a:pt x="17493" y="6320"/>
                </a:cubicBezTo>
                <a:cubicBezTo>
                  <a:pt x="18104" y="5708"/>
                  <a:pt x="18104" y="4717"/>
                  <a:pt x="17493" y="4105"/>
                </a:cubicBezTo>
                <a:close/>
                <a:moveTo>
                  <a:pt x="8941" y="21600"/>
                </a:moveTo>
                <a:lnTo>
                  <a:pt x="0" y="12659"/>
                </a:lnTo>
                <a:lnTo>
                  <a:pt x="12659" y="0"/>
                </a:lnTo>
                <a:lnTo>
                  <a:pt x="20255" y="1424"/>
                </a:lnTo>
                <a:lnTo>
                  <a:pt x="21600" y="8941"/>
                </a:lnTo>
                <a:cubicBezTo>
                  <a:pt x="21600" y="8941"/>
                  <a:pt x="8941" y="21600"/>
                  <a:pt x="8941" y="21600"/>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9" name="Circle"/>
          <p:cNvSpPr/>
          <p:nvPr/>
        </p:nvSpPr>
        <p:spPr>
          <a:xfrm>
            <a:off x="6468420" y="4733268"/>
            <a:ext cx="925991" cy="925991"/>
          </a:xfrm>
          <a:prstGeom prst="ellipse">
            <a:avLst/>
          </a:prstGeom>
          <a:solidFill>
            <a:srgbClr val="DEC290"/>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00" name="Shape"/>
          <p:cNvSpPr/>
          <p:nvPr/>
        </p:nvSpPr>
        <p:spPr>
          <a:xfrm>
            <a:off x="6731038" y="4972698"/>
            <a:ext cx="400756" cy="447131"/>
          </a:xfrm>
          <a:custGeom>
            <a:avLst/>
            <a:gdLst/>
            <a:ahLst/>
            <a:cxnLst>
              <a:cxn ang="0">
                <a:pos x="wd2" y="hd2"/>
              </a:cxn>
              <a:cxn ang="5400000">
                <a:pos x="wd2" y="hd2"/>
              </a:cxn>
              <a:cxn ang="10800000">
                <a:pos x="wd2" y="hd2"/>
              </a:cxn>
              <a:cxn ang="16200000">
                <a:pos x="wd2" y="hd2"/>
              </a:cxn>
            </a:cxnLst>
            <a:rect l="0" t="0" r="r" b="b"/>
            <a:pathLst>
              <a:path w="21066" h="21120" extrusionOk="0">
                <a:moveTo>
                  <a:pt x="7115" y="3487"/>
                </a:moveTo>
                <a:cubicBezTo>
                  <a:pt x="6224" y="2687"/>
                  <a:pt x="4773" y="2692"/>
                  <a:pt x="3875" y="3499"/>
                </a:cubicBezTo>
                <a:cubicBezTo>
                  <a:pt x="2977" y="4307"/>
                  <a:pt x="2971" y="5610"/>
                  <a:pt x="3862" y="6411"/>
                </a:cubicBezTo>
                <a:cubicBezTo>
                  <a:pt x="4753" y="7212"/>
                  <a:pt x="6204" y="7206"/>
                  <a:pt x="7102" y="6399"/>
                </a:cubicBezTo>
                <a:cubicBezTo>
                  <a:pt x="8000" y="5592"/>
                  <a:pt x="8007" y="4289"/>
                  <a:pt x="7115" y="3487"/>
                </a:cubicBezTo>
                <a:close/>
                <a:moveTo>
                  <a:pt x="21066" y="17081"/>
                </a:moveTo>
                <a:lnTo>
                  <a:pt x="20939" y="17196"/>
                </a:lnTo>
                <a:lnTo>
                  <a:pt x="20953" y="17209"/>
                </a:lnTo>
                <a:lnTo>
                  <a:pt x="16611" y="21120"/>
                </a:lnTo>
                <a:lnTo>
                  <a:pt x="15331" y="19970"/>
                </a:lnTo>
                <a:lnTo>
                  <a:pt x="16860" y="18596"/>
                </a:lnTo>
                <a:lnTo>
                  <a:pt x="15612" y="17474"/>
                </a:lnTo>
                <a:lnTo>
                  <a:pt x="14083" y="18848"/>
                </a:lnTo>
                <a:lnTo>
                  <a:pt x="12803" y="17698"/>
                </a:lnTo>
                <a:lnTo>
                  <a:pt x="15285" y="15471"/>
                </a:lnTo>
                <a:lnTo>
                  <a:pt x="8234" y="9136"/>
                </a:lnTo>
                <a:cubicBezTo>
                  <a:pt x="6139" y="10247"/>
                  <a:pt x="3399" y="10002"/>
                  <a:pt x="1600" y="8385"/>
                </a:cubicBezTo>
                <a:cubicBezTo>
                  <a:pt x="-534" y="6467"/>
                  <a:pt x="-533" y="3358"/>
                  <a:pt x="1602" y="1439"/>
                </a:cubicBezTo>
                <a:cubicBezTo>
                  <a:pt x="3737" y="-479"/>
                  <a:pt x="7198" y="-480"/>
                  <a:pt x="9331" y="1437"/>
                </a:cubicBezTo>
                <a:cubicBezTo>
                  <a:pt x="11108" y="3034"/>
                  <a:pt x="11395" y="5454"/>
                  <a:pt x="10211" y="7328"/>
                </a:cubicBezTo>
                <a:cubicBezTo>
                  <a:pt x="10211" y="7328"/>
                  <a:pt x="21066" y="17081"/>
                  <a:pt x="21066" y="17081"/>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1" name="Informational"/>
          <p:cNvSpPr txBox="1"/>
          <p:nvPr/>
        </p:nvSpPr>
        <p:spPr>
          <a:xfrm rot="21600000">
            <a:off x="8535728" y="5860312"/>
            <a:ext cx="2941943" cy="43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410765">
              <a:defRPr sz="2400" cap="all" spc="264">
                <a:solidFill>
                  <a:srgbClr val="696F80"/>
                </a:solidFill>
                <a:latin typeface="Helvetica Neue"/>
                <a:ea typeface="Helvetica Neue"/>
                <a:cs typeface="Helvetica Neue"/>
                <a:sym typeface="Helvetica Neue"/>
              </a:defRPr>
            </a:lvl1pPr>
          </a:lstStyle>
          <a:p>
            <a:r>
              <a:t>Informational</a:t>
            </a:r>
          </a:p>
        </p:txBody>
      </p:sp>
      <p:sp>
        <p:nvSpPr>
          <p:cNvPr id="202" name="Circle"/>
          <p:cNvSpPr/>
          <p:nvPr/>
        </p:nvSpPr>
        <p:spPr>
          <a:xfrm>
            <a:off x="7502074" y="5612919"/>
            <a:ext cx="925991" cy="925991"/>
          </a:xfrm>
          <a:prstGeom prst="ellipse">
            <a:avLst/>
          </a:prstGeom>
          <a:solidFill>
            <a:srgbClr val="D9C8BA"/>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03" name="Shape"/>
          <p:cNvSpPr/>
          <p:nvPr/>
        </p:nvSpPr>
        <p:spPr>
          <a:xfrm>
            <a:off x="7731183" y="5888789"/>
            <a:ext cx="467774" cy="374251"/>
          </a:xfrm>
          <a:custGeom>
            <a:avLst/>
            <a:gdLst/>
            <a:ahLst/>
            <a:cxnLst>
              <a:cxn ang="0">
                <a:pos x="wd2" y="hd2"/>
              </a:cxn>
              <a:cxn ang="5400000">
                <a:pos x="wd2" y="hd2"/>
              </a:cxn>
              <a:cxn ang="10800000">
                <a:pos x="wd2" y="hd2"/>
              </a:cxn>
              <a:cxn ang="16200000">
                <a:pos x="wd2" y="hd2"/>
              </a:cxn>
            </a:cxnLst>
            <a:rect l="0" t="0" r="r" b="b"/>
            <a:pathLst>
              <a:path w="21600" h="20599" extrusionOk="0">
                <a:moveTo>
                  <a:pt x="15498" y="7425"/>
                </a:moveTo>
                <a:cubicBezTo>
                  <a:pt x="14659" y="7425"/>
                  <a:pt x="13979" y="8231"/>
                  <a:pt x="13979" y="9227"/>
                </a:cubicBezTo>
                <a:cubicBezTo>
                  <a:pt x="13979" y="10222"/>
                  <a:pt x="14659" y="11029"/>
                  <a:pt x="15498" y="11029"/>
                </a:cubicBezTo>
                <a:cubicBezTo>
                  <a:pt x="16338" y="11029"/>
                  <a:pt x="17018" y="10222"/>
                  <a:pt x="17018" y="9227"/>
                </a:cubicBezTo>
                <a:cubicBezTo>
                  <a:pt x="17018" y="8231"/>
                  <a:pt x="16338" y="7425"/>
                  <a:pt x="15498" y="7425"/>
                </a:cubicBezTo>
                <a:close/>
                <a:moveTo>
                  <a:pt x="10916" y="7425"/>
                </a:moveTo>
                <a:cubicBezTo>
                  <a:pt x="10077" y="7425"/>
                  <a:pt x="9396" y="8231"/>
                  <a:pt x="9396" y="9227"/>
                </a:cubicBezTo>
                <a:cubicBezTo>
                  <a:pt x="9396" y="10222"/>
                  <a:pt x="10077" y="11029"/>
                  <a:pt x="10916" y="11029"/>
                </a:cubicBezTo>
                <a:cubicBezTo>
                  <a:pt x="11755" y="11029"/>
                  <a:pt x="12435" y="10222"/>
                  <a:pt x="12435" y="9227"/>
                </a:cubicBezTo>
                <a:cubicBezTo>
                  <a:pt x="12435" y="8231"/>
                  <a:pt x="11755" y="7425"/>
                  <a:pt x="10916" y="7425"/>
                </a:cubicBezTo>
                <a:close/>
                <a:moveTo>
                  <a:pt x="6333" y="7425"/>
                </a:moveTo>
                <a:cubicBezTo>
                  <a:pt x="5494" y="7425"/>
                  <a:pt x="4814" y="8231"/>
                  <a:pt x="4814" y="9227"/>
                </a:cubicBezTo>
                <a:cubicBezTo>
                  <a:pt x="4814" y="10222"/>
                  <a:pt x="5494" y="11029"/>
                  <a:pt x="6333" y="11029"/>
                </a:cubicBezTo>
                <a:cubicBezTo>
                  <a:pt x="7172" y="11029"/>
                  <a:pt x="7852" y="10222"/>
                  <a:pt x="7852" y="9227"/>
                </a:cubicBezTo>
                <a:cubicBezTo>
                  <a:pt x="7852" y="8231"/>
                  <a:pt x="7172" y="7425"/>
                  <a:pt x="6333" y="7425"/>
                </a:cubicBezTo>
                <a:close/>
                <a:moveTo>
                  <a:pt x="10800" y="18455"/>
                </a:moveTo>
                <a:cubicBezTo>
                  <a:pt x="9698" y="18455"/>
                  <a:pt x="8634" y="18313"/>
                  <a:pt x="7632" y="18051"/>
                </a:cubicBezTo>
                <a:cubicBezTo>
                  <a:pt x="6657" y="19097"/>
                  <a:pt x="3881" y="21600"/>
                  <a:pt x="698" y="20168"/>
                </a:cubicBezTo>
                <a:cubicBezTo>
                  <a:pt x="2942" y="19469"/>
                  <a:pt x="3974" y="17831"/>
                  <a:pt x="4435" y="16681"/>
                </a:cubicBezTo>
                <a:cubicBezTo>
                  <a:pt x="1747" y="15002"/>
                  <a:pt x="0" y="12290"/>
                  <a:pt x="0" y="9228"/>
                </a:cubicBezTo>
                <a:cubicBezTo>
                  <a:pt x="0" y="4132"/>
                  <a:pt x="4835" y="0"/>
                  <a:pt x="10800" y="0"/>
                </a:cubicBezTo>
                <a:cubicBezTo>
                  <a:pt x="16765" y="0"/>
                  <a:pt x="21600" y="4132"/>
                  <a:pt x="21600" y="9228"/>
                </a:cubicBezTo>
                <a:cubicBezTo>
                  <a:pt x="21600" y="14324"/>
                  <a:pt x="16765" y="18455"/>
                  <a:pt x="10800" y="18455"/>
                </a:cubicBezTo>
                <a:close/>
              </a:path>
            </a:pathLst>
          </a:custGeom>
          <a:solidFill>
            <a:srgbClr val="FFFFFF"/>
          </a:solidFill>
          <a:ln w="3175">
            <a:miter lim="400000"/>
          </a:ln>
        </p:spPr>
        <p:txBody>
          <a:bodyPr lIns="26789" tIns="26789" rIns="26789" bIns="26789" anchor="ctr"/>
          <a:lstStyle/>
          <a:p>
            <a:pPr algn="ctr" defTabSz="321468">
              <a:defRPr sz="2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4"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1" name="Rectangle"/>
          <p:cNvSpPr/>
          <p:nvPr/>
        </p:nvSpPr>
        <p:spPr>
          <a:xfrm>
            <a:off x="-18563" y="-17860"/>
            <a:ext cx="12229126"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2" name="Image"/>
          <p:cNvSpPr>
            <a:spLocks noGrp="1"/>
          </p:cNvSpPr>
          <p:nvPr>
            <p:ph type="pic" idx="21"/>
          </p:nvPr>
        </p:nvSpPr>
        <p:spPr>
          <a:xfrm>
            <a:off x="2284" y="-898557"/>
            <a:ext cx="12189115" cy="8113380"/>
          </a:xfrm>
          <a:prstGeom prst="rect">
            <a:avLst/>
          </a:prstGeom>
        </p:spPr>
        <p:txBody>
          <a:bodyPr lIns="91439" rIns="91439">
            <a:noAutofit/>
          </a:bodyPr>
          <a:lstStyle/>
          <a:p>
            <a:endParaRPr/>
          </a:p>
        </p:txBody>
      </p:sp>
      <p:sp>
        <p:nvSpPr>
          <p:cNvPr id="213" name="Image"/>
          <p:cNvSpPr>
            <a:spLocks noGrp="1"/>
          </p:cNvSpPr>
          <p:nvPr>
            <p:ph type="pic" idx="22"/>
          </p:nvPr>
        </p:nvSpPr>
        <p:spPr>
          <a:xfrm>
            <a:off x="1879978" y="-938213"/>
            <a:ext cx="8432044" cy="5619168"/>
          </a:xfrm>
          <a:prstGeom prst="rect">
            <a:avLst/>
          </a:prstGeom>
        </p:spPr>
        <p:txBody>
          <a:bodyPr lIns="91439" rIns="91439">
            <a:noAutofit/>
          </a:bodyPr>
          <a:lstStyle/>
          <a:p>
            <a:endParaRPr/>
          </a:p>
        </p:txBody>
      </p:sp>
      <p:sp>
        <p:nvSpPr>
          <p:cNvPr id="214" name="Circle"/>
          <p:cNvSpPr/>
          <p:nvPr/>
        </p:nvSpPr>
        <p:spPr>
          <a:xfrm>
            <a:off x="8562570" y="2183657"/>
            <a:ext cx="1675108" cy="1675108"/>
          </a:xfrm>
          <a:prstGeom prst="ellipse">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5" name="#2"/>
          <p:cNvSpPr txBox="1">
            <a:spLocks noGrp="1"/>
          </p:cNvSpPr>
          <p:nvPr>
            <p:ph type="body" sz="quarter" idx="23"/>
          </p:nvPr>
        </p:nvSpPr>
        <p:spPr>
          <a:xfrm>
            <a:off x="8962627" y="2465780"/>
            <a:ext cx="874993" cy="914409"/>
          </a:xfrm>
          <a:prstGeom prst="rect">
            <a:avLst/>
          </a:prstGeom>
        </p:spPr>
        <p:txBody>
          <a:bodyPr wrap="none" lIns="35718" tIns="35718" rIns="35718" bIns="35718" anchor="ctr">
            <a:spAutoFit/>
          </a:bodyPr>
          <a:lstStyle>
            <a:lvl1pPr algn="ctr" defTabSz="410765">
              <a:lnSpc>
                <a:spcPct val="80000"/>
              </a:lnSpc>
              <a:spcBef>
                <a:spcPts val="0"/>
              </a:spcBef>
              <a:defRPr sz="5600" cap="all">
                <a:solidFill>
                  <a:srgbClr val="CD9229"/>
                </a:solidFill>
                <a:latin typeface="Helvetica Neue Light"/>
                <a:ea typeface="Helvetica Neue Light"/>
                <a:cs typeface="Helvetica Neue Light"/>
                <a:sym typeface="Helvetica Neue Light"/>
              </a:defRPr>
            </a:lvl1pPr>
          </a:lstStyle>
          <a:p>
            <a:r>
              <a:t>#2</a:t>
            </a:r>
          </a:p>
        </p:txBody>
      </p:sp>
      <p:sp>
        <p:nvSpPr>
          <p:cNvPr id="216" name="amet project"/>
          <p:cNvSpPr txBox="1">
            <a:spLocks noGrp="1"/>
          </p:cNvSpPr>
          <p:nvPr>
            <p:ph type="body" sz="quarter" idx="24"/>
          </p:nvPr>
        </p:nvSpPr>
        <p:spPr>
          <a:xfrm rot="21600000">
            <a:off x="8167538" y="3596624"/>
            <a:ext cx="1955407" cy="294348"/>
          </a:xfrm>
          <a:prstGeom prst="rect">
            <a:avLst/>
          </a:prstGeom>
        </p:spPr>
        <p:txBody>
          <a:bodyPr wrap="none" lIns="35718" tIns="35718" rIns="35718" bIns="35718" anchor="ctr">
            <a:spAutoFit/>
          </a:bodyPr>
          <a:lstStyle>
            <a:lvl1pPr algn="r" defTabSz="410765">
              <a:lnSpc>
                <a:spcPct val="100000"/>
              </a:lnSpc>
              <a:spcBef>
                <a:spcPts val="0"/>
              </a:spcBef>
              <a:defRPr sz="1600" cap="all" spc="175">
                <a:solidFill>
                  <a:srgbClr val="696F80"/>
                </a:solidFill>
                <a:latin typeface="Helvetica Neue"/>
                <a:ea typeface="Helvetica Neue"/>
                <a:cs typeface="Helvetica Neue"/>
                <a:sym typeface="Helvetica Neue"/>
              </a:defRPr>
            </a:lvl1pPr>
          </a:lstStyle>
          <a:p>
            <a:r>
              <a:t>amet project </a:t>
            </a:r>
          </a:p>
        </p:txBody>
      </p:sp>
      <p:sp>
        <p:nvSpPr>
          <p:cNvPr id="217" name="Lorem ipsum dolor sit amet, consectetuer adipiscing dolore maescenas. Elit, sed diam nonummy nibh euismod tincidunt ut laoreet"/>
          <p:cNvSpPr txBox="1">
            <a:spLocks noGrp="1"/>
          </p:cNvSpPr>
          <p:nvPr>
            <p:ph type="body" sz="quarter" idx="25"/>
          </p:nvPr>
        </p:nvSpPr>
        <p:spPr>
          <a:xfrm>
            <a:off x="7807100" y="3945916"/>
            <a:ext cx="2328798" cy="722135"/>
          </a:xfrm>
          <a:prstGeom prst="rect">
            <a:avLst/>
          </a:prstGeom>
        </p:spPr>
        <p:txBody>
          <a:bodyPr lIns="35718" tIns="35718" rIns="35718" bIns="35718" anchor="ctr">
            <a:spAutoFit/>
          </a:bodyPr>
          <a:lstStyle>
            <a:lvl1pPr algn="r" defTabSz="410765">
              <a:lnSpc>
                <a:spcPct val="110000"/>
              </a:lnSpc>
              <a:spcBef>
                <a:spcPts val="0"/>
              </a:spcBef>
              <a:defRPr sz="10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a:t>
            </a:r>
          </a:p>
        </p:txBody>
      </p:sp>
      <p:sp>
        <p:nvSpPr>
          <p:cNvPr id="218" name="nonummy dolore"/>
          <p:cNvSpPr txBox="1">
            <a:spLocks noGrp="1"/>
          </p:cNvSpPr>
          <p:nvPr>
            <p:ph type="body" sz="quarter" idx="26"/>
          </p:nvPr>
        </p:nvSpPr>
        <p:spPr>
          <a:xfrm>
            <a:off x="1880137" y="3065651"/>
            <a:ext cx="3155010" cy="1338434"/>
          </a:xfrm>
          <a:prstGeom prst="rect">
            <a:avLst/>
          </a:prstGeom>
        </p:spPr>
        <p:txBody>
          <a:bodyPr lIns="35718" tIns="35718" rIns="35718" bIns="35718" anchor="ctr">
            <a:spAutoFit/>
          </a:bodyPr>
          <a:lstStyle/>
          <a:p>
            <a:pPr defTabSz="410765">
              <a:lnSpc>
                <a:spcPct val="80000"/>
              </a:lnSpc>
              <a:spcBef>
                <a:spcPts val="0"/>
              </a:spcBef>
              <a:defRPr sz="4800" cap="all">
                <a:solidFill>
                  <a:srgbClr val="CD9229"/>
                </a:solidFill>
                <a:latin typeface="Helvetica Neue UltraLight"/>
                <a:ea typeface="Helvetica Neue UltraLight"/>
                <a:cs typeface="Helvetica Neue UltraLight"/>
                <a:sym typeface="Helvetica Neue UltraLight"/>
              </a:defRPr>
            </a:pPr>
            <a:r>
              <a:rPr>
                <a:solidFill>
                  <a:srgbClr val="696F80"/>
                </a:solidFill>
              </a:rPr>
              <a:t>nonummy </a:t>
            </a:r>
            <a:r>
              <a:t>dolore</a:t>
            </a:r>
            <a:r>
              <a:rPr>
                <a:solidFill>
                  <a:srgbClr val="696F80"/>
                </a:solidFill>
              </a:rPr>
              <a:t> </a:t>
            </a:r>
          </a:p>
        </p:txBody>
      </p:sp>
      <p:sp>
        <p:nvSpPr>
          <p:cNvPr id="219" name="Lorem ipsum dolor sit amet, consectetuer adipiscing dolore maescenas. Elit, sed diam nonummy nibh euismod tincidunt ut laoreet dolore magna aliquam erat volutpat. Lorem ipsum dolor sit amet, consectetuer adipiscing dolore maescenas. Elit, sed diam nonumm"/>
          <p:cNvSpPr txBox="1">
            <a:spLocks noGrp="1"/>
          </p:cNvSpPr>
          <p:nvPr>
            <p:ph type="body" sz="quarter" idx="27"/>
          </p:nvPr>
        </p:nvSpPr>
        <p:spPr>
          <a:xfrm>
            <a:off x="4513345" y="4515329"/>
            <a:ext cx="2328799" cy="1591883"/>
          </a:xfrm>
          <a:prstGeom prst="rect">
            <a:avLst/>
          </a:prstGeom>
        </p:spPr>
        <p:txBody>
          <a:bodyPr lIns="35718" tIns="35718" rIns="35718" bIns="35718" anchor="ctr">
            <a:spAutoFit/>
          </a:bodyPr>
          <a:lstStyle>
            <a:lvl1pPr defTabSz="410765">
              <a:lnSpc>
                <a:spcPct val="100000"/>
              </a:lnSpc>
              <a:spcBef>
                <a:spcPts val="0"/>
              </a:spcBef>
              <a:defRPr sz="10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 dolore magna aliquam erat volutpat. Lorem ipsum dolor sit amet, consectetuer adipiscing dolore maescenas. Elit, sed diam nonummy nibh euismod tincidunt ut laoreet dolore magna aliquam erat volutpat.</a:t>
            </a:r>
          </a:p>
        </p:txBody>
      </p:sp>
      <p:sp>
        <p:nvSpPr>
          <p:cNvPr id="220" name="Lorem ipsum dolor sit amet, consectetuer adipiscing dolore maescenas. Elit, sed diam nonummy nibh euismod tincidunt ut laoreet dolore magna aliquam erat volutpat. Lorem ipsum dolor sit amet, consectetuer adipiscing dolore maescenas. Elit, sed diam nonumm"/>
          <p:cNvSpPr txBox="1">
            <a:spLocks noGrp="1"/>
          </p:cNvSpPr>
          <p:nvPr>
            <p:ph type="body" sz="quarter" idx="28"/>
          </p:nvPr>
        </p:nvSpPr>
        <p:spPr>
          <a:xfrm>
            <a:off x="1911718" y="4515329"/>
            <a:ext cx="2328798" cy="1591883"/>
          </a:xfrm>
          <a:prstGeom prst="rect">
            <a:avLst/>
          </a:prstGeom>
        </p:spPr>
        <p:txBody>
          <a:bodyPr lIns="35718" tIns="35718" rIns="35718" bIns="35718" anchor="ctr">
            <a:spAutoFit/>
          </a:bodyPr>
          <a:lstStyle>
            <a:lvl1pPr defTabSz="410765">
              <a:lnSpc>
                <a:spcPct val="100000"/>
              </a:lnSpc>
              <a:spcBef>
                <a:spcPts val="0"/>
              </a:spcBef>
              <a:defRPr sz="1000">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 dolore magna aliquam erat volutpat. Lorem ipsum dolor sit amet, consectetuer adipiscing dolore maescenas. Elit, sed diam nonummy nibh euismod tincidunt ut laoreet dolore magna aliquam erat volutpat.</a:t>
            </a:r>
          </a:p>
        </p:txBody>
      </p:sp>
      <p:sp>
        <p:nvSpPr>
          <p:cNvPr id="221" name="/Designed by Gn"/>
          <p:cNvSpPr txBox="1">
            <a:spLocks noGrp="1"/>
          </p:cNvSpPr>
          <p:nvPr>
            <p:ph type="body" sz="quarter" idx="29"/>
          </p:nvPr>
        </p:nvSpPr>
        <p:spPr>
          <a:xfrm rot="21600000">
            <a:off x="9171130" y="6518515"/>
            <a:ext cx="1328865" cy="232486"/>
          </a:xfrm>
          <a:prstGeom prst="rect">
            <a:avLst/>
          </a:prstGeom>
        </p:spPr>
        <p:txBody>
          <a:bodyPr wrap="none" lIns="35718" tIns="35718" rIns="35718" bIns="35718" anchor="ctr">
            <a:spAutoFit/>
          </a:bodyPr>
          <a:lstStyle>
            <a:lvl1pPr algn="ctr" defTabSz="410765">
              <a:lnSpc>
                <a:spcPct val="100000"/>
              </a:lnSpc>
              <a:spcBef>
                <a:spcPts val="0"/>
              </a:spcBef>
              <a:defRPr sz="1100" spc="120">
                <a:solidFill>
                  <a:srgbClr val="696F80"/>
                </a:solidFill>
                <a:latin typeface="Helvetica Neue Light"/>
                <a:ea typeface="Helvetica Neue Light"/>
                <a:cs typeface="Helvetica Neue Light"/>
                <a:sym typeface="Helvetica Neue Light"/>
              </a:defRPr>
            </a:lvl1pPr>
          </a:lstStyle>
          <a:p>
            <a:r>
              <a:t>/Designed by Gn</a:t>
            </a:r>
          </a:p>
        </p:txBody>
      </p:sp>
      <p:sp>
        <p:nvSpPr>
          <p:cNvPr id="222"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9" name="Rectangle"/>
          <p:cNvSpPr/>
          <p:nvPr/>
        </p:nvSpPr>
        <p:spPr>
          <a:xfrm>
            <a:off x="5108" y="-17860"/>
            <a:ext cx="12192001"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30" name="Image"/>
          <p:cNvSpPr>
            <a:spLocks noGrp="1"/>
          </p:cNvSpPr>
          <p:nvPr>
            <p:ph type="pic" idx="21"/>
          </p:nvPr>
        </p:nvSpPr>
        <p:spPr>
          <a:xfrm>
            <a:off x="-8170" y="-903425"/>
            <a:ext cx="12203741" cy="8123115"/>
          </a:xfrm>
          <a:prstGeom prst="rect">
            <a:avLst/>
          </a:prstGeom>
        </p:spPr>
        <p:txBody>
          <a:bodyPr lIns="91439" rIns="91439">
            <a:noAutofit/>
          </a:bodyPr>
          <a:lstStyle/>
          <a:p>
            <a:endParaRPr/>
          </a:p>
        </p:txBody>
      </p:sp>
      <p:sp>
        <p:nvSpPr>
          <p:cNvPr id="231" name="Circle"/>
          <p:cNvSpPr/>
          <p:nvPr/>
        </p:nvSpPr>
        <p:spPr>
          <a:xfrm>
            <a:off x="3274862" y="2300076"/>
            <a:ext cx="2232423" cy="2232423"/>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32" name="Shape"/>
          <p:cNvSpPr/>
          <p:nvPr/>
        </p:nvSpPr>
        <p:spPr>
          <a:xfrm>
            <a:off x="4165617" y="2623775"/>
            <a:ext cx="450912" cy="450912"/>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696F80"/>
          </a:solidFill>
          <a:ln w="3175">
            <a:miter lim="400000"/>
          </a:ln>
        </p:spPr>
        <p:txBody>
          <a:bodyPr lIns="26789" tIns="26789" rIns="26789" bIns="26789" anchor="ctr"/>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33" name="Donec sed odio dui. Lorem amet, consectetur adipiscing elit."/>
          <p:cNvSpPr txBox="1">
            <a:spLocks noGrp="1"/>
          </p:cNvSpPr>
          <p:nvPr>
            <p:ph type="body" sz="quarter" idx="22"/>
          </p:nvPr>
        </p:nvSpPr>
        <p:spPr>
          <a:xfrm>
            <a:off x="3587401" y="3515673"/>
            <a:ext cx="1607345" cy="580431"/>
          </a:xfrm>
          <a:prstGeom prst="rect">
            <a:avLst/>
          </a:prstGeom>
        </p:spPr>
        <p:txBody>
          <a:bodyPr lIns="0" tIns="0" rIns="0" bIns="0"/>
          <a:lstStyle>
            <a:lvl1pPr algn="ctr" defTabSz="410765">
              <a:lnSpc>
                <a:spcPct val="100000"/>
              </a:lnSpc>
              <a:spcBef>
                <a:spcPts val="700"/>
              </a:spcBef>
              <a:defRPr sz="900">
                <a:solidFill>
                  <a:srgbClr val="696F80"/>
                </a:solidFill>
                <a:latin typeface="Helvetica Neue"/>
                <a:ea typeface="Helvetica Neue"/>
                <a:cs typeface="Helvetica Neue"/>
                <a:sym typeface="Helvetica Neue"/>
              </a:defRPr>
            </a:lvl1pPr>
          </a:lstStyle>
          <a:p>
            <a:r>
              <a:t>Donec sed odio dui. Lorem amet, consectetur adipiscing elit.</a:t>
            </a:r>
          </a:p>
        </p:txBody>
      </p:sp>
      <p:sp>
        <p:nvSpPr>
          <p:cNvPr id="234" name="Circle"/>
          <p:cNvSpPr/>
          <p:nvPr/>
        </p:nvSpPr>
        <p:spPr>
          <a:xfrm>
            <a:off x="6694933" y="2300076"/>
            <a:ext cx="2232423" cy="2232423"/>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35" name="Shape"/>
          <p:cNvSpPr/>
          <p:nvPr/>
        </p:nvSpPr>
        <p:spPr>
          <a:xfrm>
            <a:off x="7700971" y="2540757"/>
            <a:ext cx="220345" cy="486279"/>
          </a:xfrm>
          <a:custGeom>
            <a:avLst/>
            <a:gdLst/>
            <a:ahLst/>
            <a:cxnLst>
              <a:cxn ang="0">
                <a:pos x="wd2" y="hd2"/>
              </a:cxn>
              <a:cxn ang="5400000">
                <a:pos x="wd2" y="hd2"/>
              </a:cxn>
              <a:cxn ang="10800000">
                <a:pos x="wd2" y="hd2"/>
              </a:cxn>
              <a:cxn ang="16200000">
                <a:pos x="wd2" y="hd2"/>
              </a:cxn>
            </a:cxnLst>
            <a:rect l="0" t="0" r="r" b="b"/>
            <a:pathLst>
              <a:path w="21600" h="21600" extrusionOk="0">
                <a:moveTo>
                  <a:pt x="19100" y="18466"/>
                </a:moveTo>
                <a:lnTo>
                  <a:pt x="2500" y="18466"/>
                </a:lnTo>
                <a:lnTo>
                  <a:pt x="2500" y="3136"/>
                </a:lnTo>
                <a:lnTo>
                  <a:pt x="19100" y="3136"/>
                </a:lnTo>
                <a:cubicBezTo>
                  <a:pt x="19100" y="3136"/>
                  <a:pt x="19100" y="18466"/>
                  <a:pt x="19100" y="18466"/>
                </a:cubicBezTo>
                <a:close/>
                <a:moveTo>
                  <a:pt x="10853" y="20779"/>
                </a:moveTo>
                <a:cubicBezTo>
                  <a:pt x="10002" y="20779"/>
                  <a:pt x="9310" y="20457"/>
                  <a:pt x="9310" y="20058"/>
                </a:cubicBezTo>
                <a:cubicBezTo>
                  <a:pt x="9310" y="19659"/>
                  <a:pt x="10002" y="19337"/>
                  <a:pt x="10853" y="19337"/>
                </a:cubicBezTo>
                <a:cubicBezTo>
                  <a:pt x="11704" y="19337"/>
                  <a:pt x="12396" y="19659"/>
                  <a:pt x="12396" y="20058"/>
                </a:cubicBezTo>
                <a:cubicBezTo>
                  <a:pt x="12396" y="20457"/>
                  <a:pt x="11704" y="20779"/>
                  <a:pt x="10853" y="20779"/>
                </a:cubicBezTo>
                <a:close/>
                <a:moveTo>
                  <a:pt x="17876" y="0"/>
                </a:moveTo>
                <a:lnTo>
                  <a:pt x="3724" y="0"/>
                </a:lnTo>
                <a:cubicBezTo>
                  <a:pt x="1664" y="0"/>
                  <a:pt x="0" y="780"/>
                  <a:pt x="0" y="1741"/>
                </a:cubicBezTo>
                <a:lnTo>
                  <a:pt x="0" y="19859"/>
                </a:lnTo>
                <a:cubicBezTo>
                  <a:pt x="0" y="20820"/>
                  <a:pt x="1664" y="21600"/>
                  <a:pt x="3724" y="21600"/>
                </a:cubicBezTo>
                <a:lnTo>
                  <a:pt x="17876" y="21600"/>
                </a:lnTo>
                <a:cubicBezTo>
                  <a:pt x="19931" y="21600"/>
                  <a:pt x="21600" y="20820"/>
                  <a:pt x="21600" y="19859"/>
                </a:cubicBezTo>
                <a:lnTo>
                  <a:pt x="21600" y="1741"/>
                </a:lnTo>
                <a:cubicBezTo>
                  <a:pt x="21600" y="780"/>
                  <a:pt x="19931" y="0"/>
                  <a:pt x="17876" y="0"/>
                </a:cubicBezTo>
                <a:close/>
              </a:path>
            </a:pathLst>
          </a:custGeom>
          <a:solidFill>
            <a:srgbClr val="696F80"/>
          </a:solidFill>
          <a:ln w="3175">
            <a:miter lim="400000"/>
          </a:ln>
        </p:spPr>
        <p:txBody>
          <a:bodyPr lIns="26789" tIns="26789" rIns="26789" bIns="26789" anchor="ctr"/>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36" name="Etiam porta sem malesuada magna mollis euismod."/>
          <p:cNvSpPr txBox="1">
            <a:spLocks noGrp="1"/>
          </p:cNvSpPr>
          <p:nvPr>
            <p:ph type="body" sz="quarter" idx="23"/>
          </p:nvPr>
        </p:nvSpPr>
        <p:spPr>
          <a:xfrm>
            <a:off x="7007472" y="3492189"/>
            <a:ext cx="1607345" cy="580431"/>
          </a:xfrm>
          <a:prstGeom prst="rect">
            <a:avLst/>
          </a:prstGeom>
        </p:spPr>
        <p:txBody>
          <a:bodyPr lIns="0" tIns="0" rIns="0" bIns="0"/>
          <a:lstStyle>
            <a:lvl1pPr algn="ctr" defTabSz="410765">
              <a:lnSpc>
                <a:spcPct val="100000"/>
              </a:lnSpc>
              <a:spcBef>
                <a:spcPts val="700"/>
              </a:spcBef>
              <a:defRPr sz="900">
                <a:solidFill>
                  <a:srgbClr val="696F80"/>
                </a:solidFill>
                <a:latin typeface="Helvetica Neue"/>
                <a:ea typeface="Helvetica Neue"/>
                <a:cs typeface="Helvetica Neue"/>
                <a:sym typeface="Helvetica Neue"/>
              </a:defRPr>
            </a:lvl1pPr>
          </a:lstStyle>
          <a:p>
            <a:r>
              <a:t>Etiam porta sem malesuada magna mollis euismod.</a:t>
            </a:r>
          </a:p>
        </p:txBody>
      </p:sp>
      <p:sp>
        <p:nvSpPr>
          <p:cNvPr id="237" name="Purus Nullam"/>
          <p:cNvSpPr txBox="1">
            <a:spLocks noGrp="1"/>
          </p:cNvSpPr>
          <p:nvPr>
            <p:ph type="body" sz="quarter" idx="24"/>
          </p:nvPr>
        </p:nvSpPr>
        <p:spPr>
          <a:xfrm>
            <a:off x="7007472" y="3219834"/>
            <a:ext cx="1607345" cy="223243"/>
          </a:xfrm>
          <a:prstGeom prst="rect">
            <a:avLst/>
          </a:prstGeom>
        </p:spPr>
        <p:txBody>
          <a:bodyPr lIns="0" tIns="0" rIns="0" bIns="0" anchor="ctr"/>
          <a:lstStyle>
            <a:lvl1pPr algn="ctr" defTabSz="410765">
              <a:lnSpc>
                <a:spcPct val="110000"/>
              </a:lnSpc>
              <a:spcBef>
                <a:spcPts val="2100"/>
              </a:spcBef>
              <a:defRPr sz="1100" cap="all" spc="77">
                <a:solidFill>
                  <a:srgbClr val="696F80"/>
                </a:solidFill>
                <a:latin typeface="Helvetica Neue"/>
                <a:ea typeface="Helvetica Neue"/>
                <a:cs typeface="Helvetica Neue"/>
                <a:sym typeface="Helvetica Neue"/>
              </a:defRPr>
            </a:lvl1pPr>
          </a:lstStyle>
          <a:p>
            <a:r>
              <a:t>Purus Nullam</a:t>
            </a:r>
          </a:p>
        </p:txBody>
      </p:sp>
      <p:sp>
        <p:nvSpPr>
          <p:cNvPr id="238" name="Circle"/>
          <p:cNvSpPr/>
          <p:nvPr/>
        </p:nvSpPr>
        <p:spPr>
          <a:xfrm>
            <a:off x="4758202" y="3849377"/>
            <a:ext cx="2678907" cy="2678907"/>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39" name="Shape"/>
          <p:cNvSpPr/>
          <p:nvPr/>
        </p:nvSpPr>
        <p:spPr>
          <a:xfrm>
            <a:off x="5887651" y="4170367"/>
            <a:ext cx="420009" cy="55459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696F80"/>
          </a:solidFill>
          <a:ln w="3175">
            <a:miter lim="400000"/>
          </a:ln>
        </p:spPr>
        <p:txBody>
          <a:bodyPr lIns="0" tIns="0" rIns="0" bIns="0" anchor="b"/>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240" name="Nullam id dolor id nibh ultricies vehicula ut id elit. Nullam id dolor id nibh ultricies vehicula ut Magna id elit."/>
          <p:cNvSpPr txBox="1">
            <a:spLocks noGrp="1"/>
          </p:cNvSpPr>
          <p:nvPr>
            <p:ph type="body" sz="quarter" idx="25"/>
          </p:nvPr>
        </p:nvSpPr>
        <p:spPr>
          <a:xfrm>
            <a:off x="5170415" y="5179350"/>
            <a:ext cx="1854481" cy="762124"/>
          </a:xfrm>
          <a:prstGeom prst="rect">
            <a:avLst/>
          </a:prstGeom>
        </p:spPr>
        <p:txBody>
          <a:bodyPr lIns="0" tIns="0" rIns="0" bIns="0"/>
          <a:lstStyle>
            <a:lvl1pPr algn="ctr" defTabSz="410765">
              <a:lnSpc>
                <a:spcPct val="100000"/>
              </a:lnSpc>
              <a:spcBef>
                <a:spcPts val="700"/>
              </a:spcBef>
              <a:defRPr sz="900">
                <a:solidFill>
                  <a:srgbClr val="696F80"/>
                </a:solidFill>
                <a:latin typeface="Helvetica Neue"/>
                <a:ea typeface="Helvetica Neue"/>
                <a:cs typeface="Helvetica Neue"/>
                <a:sym typeface="Helvetica Neue"/>
              </a:defRPr>
            </a:lvl1pPr>
          </a:lstStyle>
          <a:p>
            <a:r>
              <a:t>Nullam id dolor id nibh ultricies vehicula ut id elit. Nullam id dolor id nibh ultricies vehicula ut Magna id elit.</a:t>
            </a:r>
          </a:p>
        </p:txBody>
      </p:sp>
      <p:sp>
        <p:nvSpPr>
          <p:cNvPr id="241" name="Porta Ultricies Cras"/>
          <p:cNvSpPr txBox="1">
            <a:spLocks noGrp="1"/>
          </p:cNvSpPr>
          <p:nvPr>
            <p:ph type="body" sz="quarter" idx="26"/>
          </p:nvPr>
        </p:nvSpPr>
        <p:spPr>
          <a:xfrm>
            <a:off x="5115389" y="4899002"/>
            <a:ext cx="1964532" cy="223244"/>
          </a:xfrm>
          <a:prstGeom prst="rect">
            <a:avLst/>
          </a:prstGeom>
        </p:spPr>
        <p:txBody>
          <a:bodyPr lIns="0" tIns="0" rIns="0" bIns="0" anchor="ctr"/>
          <a:lstStyle>
            <a:lvl1pPr algn="ctr" defTabSz="410765">
              <a:lnSpc>
                <a:spcPct val="110000"/>
              </a:lnSpc>
              <a:spcBef>
                <a:spcPts val="2100"/>
              </a:spcBef>
              <a:defRPr sz="1100" cap="all" spc="77">
                <a:solidFill>
                  <a:srgbClr val="696F80"/>
                </a:solidFill>
                <a:latin typeface="Helvetica Neue"/>
                <a:ea typeface="Helvetica Neue"/>
                <a:cs typeface="Helvetica Neue"/>
                <a:sym typeface="Helvetica Neue"/>
              </a:defRPr>
            </a:lvl1pPr>
          </a:lstStyle>
          <a:p>
            <a:r>
              <a:t>Porta Ultricies Cras</a:t>
            </a:r>
          </a:p>
        </p:txBody>
      </p:sp>
      <p:sp>
        <p:nvSpPr>
          <p:cNvPr id="242"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9" name="Rectangle"/>
          <p:cNvSpPr/>
          <p:nvPr/>
        </p:nvSpPr>
        <p:spPr>
          <a:xfrm>
            <a:off x="-1500" y="-17860"/>
            <a:ext cx="12195000"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50" name="Image"/>
          <p:cNvSpPr>
            <a:spLocks noGrp="1"/>
          </p:cNvSpPr>
          <p:nvPr>
            <p:ph type="pic" idx="21"/>
          </p:nvPr>
        </p:nvSpPr>
        <p:spPr>
          <a:xfrm>
            <a:off x="-2872" y="-901709"/>
            <a:ext cx="12198583" cy="8119683"/>
          </a:xfrm>
          <a:prstGeom prst="rect">
            <a:avLst/>
          </a:prstGeom>
        </p:spPr>
        <p:txBody>
          <a:bodyPr lIns="91439" rIns="91439">
            <a:noAutofit/>
          </a:bodyPr>
          <a:lstStyle/>
          <a:p>
            <a:endParaRPr/>
          </a:p>
        </p:txBody>
      </p:sp>
      <p:sp>
        <p:nvSpPr>
          <p:cNvPr id="251" name="dolor"/>
          <p:cNvSpPr txBox="1">
            <a:spLocks noGrp="1"/>
          </p:cNvSpPr>
          <p:nvPr>
            <p:ph type="body" sz="quarter" idx="22"/>
          </p:nvPr>
        </p:nvSpPr>
        <p:spPr>
          <a:xfrm>
            <a:off x="2175055" y="2617707"/>
            <a:ext cx="3570714" cy="952570"/>
          </a:xfrm>
          <a:prstGeom prst="rect">
            <a:avLst/>
          </a:prstGeom>
        </p:spPr>
        <p:txBody>
          <a:bodyPr lIns="35718" tIns="35718" rIns="35718" bIns="35718" anchor="ctr">
            <a:spAutoFit/>
          </a:bodyPr>
          <a:lstStyle>
            <a:lvl1pPr algn="r" defTabSz="410765">
              <a:lnSpc>
                <a:spcPct val="80000"/>
              </a:lnSpc>
              <a:spcBef>
                <a:spcPts val="0"/>
              </a:spcBef>
              <a:defRPr sz="6000" cap="all">
                <a:solidFill>
                  <a:srgbClr val="CD9229"/>
                </a:solidFill>
                <a:latin typeface="Helvetica Neue UltraLight"/>
                <a:ea typeface="Helvetica Neue UltraLight"/>
                <a:cs typeface="Helvetica Neue UltraLight"/>
                <a:sym typeface="Helvetica Neue UltraLight"/>
              </a:defRPr>
            </a:lvl1pPr>
          </a:lstStyle>
          <a:p>
            <a:r>
              <a:t>dolor </a:t>
            </a:r>
          </a:p>
        </p:txBody>
      </p:sp>
      <p:sp>
        <p:nvSpPr>
          <p:cNvPr id="252" name="aliquam"/>
          <p:cNvSpPr txBox="1">
            <a:spLocks noGrp="1"/>
          </p:cNvSpPr>
          <p:nvPr>
            <p:ph type="body" sz="quarter" idx="23"/>
          </p:nvPr>
        </p:nvSpPr>
        <p:spPr>
          <a:xfrm>
            <a:off x="2396658" y="1828466"/>
            <a:ext cx="3367596" cy="977285"/>
          </a:xfrm>
          <a:prstGeom prst="rect">
            <a:avLst/>
          </a:prstGeom>
        </p:spPr>
        <p:txBody>
          <a:bodyPr wrap="none" lIns="35718" tIns="35718" rIns="35718" bIns="35718" anchor="ctr">
            <a:spAutoFit/>
          </a:bodyPr>
          <a:lstStyle>
            <a:lvl1pPr algn="r" defTabSz="410765">
              <a:lnSpc>
                <a:spcPct val="80000"/>
              </a:lnSpc>
              <a:spcBef>
                <a:spcPts val="0"/>
              </a:spcBef>
              <a:defRPr sz="6200" cap="all">
                <a:solidFill>
                  <a:srgbClr val="696F80"/>
                </a:solidFill>
                <a:latin typeface="Helvetica Neue UltraLight"/>
                <a:ea typeface="Helvetica Neue UltraLight"/>
                <a:cs typeface="Helvetica Neue UltraLight"/>
                <a:sym typeface="Helvetica Neue UltraLight"/>
              </a:defRPr>
            </a:lvl1pPr>
          </a:lstStyle>
          <a:p>
            <a:pPr>
              <a:defRPr>
                <a:solidFill>
                  <a:srgbClr val="CD9229"/>
                </a:solidFill>
              </a:defRPr>
            </a:pPr>
            <a:r>
              <a:rPr>
                <a:solidFill>
                  <a:srgbClr val="696F80"/>
                </a:solidFill>
              </a:rPr>
              <a:t>aliquam </a:t>
            </a:r>
          </a:p>
        </p:txBody>
      </p:sp>
      <p:sp>
        <p:nvSpPr>
          <p:cNvPr id="253" name="/Designed by Gn"/>
          <p:cNvSpPr txBox="1">
            <a:spLocks noGrp="1"/>
          </p:cNvSpPr>
          <p:nvPr>
            <p:ph type="body" sz="quarter" idx="24"/>
          </p:nvPr>
        </p:nvSpPr>
        <p:spPr>
          <a:xfrm rot="21600000">
            <a:off x="9171130" y="6518515"/>
            <a:ext cx="1328865" cy="232486"/>
          </a:xfrm>
          <a:prstGeom prst="rect">
            <a:avLst/>
          </a:prstGeom>
        </p:spPr>
        <p:txBody>
          <a:bodyPr wrap="none" lIns="35718" tIns="35718" rIns="35718" bIns="35718" anchor="ctr">
            <a:spAutoFit/>
          </a:bodyPr>
          <a:lstStyle>
            <a:lvl1pPr algn="ctr" defTabSz="410765">
              <a:lnSpc>
                <a:spcPct val="100000"/>
              </a:lnSpc>
              <a:spcBef>
                <a:spcPts val="0"/>
              </a:spcBef>
              <a:defRPr sz="1100" spc="120">
                <a:solidFill>
                  <a:srgbClr val="696F80"/>
                </a:solidFill>
                <a:latin typeface="Helvetica Neue Light"/>
                <a:ea typeface="Helvetica Neue Light"/>
                <a:cs typeface="Helvetica Neue Light"/>
                <a:sym typeface="Helvetica Neue Light"/>
              </a:defRPr>
            </a:lvl1pPr>
          </a:lstStyle>
          <a:p>
            <a:r>
              <a:t>/Designed by Gn</a:t>
            </a:r>
          </a:p>
        </p:txBody>
      </p:sp>
      <p:sp>
        <p:nvSpPr>
          <p:cNvPr id="254" name="Image"/>
          <p:cNvSpPr>
            <a:spLocks noGrp="1"/>
          </p:cNvSpPr>
          <p:nvPr>
            <p:ph type="pic" idx="25"/>
          </p:nvPr>
        </p:nvSpPr>
        <p:spPr>
          <a:xfrm>
            <a:off x="3740184" y="1161556"/>
            <a:ext cx="7994685" cy="4909237"/>
          </a:xfrm>
          <a:prstGeom prst="rect">
            <a:avLst/>
          </a:prstGeom>
        </p:spPr>
        <p:txBody>
          <a:bodyPr lIns="91439" rIns="91439">
            <a:noAutofit/>
          </a:bodyPr>
          <a:lstStyle/>
          <a:p>
            <a:endParaRPr/>
          </a:p>
        </p:txBody>
      </p:sp>
      <p:sp>
        <p:nvSpPr>
          <p:cNvPr id="255" name="Lorem ipsum dolor sit amet, consectetuer adipiscing dolore maescenas. Elit, sed diam nonummy nibh euismod tincidunt ut laoreet dolore magna aliquam erat volutpat. Lorem ipsum dolor sit amet, consectetuer adipiscing dolore maescenas. Elit, sed diam nonumm"/>
          <p:cNvSpPr txBox="1">
            <a:spLocks noGrp="1"/>
          </p:cNvSpPr>
          <p:nvPr>
            <p:ph type="body" sz="quarter" idx="26"/>
          </p:nvPr>
        </p:nvSpPr>
        <p:spPr>
          <a:xfrm>
            <a:off x="2991136" y="3667900"/>
            <a:ext cx="2722124" cy="1718386"/>
          </a:xfrm>
          <a:prstGeom prst="rect">
            <a:avLst/>
          </a:prstGeom>
        </p:spPr>
        <p:txBody>
          <a:bodyPr lIns="35718" tIns="35718" rIns="35718" bIns="35718" anchor="ctr">
            <a:spAutoFit/>
          </a:bodyPr>
          <a:lstStyle>
            <a:lvl1pPr algn="r" defTabSz="410765">
              <a:lnSpc>
                <a:spcPct val="100000"/>
              </a:lnSpc>
              <a:spcBef>
                <a:spcPts val="0"/>
              </a:spcBef>
              <a:defRPr sz="1100" b="1">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 dolore magna aliquam erat volutpat. Lorem ipsum dolor sit amet, consectetuer adipiscing dolore maescenas. Elit, sed diam nonummy nibh euismod tincidunt ut laoreet dolore magna aliquam erat volutpat.</a:t>
            </a:r>
          </a:p>
        </p:txBody>
      </p:sp>
      <p:sp>
        <p:nvSpPr>
          <p:cNvPr id="256"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63" name="Rectangle"/>
          <p:cNvSpPr/>
          <p:nvPr/>
        </p:nvSpPr>
        <p:spPr>
          <a:xfrm>
            <a:off x="3637" y="-17860"/>
            <a:ext cx="12184726"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64" name="Image"/>
          <p:cNvSpPr>
            <a:spLocks noGrp="1"/>
          </p:cNvSpPr>
          <p:nvPr>
            <p:ph type="pic" idx="21"/>
          </p:nvPr>
        </p:nvSpPr>
        <p:spPr>
          <a:xfrm>
            <a:off x="-6295" y="-905749"/>
            <a:ext cx="12210725" cy="8127764"/>
          </a:xfrm>
          <a:prstGeom prst="rect">
            <a:avLst/>
          </a:prstGeom>
        </p:spPr>
        <p:txBody>
          <a:bodyPr lIns="91439" rIns="91439">
            <a:noAutofit/>
          </a:bodyPr>
          <a:lstStyle/>
          <a:p>
            <a:endParaRPr/>
          </a:p>
        </p:txBody>
      </p:sp>
      <p:sp>
        <p:nvSpPr>
          <p:cNvPr id="265" name="dolor"/>
          <p:cNvSpPr txBox="1">
            <a:spLocks noGrp="1"/>
          </p:cNvSpPr>
          <p:nvPr>
            <p:ph type="body" sz="quarter" idx="22"/>
          </p:nvPr>
        </p:nvSpPr>
        <p:spPr>
          <a:xfrm>
            <a:off x="6343924" y="2576035"/>
            <a:ext cx="3570715" cy="952570"/>
          </a:xfrm>
          <a:prstGeom prst="rect">
            <a:avLst/>
          </a:prstGeom>
        </p:spPr>
        <p:txBody>
          <a:bodyPr lIns="35718" tIns="35718" rIns="35718" bIns="35718" anchor="ctr">
            <a:spAutoFit/>
          </a:bodyPr>
          <a:lstStyle>
            <a:lvl1pPr defTabSz="410765">
              <a:lnSpc>
                <a:spcPct val="80000"/>
              </a:lnSpc>
              <a:spcBef>
                <a:spcPts val="0"/>
              </a:spcBef>
              <a:defRPr sz="6000" cap="all">
                <a:solidFill>
                  <a:srgbClr val="CD9229"/>
                </a:solidFill>
                <a:latin typeface="Helvetica Neue UltraLight"/>
                <a:ea typeface="Helvetica Neue UltraLight"/>
                <a:cs typeface="Helvetica Neue UltraLight"/>
                <a:sym typeface="Helvetica Neue UltraLight"/>
              </a:defRPr>
            </a:lvl1pPr>
          </a:lstStyle>
          <a:p>
            <a:r>
              <a:t>dolor </a:t>
            </a:r>
          </a:p>
        </p:txBody>
      </p:sp>
      <p:sp>
        <p:nvSpPr>
          <p:cNvPr id="266" name="aliquam"/>
          <p:cNvSpPr txBox="1">
            <a:spLocks noGrp="1"/>
          </p:cNvSpPr>
          <p:nvPr>
            <p:ph type="body" sz="quarter" idx="23"/>
          </p:nvPr>
        </p:nvSpPr>
        <p:spPr>
          <a:xfrm>
            <a:off x="6368793" y="1786795"/>
            <a:ext cx="3367596" cy="977284"/>
          </a:xfrm>
          <a:prstGeom prst="rect">
            <a:avLst/>
          </a:prstGeom>
        </p:spPr>
        <p:txBody>
          <a:bodyPr wrap="none" lIns="35718" tIns="35718" rIns="35718" bIns="35718" anchor="ctr">
            <a:spAutoFit/>
          </a:bodyPr>
          <a:lstStyle>
            <a:lvl1pPr defTabSz="410765">
              <a:lnSpc>
                <a:spcPct val="80000"/>
              </a:lnSpc>
              <a:spcBef>
                <a:spcPts val="0"/>
              </a:spcBef>
              <a:defRPr sz="6200" cap="all">
                <a:solidFill>
                  <a:srgbClr val="696F80"/>
                </a:solidFill>
                <a:latin typeface="Helvetica Neue UltraLight"/>
                <a:ea typeface="Helvetica Neue UltraLight"/>
                <a:cs typeface="Helvetica Neue UltraLight"/>
                <a:sym typeface="Helvetica Neue UltraLight"/>
              </a:defRPr>
            </a:lvl1pPr>
          </a:lstStyle>
          <a:p>
            <a:pPr>
              <a:defRPr>
                <a:solidFill>
                  <a:srgbClr val="CD9229"/>
                </a:solidFill>
              </a:defRPr>
            </a:pPr>
            <a:r>
              <a:rPr>
                <a:solidFill>
                  <a:srgbClr val="696F80"/>
                </a:solidFill>
              </a:rPr>
              <a:t>aliquam </a:t>
            </a:r>
          </a:p>
        </p:txBody>
      </p:sp>
      <p:sp>
        <p:nvSpPr>
          <p:cNvPr id="267" name="Image"/>
          <p:cNvSpPr>
            <a:spLocks noGrp="1"/>
          </p:cNvSpPr>
          <p:nvPr>
            <p:ph type="pic" idx="24"/>
          </p:nvPr>
        </p:nvSpPr>
        <p:spPr>
          <a:xfrm>
            <a:off x="551704" y="1125837"/>
            <a:ext cx="7028884" cy="4909237"/>
          </a:xfrm>
          <a:prstGeom prst="rect">
            <a:avLst/>
          </a:prstGeom>
        </p:spPr>
        <p:txBody>
          <a:bodyPr lIns="91439" rIns="91439">
            <a:noAutofit/>
          </a:bodyPr>
          <a:lstStyle/>
          <a:p>
            <a:endParaRPr/>
          </a:p>
        </p:txBody>
      </p:sp>
      <p:sp>
        <p:nvSpPr>
          <p:cNvPr id="268" name="Lorem ipsum dolor sit amet, consectetuer adipiscing dolore maescenas. Elit, sed diam nonummy nibh euismod tincidunt ut laoreet dolore magna aliquam erat volutpat. Lorem ipsum dolor sit amet, consectetuer adipiscing dolore maescenas. Elit, sed diam nonumm"/>
          <p:cNvSpPr txBox="1">
            <a:spLocks noGrp="1"/>
          </p:cNvSpPr>
          <p:nvPr>
            <p:ph type="body" sz="quarter" idx="25"/>
          </p:nvPr>
        </p:nvSpPr>
        <p:spPr>
          <a:xfrm>
            <a:off x="6402277" y="3638134"/>
            <a:ext cx="2722123" cy="1718387"/>
          </a:xfrm>
          <a:prstGeom prst="rect">
            <a:avLst/>
          </a:prstGeom>
        </p:spPr>
        <p:txBody>
          <a:bodyPr lIns="35718" tIns="35718" rIns="35718" bIns="35718" anchor="ctr">
            <a:spAutoFit/>
          </a:bodyPr>
          <a:lstStyle>
            <a:lvl1pPr defTabSz="410765">
              <a:lnSpc>
                <a:spcPct val="100000"/>
              </a:lnSpc>
              <a:spcBef>
                <a:spcPts val="0"/>
              </a:spcBef>
              <a:defRPr sz="1100" b="1">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 dolore magna aliquam erat volutpat. Lorem ipsum dolor sit amet, consectetuer adipiscing dolore maescenas. Elit, sed diam nonummy nibh euismod tincidunt ut laoreet dolore magna aliquam erat volutpat.</a:t>
            </a:r>
          </a:p>
        </p:txBody>
      </p:sp>
      <p:sp>
        <p:nvSpPr>
          <p:cNvPr id="269" name="projects director"/>
          <p:cNvSpPr txBox="1">
            <a:spLocks noGrp="1"/>
          </p:cNvSpPr>
          <p:nvPr>
            <p:ph type="body" sz="quarter" idx="26"/>
          </p:nvPr>
        </p:nvSpPr>
        <p:spPr>
          <a:xfrm rot="21600000">
            <a:off x="2360554" y="5672780"/>
            <a:ext cx="1858748" cy="219927"/>
          </a:xfrm>
          <a:prstGeom prst="rect">
            <a:avLst/>
          </a:prstGeom>
        </p:spPr>
        <p:txBody>
          <a:bodyPr wrap="none" lIns="35718" tIns="35718" rIns="35718" bIns="35718" anchor="ctr">
            <a:spAutoFit/>
          </a:bodyPr>
          <a:lstStyle>
            <a:lvl1pPr algn="ctr" defTabSz="410765">
              <a:lnSpc>
                <a:spcPct val="100000"/>
              </a:lnSpc>
              <a:spcBef>
                <a:spcPts val="0"/>
              </a:spcBef>
              <a:defRPr sz="1100" cap="all" spc="120">
                <a:solidFill>
                  <a:srgbClr val="FFFFFF"/>
                </a:solidFill>
                <a:latin typeface="Helvetica Neue"/>
                <a:ea typeface="Helvetica Neue"/>
                <a:cs typeface="Helvetica Neue"/>
                <a:sym typeface="Helvetica Neue"/>
              </a:defRPr>
            </a:lvl1pPr>
          </a:lstStyle>
          <a:p>
            <a:r>
              <a:t>projects director </a:t>
            </a:r>
          </a:p>
        </p:txBody>
      </p:sp>
      <p:sp>
        <p:nvSpPr>
          <p:cNvPr id="270" name="/Designed by Gn"/>
          <p:cNvSpPr txBox="1">
            <a:spLocks noGrp="1"/>
          </p:cNvSpPr>
          <p:nvPr>
            <p:ph type="body" sz="quarter" idx="27"/>
          </p:nvPr>
        </p:nvSpPr>
        <p:spPr>
          <a:xfrm rot="21600000">
            <a:off x="9171130" y="6518515"/>
            <a:ext cx="1328865" cy="232486"/>
          </a:xfrm>
          <a:prstGeom prst="rect">
            <a:avLst/>
          </a:prstGeom>
        </p:spPr>
        <p:txBody>
          <a:bodyPr wrap="none" lIns="35718" tIns="35718" rIns="35718" bIns="35718" anchor="ctr">
            <a:spAutoFit/>
          </a:bodyPr>
          <a:lstStyle>
            <a:lvl1pPr algn="ctr" defTabSz="410765">
              <a:lnSpc>
                <a:spcPct val="100000"/>
              </a:lnSpc>
              <a:spcBef>
                <a:spcPts val="0"/>
              </a:spcBef>
              <a:defRPr sz="1100" spc="120">
                <a:solidFill>
                  <a:srgbClr val="696F80"/>
                </a:solidFill>
                <a:latin typeface="Helvetica Neue Light"/>
                <a:ea typeface="Helvetica Neue Light"/>
                <a:cs typeface="Helvetica Neue Light"/>
                <a:sym typeface="Helvetica Neue Light"/>
              </a:defRPr>
            </a:lvl1pPr>
          </a:lstStyle>
          <a:p>
            <a:r>
              <a:t>/Designed by Gn</a:t>
            </a:r>
          </a:p>
        </p:txBody>
      </p:sp>
      <p:sp>
        <p:nvSpPr>
          <p:cNvPr id="271"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vider 2">
    <p:spTree>
      <p:nvGrpSpPr>
        <p:cNvPr id="1" name=""/>
        <p:cNvGrpSpPr/>
        <p:nvPr/>
      </p:nvGrpSpPr>
      <p:grpSpPr>
        <a:xfrm>
          <a:off x="0" y="0"/>
          <a:ext cx="0" cy="0"/>
          <a:chOff x="0" y="0"/>
          <a:chExt cx="0" cy="0"/>
        </a:xfrm>
      </p:grpSpPr>
      <p:pic>
        <p:nvPicPr>
          <p:cNvPr id="22" name="Picture 6" descr="Picture 6"/>
          <p:cNvPicPr>
            <a:picLocks noChangeAspect="1"/>
          </p:cNvPicPr>
          <p:nvPr/>
        </p:nvPicPr>
        <p:blipFill>
          <a:blip r:embed="rId2"/>
          <a:stretch>
            <a:fillRect/>
          </a:stretch>
        </p:blipFill>
        <p:spPr>
          <a:xfrm>
            <a:off x="1" y="-3313"/>
            <a:ext cx="12191997" cy="6864624"/>
          </a:xfrm>
          <a:prstGeom prst="rect">
            <a:avLst/>
          </a:prstGeom>
          <a:ln w="12700">
            <a:miter lim="400000"/>
          </a:ln>
        </p:spPr>
      </p:pic>
      <p:sp>
        <p:nvSpPr>
          <p:cNvPr id="23"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24"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25"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copy 8">
    <p:spTree>
      <p:nvGrpSpPr>
        <p:cNvPr id="1" name=""/>
        <p:cNvGrpSpPr/>
        <p:nvPr/>
      </p:nvGrpSpPr>
      <p:grpSpPr>
        <a:xfrm>
          <a:off x="0" y="0"/>
          <a:ext cx="0" cy="0"/>
          <a:chOff x="0" y="0"/>
          <a:chExt cx="0" cy="0"/>
        </a:xfrm>
      </p:grpSpPr>
      <p:sp>
        <p:nvSpPr>
          <p:cNvPr id="278" name="Rectangle"/>
          <p:cNvSpPr/>
          <p:nvPr/>
        </p:nvSpPr>
        <p:spPr>
          <a:xfrm>
            <a:off x="-516" y="-17860"/>
            <a:ext cx="12193032" cy="6893720"/>
          </a:xfrm>
          <a:prstGeom prst="rect">
            <a:avLst/>
          </a:prstGeom>
          <a:solidFill>
            <a:srgbClr val="F7F8FA"/>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79" name="Image"/>
          <p:cNvSpPr>
            <a:spLocks noGrp="1"/>
          </p:cNvSpPr>
          <p:nvPr>
            <p:ph type="pic" idx="21"/>
          </p:nvPr>
        </p:nvSpPr>
        <p:spPr>
          <a:xfrm>
            <a:off x="-3623" y="-900601"/>
            <a:ext cx="12195256" cy="8117467"/>
          </a:xfrm>
          <a:prstGeom prst="rect">
            <a:avLst/>
          </a:prstGeom>
        </p:spPr>
        <p:txBody>
          <a:bodyPr lIns="91439" rIns="91439">
            <a:noAutofit/>
          </a:bodyPr>
          <a:lstStyle/>
          <a:p>
            <a:endParaRPr/>
          </a:p>
        </p:txBody>
      </p:sp>
      <p:sp>
        <p:nvSpPr>
          <p:cNvPr id="280" name="dolor"/>
          <p:cNvSpPr txBox="1">
            <a:spLocks noGrp="1"/>
          </p:cNvSpPr>
          <p:nvPr>
            <p:ph type="body" sz="quarter" idx="22"/>
          </p:nvPr>
        </p:nvSpPr>
        <p:spPr>
          <a:xfrm>
            <a:off x="2175055" y="2617707"/>
            <a:ext cx="3570714" cy="952570"/>
          </a:xfrm>
          <a:prstGeom prst="rect">
            <a:avLst/>
          </a:prstGeom>
        </p:spPr>
        <p:txBody>
          <a:bodyPr lIns="35718" tIns="35718" rIns="35718" bIns="35718" anchor="ctr">
            <a:spAutoFit/>
          </a:bodyPr>
          <a:lstStyle>
            <a:lvl1pPr algn="r" defTabSz="410765">
              <a:lnSpc>
                <a:spcPct val="80000"/>
              </a:lnSpc>
              <a:spcBef>
                <a:spcPts val="0"/>
              </a:spcBef>
              <a:defRPr sz="6000" cap="all">
                <a:solidFill>
                  <a:srgbClr val="CD9229"/>
                </a:solidFill>
                <a:latin typeface="Helvetica Neue UltraLight"/>
                <a:ea typeface="Helvetica Neue UltraLight"/>
                <a:cs typeface="Helvetica Neue UltraLight"/>
                <a:sym typeface="Helvetica Neue UltraLight"/>
              </a:defRPr>
            </a:lvl1pPr>
          </a:lstStyle>
          <a:p>
            <a:r>
              <a:t>dolor </a:t>
            </a:r>
          </a:p>
        </p:txBody>
      </p:sp>
      <p:sp>
        <p:nvSpPr>
          <p:cNvPr id="281" name="aliquam"/>
          <p:cNvSpPr txBox="1">
            <a:spLocks noGrp="1"/>
          </p:cNvSpPr>
          <p:nvPr>
            <p:ph type="body" sz="quarter" idx="23"/>
          </p:nvPr>
        </p:nvSpPr>
        <p:spPr>
          <a:xfrm>
            <a:off x="2396658" y="1828466"/>
            <a:ext cx="3367596" cy="977285"/>
          </a:xfrm>
          <a:prstGeom prst="rect">
            <a:avLst/>
          </a:prstGeom>
        </p:spPr>
        <p:txBody>
          <a:bodyPr wrap="none" lIns="35718" tIns="35718" rIns="35718" bIns="35718" anchor="ctr">
            <a:spAutoFit/>
          </a:bodyPr>
          <a:lstStyle>
            <a:lvl1pPr algn="r" defTabSz="410765">
              <a:lnSpc>
                <a:spcPct val="80000"/>
              </a:lnSpc>
              <a:spcBef>
                <a:spcPts val="0"/>
              </a:spcBef>
              <a:defRPr sz="6200" cap="all">
                <a:solidFill>
                  <a:srgbClr val="696F80"/>
                </a:solidFill>
                <a:latin typeface="Helvetica Neue UltraLight"/>
                <a:ea typeface="Helvetica Neue UltraLight"/>
                <a:cs typeface="Helvetica Neue UltraLight"/>
                <a:sym typeface="Helvetica Neue UltraLight"/>
              </a:defRPr>
            </a:lvl1pPr>
          </a:lstStyle>
          <a:p>
            <a:pPr>
              <a:defRPr>
                <a:solidFill>
                  <a:srgbClr val="CD9229"/>
                </a:solidFill>
              </a:defRPr>
            </a:pPr>
            <a:r>
              <a:rPr>
                <a:solidFill>
                  <a:srgbClr val="696F80"/>
                </a:solidFill>
              </a:rPr>
              <a:t>aliquam </a:t>
            </a:r>
          </a:p>
        </p:txBody>
      </p:sp>
      <p:sp>
        <p:nvSpPr>
          <p:cNvPr id="282" name="Image"/>
          <p:cNvSpPr>
            <a:spLocks noGrp="1"/>
          </p:cNvSpPr>
          <p:nvPr>
            <p:ph type="pic" idx="24"/>
          </p:nvPr>
        </p:nvSpPr>
        <p:spPr>
          <a:xfrm>
            <a:off x="4430905" y="1161556"/>
            <a:ext cx="7366732" cy="4909237"/>
          </a:xfrm>
          <a:prstGeom prst="rect">
            <a:avLst/>
          </a:prstGeom>
        </p:spPr>
        <p:txBody>
          <a:bodyPr lIns="91439" rIns="91439">
            <a:noAutofit/>
          </a:bodyPr>
          <a:lstStyle/>
          <a:p>
            <a:endParaRPr/>
          </a:p>
        </p:txBody>
      </p:sp>
      <p:sp>
        <p:nvSpPr>
          <p:cNvPr id="283" name="Lorem ipsum dolor sit amet, consectetuer adipiscing dolore maescenas. Elit, sed diam nonummy nibh euismod tincidunt ut laoreet dolore magna aliquam erat volutpat. Lorem ipsum dolor sit amet, consectetuer adipiscing dolore maescenas. Elit, sed diam nonumm"/>
          <p:cNvSpPr txBox="1">
            <a:spLocks noGrp="1"/>
          </p:cNvSpPr>
          <p:nvPr>
            <p:ph type="body" sz="quarter" idx="25"/>
          </p:nvPr>
        </p:nvSpPr>
        <p:spPr>
          <a:xfrm>
            <a:off x="2991136" y="3667900"/>
            <a:ext cx="2722124" cy="1718386"/>
          </a:xfrm>
          <a:prstGeom prst="rect">
            <a:avLst/>
          </a:prstGeom>
        </p:spPr>
        <p:txBody>
          <a:bodyPr lIns="35718" tIns="35718" rIns="35718" bIns="35718" anchor="ctr">
            <a:spAutoFit/>
          </a:bodyPr>
          <a:lstStyle>
            <a:lvl1pPr algn="r" defTabSz="410765">
              <a:lnSpc>
                <a:spcPct val="100000"/>
              </a:lnSpc>
              <a:spcBef>
                <a:spcPts val="0"/>
              </a:spcBef>
              <a:defRPr sz="1100" b="1">
                <a:solidFill>
                  <a:srgbClr val="696F80"/>
                </a:solidFill>
                <a:latin typeface="Helvetica Neue"/>
                <a:ea typeface="Helvetica Neue"/>
                <a:cs typeface="Helvetica Neue"/>
                <a:sym typeface="Helvetica Neue"/>
              </a:defRPr>
            </a:lvl1pPr>
          </a:lstStyle>
          <a:p>
            <a:r>
              <a:t>Lorem ipsum dolor sit amet, consectetuer adipiscing dolore maescenas. Elit, sed diam nonummy nibh euismod tincidunt ut laoreet dolore magna aliquam erat volutpat. Lorem ipsum dolor sit amet, consectetuer adipiscing dolore maescenas. Elit, sed diam nonummy nibh euismod tincidunt ut laoreet dolore magna aliquam erat volutpat.</a:t>
            </a:r>
          </a:p>
        </p:txBody>
      </p:sp>
      <p:sp>
        <p:nvSpPr>
          <p:cNvPr id="284" name="/Designed by Gn"/>
          <p:cNvSpPr txBox="1">
            <a:spLocks noGrp="1"/>
          </p:cNvSpPr>
          <p:nvPr>
            <p:ph type="body" sz="quarter" idx="26"/>
          </p:nvPr>
        </p:nvSpPr>
        <p:spPr>
          <a:xfrm rot="21600000">
            <a:off x="9171130" y="6518515"/>
            <a:ext cx="1328865" cy="232486"/>
          </a:xfrm>
          <a:prstGeom prst="rect">
            <a:avLst/>
          </a:prstGeom>
        </p:spPr>
        <p:txBody>
          <a:bodyPr wrap="none" lIns="35718" tIns="35718" rIns="35718" bIns="35718" anchor="ctr">
            <a:spAutoFit/>
          </a:bodyPr>
          <a:lstStyle>
            <a:lvl1pPr algn="ctr" defTabSz="410765">
              <a:lnSpc>
                <a:spcPct val="100000"/>
              </a:lnSpc>
              <a:spcBef>
                <a:spcPts val="0"/>
              </a:spcBef>
              <a:defRPr sz="1100" spc="120">
                <a:solidFill>
                  <a:srgbClr val="696F80"/>
                </a:solidFill>
                <a:latin typeface="Helvetica Neue Light"/>
                <a:ea typeface="Helvetica Neue Light"/>
                <a:cs typeface="Helvetica Neue Light"/>
                <a:sym typeface="Helvetica Neue Light"/>
              </a:defRPr>
            </a:lvl1pPr>
          </a:lstStyle>
          <a:p>
            <a:r>
              <a:t>/Designed by Gn</a:t>
            </a:r>
          </a:p>
        </p:txBody>
      </p:sp>
      <p:sp>
        <p:nvSpPr>
          <p:cNvPr id="285"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ivider 3">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1" y="-3313"/>
            <a:ext cx="12191997" cy="6864624"/>
          </a:xfrm>
          <a:prstGeom prst="rect">
            <a:avLst/>
          </a:prstGeom>
          <a:ln w="12700">
            <a:miter lim="400000"/>
          </a:ln>
        </p:spPr>
      </p:pic>
      <p:sp>
        <p:nvSpPr>
          <p:cNvPr id="34"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35"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36"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37"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ivider 4">
    <p:spTree>
      <p:nvGrpSpPr>
        <p:cNvPr id="1" name=""/>
        <p:cNvGrpSpPr/>
        <p:nvPr/>
      </p:nvGrpSpPr>
      <p:grpSpPr>
        <a:xfrm>
          <a:off x="0" y="0"/>
          <a:ext cx="0" cy="0"/>
          <a:chOff x="0" y="0"/>
          <a:chExt cx="0" cy="0"/>
        </a:xfrm>
      </p:grpSpPr>
      <p:pic>
        <p:nvPicPr>
          <p:cNvPr id="44" name="Picture 6" descr="Picture 6"/>
          <p:cNvPicPr>
            <a:picLocks noChangeAspect="1"/>
          </p:cNvPicPr>
          <p:nvPr/>
        </p:nvPicPr>
        <p:blipFill>
          <a:blip r:embed="rId2"/>
          <a:stretch>
            <a:fillRect/>
          </a:stretch>
        </p:blipFill>
        <p:spPr>
          <a:xfrm>
            <a:off x="1" y="-3313"/>
            <a:ext cx="12191997" cy="6864623"/>
          </a:xfrm>
          <a:prstGeom prst="rect">
            <a:avLst/>
          </a:prstGeom>
          <a:ln w="12700">
            <a:miter lim="400000"/>
          </a:ln>
        </p:spPr>
      </p:pic>
      <p:sp>
        <p:nvSpPr>
          <p:cNvPr id="45"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46"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47"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48"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ivider 5">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56"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57" name="Text"/>
          <p:cNvSpPr txBox="1"/>
          <p:nvPr/>
        </p:nvSpPr>
        <p:spPr>
          <a:xfrm>
            <a:off x="-4940300" y="-622300"/>
            <a:ext cx="127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200">
                <a:latin typeface="+mn-lt"/>
                <a:ea typeface="+mn-ea"/>
                <a:cs typeface="+mn-cs"/>
                <a:sym typeface="Helvetica"/>
              </a:defRPr>
            </a:pPr>
            <a:endParaRPr/>
          </a:p>
        </p:txBody>
      </p:sp>
      <p:sp>
        <p:nvSpPr>
          <p:cNvPr id="58" name="istockphoto-1139851278-612x612.jpg"/>
          <p:cNvSpPr>
            <a:spLocks noGrp="1"/>
          </p:cNvSpPr>
          <p:nvPr>
            <p:ph type="pic" idx="21"/>
          </p:nvPr>
        </p:nvSpPr>
        <p:spPr>
          <a:xfrm>
            <a:off x="5553399" y="621467"/>
            <a:ext cx="8365448" cy="5576966"/>
          </a:xfrm>
          <a:prstGeom prst="rect">
            <a:avLst/>
          </a:prstGeom>
          <a:ln w="9525">
            <a:round/>
          </a:ln>
        </p:spPr>
        <p:txBody>
          <a:bodyPr lIns="91439" rIns="91439">
            <a:noAutofit/>
          </a:bodyPr>
          <a:lstStyle/>
          <a:p>
            <a:endParaRPr/>
          </a:p>
        </p:txBody>
      </p:sp>
      <p:sp>
        <p:nvSpPr>
          <p:cNvPr id="59"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ivider 6">
    <p:spTree>
      <p:nvGrpSpPr>
        <p:cNvPr id="1" name=""/>
        <p:cNvGrpSpPr/>
        <p:nvPr/>
      </p:nvGrpSpPr>
      <p:grpSpPr>
        <a:xfrm>
          <a:off x="0" y="0"/>
          <a:ext cx="0" cy="0"/>
          <a:chOff x="0" y="0"/>
          <a:chExt cx="0" cy="0"/>
        </a:xfrm>
      </p:grpSpPr>
      <p:pic>
        <p:nvPicPr>
          <p:cNvPr id="66" name="Picture 6" descr="Picture 6"/>
          <p:cNvPicPr>
            <a:picLocks noChangeAspect="1"/>
          </p:cNvPicPr>
          <p:nvPr/>
        </p:nvPicPr>
        <p:blipFill>
          <a:blip r:embed="rId2"/>
          <a:stretch>
            <a:fillRect/>
          </a:stretch>
        </p:blipFill>
        <p:spPr>
          <a:xfrm>
            <a:off x="2" y="-3313"/>
            <a:ext cx="12191994" cy="6864623"/>
          </a:xfrm>
          <a:prstGeom prst="rect">
            <a:avLst/>
          </a:prstGeom>
          <a:ln w="12700">
            <a:miter lim="400000"/>
          </a:ln>
        </p:spPr>
      </p:pic>
      <p:sp>
        <p:nvSpPr>
          <p:cNvPr id="67"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68"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69"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70"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ivider 7">
    <p:spTree>
      <p:nvGrpSpPr>
        <p:cNvPr id="1" name=""/>
        <p:cNvGrpSpPr/>
        <p:nvPr/>
      </p:nvGrpSpPr>
      <p:grpSpPr>
        <a:xfrm>
          <a:off x="0" y="0"/>
          <a:ext cx="0" cy="0"/>
          <a:chOff x="0" y="0"/>
          <a:chExt cx="0" cy="0"/>
        </a:xfrm>
      </p:grpSpPr>
      <p:pic>
        <p:nvPicPr>
          <p:cNvPr id="77" name="Picture 6" descr="Picture 6"/>
          <p:cNvPicPr>
            <a:picLocks noChangeAspect="1"/>
          </p:cNvPicPr>
          <p:nvPr/>
        </p:nvPicPr>
        <p:blipFill>
          <a:blip r:embed="rId2"/>
          <a:stretch>
            <a:fillRect/>
          </a:stretch>
        </p:blipFill>
        <p:spPr>
          <a:xfrm>
            <a:off x="2" y="-3313"/>
            <a:ext cx="12191994" cy="6864623"/>
          </a:xfrm>
          <a:prstGeom prst="rect">
            <a:avLst/>
          </a:prstGeom>
          <a:ln w="12700">
            <a:miter lim="400000"/>
          </a:ln>
        </p:spPr>
      </p:pic>
      <p:sp>
        <p:nvSpPr>
          <p:cNvPr id="78"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79"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80"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81"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ivider 8">
    <p:spTree>
      <p:nvGrpSpPr>
        <p:cNvPr id="1" name=""/>
        <p:cNvGrpSpPr/>
        <p:nvPr/>
      </p:nvGrpSpPr>
      <p:grpSpPr>
        <a:xfrm>
          <a:off x="0" y="0"/>
          <a:ext cx="0" cy="0"/>
          <a:chOff x="0" y="0"/>
          <a:chExt cx="0" cy="0"/>
        </a:xfrm>
      </p:grpSpPr>
      <p:pic>
        <p:nvPicPr>
          <p:cNvPr id="88" name="Picture 6" descr="Picture 6"/>
          <p:cNvPicPr>
            <a:picLocks noChangeAspect="1"/>
          </p:cNvPicPr>
          <p:nvPr/>
        </p:nvPicPr>
        <p:blipFill>
          <a:blip r:embed="rId2"/>
          <a:stretch>
            <a:fillRect/>
          </a:stretch>
        </p:blipFill>
        <p:spPr>
          <a:xfrm>
            <a:off x="2" y="-3313"/>
            <a:ext cx="12191994" cy="6864623"/>
          </a:xfrm>
          <a:prstGeom prst="rect">
            <a:avLst/>
          </a:prstGeom>
          <a:ln w="12700">
            <a:miter lim="400000"/>
          </a:ln>
        </p:spPr>
      </p:pic>
      <p:sp>
        <p:nvSpPr>
          <p:cNvPr id="89"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90"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91"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92"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ivider 9">
    <p:spTree>
      <p:nvGrpSpPr>
        <p:cNvPr id="1" name=""/>
        <p:cNvGrpSpPr/>
        <p:nvPr/>
      </p:nvGrpSpPr>
      <p:grpSpPr>
        <a:xfrm>
          <a:off x="0" y="0"/>
          <a:ext cx="0" cy="0"/>
          <a:chOff x="0" y="0"/>
          <a:chExt cx="0" cy="0"/>
        </a:xfrm>
      </p:grpSpPr>
      <p:pic>
        <p:nvPicPr>
          <p:cNvPr id="99" name="Picture 6" descr="Picture 6"/>
          <p:cNvPicPr>
            <a:picLocks noChangeAspect="1"/>
          </p:cNvPicPr>
          <p:nvPr/>
        </p:nvPicPr>
        <p:blipFill>
          <a:blip r:embed="rId2"/>
          <a:stretch>
            <a:fillRect/>
          </a:stretch>
        </p:blipFill>
        <p:spPr>
          <a:xfrm>
            <a:off x="2" y="-3313"/>
            <a:ext cx="12191994" cy="6864622"/>
          </a:xfrm>
          <a:prstGeom prst="rect">
            <a:avLst/>
          </a:prstGeom>
          <a:ln w="12700">
            <a:miter lim="400000"/>
          </a:ln>
        </p:spPr>
      </p:pic>
      <p:sp>
        <p:nvSpPr>
          <p:cNvPr id="100" name="Title Text"/>
          <p:cNvSpPr txBox="1">
            <a:spLocks noGrp="1"/>
          </p:cNvSpPr>
          <p:nvPr>
            <p:ph type="title"/>
          </p:nvPr>
        </p:nvSpPr>
        <p:spPr>
          <a:xfrm>
            <a:off x="831850" y="1285591"/>
            <a:ext cx="4801307" cy="3657081"/>
          </a:xfrm>
          <a:prstGeom prst="rect">
            <a:avLst/>
          </a:prstGeom>
        </p:spPr>
        <p:txBody>
          <a:bodyPr anchor="b"/>
          <a:lstStyle/>
          <a:p>
            <a:r>
              <a:t>Title Text</a:t>
            </a:r>
          </a:p>
        </p:txBody>
      </p:sp>
      <p:sp>
        <p:nvSpPr>
          <p:cNvPr id="101" name="Body Level One…"/>
          <p:cNvSpPr txBox="1">
            <a:spLocks noGrp="1"/>
          </p:cNvSpPr>
          <p:nvPr>
            <p:ph type="body" sz="quarter" idx="1"/>
          </p:nvPr>
        </p:nvSpPr>
        <p:spPr>
          <a:xfrm>
            <a:off x="831850" y="5029200"/>
            <a:ext cx="4801307" cy="106045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pic>
        <p:nvPicPr>
          <p:cNvPr id="102" name="Picture 8" descr="Picture 8"/>
          <p:cNvPicPr>
            <a:picLocks noChangeAspect="1"/>
          </p:cNvPicPr>
          <p:nvPr/>
        </p:nvPicPr>
        <p:blipFill>
          <a:blip r:embed="rId3"/>
          <a:stretch>
            <a:fillRect/>
          </a:stretch>
        </p:blipFill>
        <p:spPr>
          <a:xfrm>
            <a:off x="921301" y="1285591"/>
            <a:ext cx="3859420" cy="789286"/>
          </a:xfrm>
          <a:prstGeom prst="rect">
            <a:avLst/>
          </a:prstGeom>
          <a:ln w="12700">
            <a:miter lim="400000"/>
          </a:ln>
        </p:spPr>
      </p:pic>
      <p:sp>
        <p:nvSpPr>
          <p:cNvPr id="103" name="Slide Number"/>
          <p:cNvSpPr txBox="1">
            <a:spLocks noGrp="1"/>
          </p:cNvSpPr>
          <p:nvPr>
            <p:ph type="sldNum" sz="quarter" idx="2"/>
          </p:nvPr>
        </p:nvSpPr>
        <p:spPr>
          <a:xfrm>
            <a:off x="5892800" y="6172200"/>
            <a:ext cx="2844800" cy="368301"/>
          </a:xfrm>
          <a:prstGeom prst="rect">
            <a:avLst/>
          </a:prstGeom>
        </p:spPr>
        <p:txBody>
          <a:bodyPr/>
          <a:lstStyle>
            <a:lvl1pPr>
              <a:defRPr>
                <a:solidFill>
                  <a:srgbClr val="212121"/>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chemeClr val="accent6"/>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2000" b="0" i="0" u="none" strike="noStrike" cap="none" spc="0" baseline="0">
          <a:solidFill>
            <a:schemeClr val="accent6"/>
          </a:solidFill>
          <a:uFillTx/>
          <a:latin typeface="Arial"/>
          <a:ea typeface="Arial"/>
          <a:cs typeface="Arial"/>
          <a:sym typeface="Arial"/>
        </a:defRPr>
      </a:lvl1pPr>
      <a:lvl2pPr marL="742950" marR="0" indent="-28575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2pPr>
      <a:lvl3pPr marL="1240971" marR="0" indent="-326571"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3pPr>
      <a:lvl4pPr marL="1698171" marR="0" indent="-326571"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4pPr>
      <a:lvl5pPr marL="2209800" marR="0" indent="-38100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5pPr>
      <a:lvl6pPr marL="25400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0" u="none" strike="noStrike" cap="none" spc="0" baseline="0">
          <a:solidFill>
            <a:schemeClr val="accent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2"/>
          <p:cNvSpPr txBox="1">
            <a:spLocks noGrp="1"/>
          </p:cNvSpPr>
          <p:nvPr>
            <p:ph type="title"/>
          </p:nvPr>
        </p:nvSpPr>
        <p:spPr>
          <a:xfrm>
            <a:off x="310860" y="1293080"/>
            <a:ext cx="6425154" cy="4271840"/>
          </a:xfrm>
          <a:prstGeom prst="rect">
            <a:avLst/>
          </a:prstGeom>
        </p:spPr>
        <p:txBody>
          <a:bodyPr anchor="t"/>
          <a:lstStyle/>
          <a:p>
            <a:pPr>
              <a:defRPr sz="4000"/>
            </a:pPr>
            <a:r>
              <a:rPr dirty="0"/>
              <a:t>Leading Up: How to Lead without a Title</a:t>
            </a:r>
            <a:br>
              <a:rPr dirty="0"/>
            </a:br>
            <a:endParaRPr dirty="0"/>
          </a:p>
          <a:p>
            <a:pPr>
              <a:defRPr sz="4000"/>
            </a:pPr>
            <a:endParaRPr dirty="0"/>
          </a:p>
          <a:p>
            <a:pPr>
              <a:defRPr sz="3000"/>
            </a:pPr>
            <a:r>
              <a:rPr lang="en-US" dirty="0"/>
              <a:t>2024 </a:t>
            </a:r>
            <a:r>
              <a:rPr dirty="0"/>
              <a:t>Oklahoma ANA</a:t>
            </a:r>
          </a:p>
          <a:p>
            <a:pPr>
              <a:defRPr sz="4000"/>
            </a:pPr>
            <a:endParaRPr dirty="0"/>
          </a:p>
          <a:p>
            <a:pPr>
              <a:defRPr sz="2400"/>
            </a:pPr>
            <a:r>
              <a:rPr dirty="0"/>
              <a:t>Shawn Collins, PhD, DNP, CRNA, FAANA</a:t>
            </a:r>
          </a:p>
        </p:txBody>
      </p:sp>
      <p:pic>
        <p:nvPicPr>
          <p:cNvPr id="295" name="Image" descr="Image"/>
          <p:cNvPicPr>
            <a:picLocks noGrp="1"/>
          </p:cNvPicPr>
          <p:nvPr>
            <p:ph type="pic" idx="21"/>
          </p:nvPr>
        </p:nvPicPr>
        <p:blipFill>
          <a:blip r:embed="rId3"/>
          <a:stretch>
            <a:fillRect/>
          </a:stretch>
        </p:blipFill>
        <p:spPr>
          <a:xfrm>
            <a:off x="7003050" y="418267"/>
            <a:ext cx="4729546" cy="6021466"/>
          </a:xfrm>
          <a:prstGeom prst="rect">
            <a:avLst/>
          </a:prstGeom>
        </p:spPr>
      </p:pic>
      <p:pic>
        <p:nvPicPr>
          <p:cNvPr id="296" name="fellows-badge-rectangle-white.png" descr="fellows-badge-rectangle-white.png"/>
          <p:cNvPicPr>
            <a:picLocks noChangeAspect="1"/>
          </p:cNvPicPr>
          <p:nvPr/>
        </p:nvPicPr>
        <p:blipFill>
          <a:blip r:embed="rId4"/>
          <a:stretch>
            <a:fillRect/>
          </a:stretch>
        </p:blipFill>
        <p:spPr>
          <a:xfrm>
            <a:off x="2464980" y="5618208"/>
            <a:ext cx="2116914" cy="7056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ferent Power"/>
          <p:cNvSpPr txBox="1">
            <a:spLocks noGrp="1"/>
          </p:cNvSpPr>
          <p:nvPr>
            <p:ph type="title"/>
          </p:nvPr>
        </p:nvSpPr>
        <p:spPr>
          <a:prstGeom prst="rect">
            <a:avLst/>
          </a:prstGeom>
        </p:spPr>
        <p:txBody>
          <a:bodyPr/>
          <a:lstStyle/>
          <a:p>
            <a:r>
              <a:t>Referent Power</a:t>
            </a:r>
          </a:p>
        </p:txBody>
      </p:sp>
      <p:sp>
        <p:nvSpPr>
          <p:cNvPr id="381" name="Referent power is based on being liked and respected as an individual. It’s derived from an individual’s perceived value, worth or attractiveness.…"/>
          <p:cNvSpPr txBox="1">
            <a:spLocks noGrp="1"/>
          </p:cNvSpPr>
          <p:nvPr>
            <p:ph type="body" idx="1"/>
          </p:nvPr>
        </p:nvSpPr>
        <p:spPr>
          <a:xfrm>
            <a:off x="838200" y="2063501"/>
            <a:ext cx="10515600" cy="4351339"/>
          </a:xfrm>
          <a:prstGeom prst="rect">
            <a:avLst/>
          </a:prstGeom>
        </p:spPr>
        <p:txBody>
          <a:bodyPr/>
          <a:lstStyle/>
          <a:p>
            <a:pPr marL="114299" indent="-114299" defTabSz="410765">
              <a:lnSpc>
                <a:spcPct val="100000"/>
              </a:lnSpc>
              <a:spcBef>
                <a:spcPts val="0"/>
              </a:spcBef>
              <a:buSzPct val="100000"/>
              <a:buChar char="•"/>
              <a:defRPr sz="3000"/>
            </a:pPr>
            <a:r>
              <a:t> Referent power is based on being liked and respected as an individual. It’s derived from an individual’s perceived value, worth or attractiveness.</a:t>
            </a:r>
          </a:p>
          <a:p>
            <a:pPr marL="114299" indent="-114299" defTabSz="410765">
              <a:lnSpc>
                <a:spcPct val="100000"/>
              </a:lnSpc>
              <a:spcBef>
                <a:spcPts val="0"/>
              </a:spcBef>
              <a:buSzPct val="100000"/>
              <a:buChar char="•"/>
              <a:defRPr sz="3000"/>
            </a:pPr>
            <a:r>
              <a:t> Social media influencers have referent power. </a:t>
            </a:r>
          </a:p>
          <a:p>
            <a:pPr marL="114299" indent="-114299" defTabSz="410765">
              <a:lnSpc>
                <a:spcPct val="100000"/>
              </a:lnSpc>
              <a:spcBef>
                <a:spcPts val="0"/>
              </a:spcBef>
              <a:buSzPct val="100000"/>
              <a:buChar char="•"/>
              <a:defRPr sz="3000"/>
            </a:pPr>
            <a:r>
              <a:t> Highly personal type of power and generally not influenced by position (though it may help individuals gain position).</a:t>
            </a:r>
          </a:p>
        </p:txBody>
      </p:sp>
      <p:sp>
        <p:nvSpPr>
          <p:cNvPr id="38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grpSp>
        <p:nvGrpSpPr>
          <p:cNvPr id="385" name="istockphoto-593305618-612x612.jpg"/>
          <p:cNvGrpSpPr/>
          <p:nvPr/>
        </p:nvGrpSpPr>
        <p:grpSpPr>
          <a:xfrm>
            <a:off x="4646139" y="40283"/>
            <a:ext cx="7577186" cy="2013246"/>
            <a:chOff x="0" y="0"/>
            <a:chExt cx="7577184" cy="2013245"/>
          </a:xfrm>
        </p:grpSpPr>
        <p:pic>
          <p:nvPicPr>
            <p:cNvPr id="384" name="istockphoto-593305618-612x612.jpg" descr="istockphoto-593305618-612x612.jpg"/>
            <p:cNvPicPr>
              <a:picLocks noChangeAspect="1"/>
            </p:cNvPicPr>
            <p:nvPr/>
          </p:nvPicPr>
          <p:blipFill>
            <a:blip r:embed="rId2"/>
            <a:srcRect t="824" r="1072" b="55564"/>
            <a:stretch>
              <a:fillRect/>
            </a:stretch>
          </p:blipFill>
          <p:spPr>
            <a:xfrm>
              <a:off x="280116" y="203200"/>
              <a:ext cx="7093869" cy="1568746"/>
            </a:xfrm>
            <a:prstGeom prst="rect">
              <a:avLst/>
            </a:prstGeom>
            <a:ln>
              <a:noFill/>
            </a:ln>
            <a:effectLst/>
          </p:spPr>
        </p:pic>
        <p:pic>
          <p:nvPicPr>
            <p:cNvPr id="383" name="istockphoto-593305618-612x612.jpg" descr="istockphoto-593305618-612x612.jpg"/>
            <p:cNvPicPr>
              <a:picLocks/>
            </p:cNvPicPr>
            <p:nvPr/>
          </p:nvPicPr>
          <p:blipFill>
            <a:blip r:embed="rId3"/>
            <a:stretch>
              <a:fillRect/>
            </a:stretch>
          </p:blipFill>
          <p:spPr>
            <a:xfrm>
              <a:off x="-1" y="0"/>
              <a:ext cx="7577186" cy="2013246"/>
            </a:xfrm>
            <a:prstGeom prst="rect">
              <a:avLst/>
            </a:prstGeom>
            <a:effectLst/>
          </p:spPr>
        </p:pic>
      </p:grpSp>
      <p:sp>
        <p:nvSpPr>
          <p:cNvPr id="386" name="Referent power alone often isn’t that strong in the work place."/>
          <p:cNvSpPr txBox="1"/>
          <p:nvPr/>
        </p:nvSpPr>
        <p:spPr>
          <a:xfrm rot="21600000">
            <a:off x="7427858" y="4943728"/>
            <a:ext cx="3483085" cy="1383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410765">
              <a:defRPr sz="2200" cap="all" spc="241">
                <a:solidFill>
                  <a:srgbClr val="EE220C"/>
                </a:solidFill>
                <a:latin typeface="Arial"/>
                <a:ea typeface="Arial"/>
                <a:cs typeface="Arial"/>
                <a:sym typeface="Arial"/>
              </a:defRPr>
            </a:lvl1pPr>
          </a:lstStyle>
          <a:p>
            <a:r>
              <a:t>Referent power alone often isn’t that strong in the work place.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1" build="p" bldLvl="5" animBg="1" advAuto="0"/>
      <p:bldP spid="386"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Informational…"/>
          <p:cNvSpPr txBox="1">
            <a:spLocks noGrp="1"/>
          </p:cNvSpPr>
          <p:nvPr>
            <p:ph type="title"/>
          </p:nvPr>
        </p:nvSpPr>
        <p:spPr>
          <a:prstGeom prst="rect">
            <a:avLst/>
          </a:prstGeom>
        </p:spPr>
        <p:txBody>
          <a:bodyPr/>
          <a:lstStyle/>
          <a:p>
            <a:r>
              <a:t>Informational </a:t>
            </a:r>
          </a:p>
          <a:p>
            <a:r>
              <a:t>Power</a:t>
            </a:r>
          </a:p>
        </p:txBody>
      </p:sp>
      <p:sp>
        <p:nvSpPr>
          <p:cNvPr id="389" name="Based on the ability to control the flow of information that is needed to get things done. It is often derived from having access to confidential information that others don’t know (information asymmetry).…"/>
          <p:cNvSpPr txBox="1">
            <a:spLocks noGrp="1"/>
          </p:cNvSpPr>
          <p:nvPr>
            <p:ph type="body" idx="1"/>
          </p:nvPr>
        </p:nvSpPr>
        <p:spPr>
          <a:xfrm>
            <a:off x="838200" y="2063508"/>
            <a:ext cx="10515600" cy="4351339"/>
          </a:xfrm>
          <a:prstGeom prst="rect">
            <a:avLst/>
          </a:prstGeom>
        </p:spPr>
        <p:txBody>
          <a:bodyPr/>
          <a:lstStyle/>
          <a:p>
            <a:pPr marL="114299" indent="-114299" defTabSz="410765">
              <a:lnSpc>
                <a:spcPct val="100000"/>
              </a:lnSpc>
              <a:spcBef>
                <a:spcPts val="0"/>
              </a:spcBef>
              <a:buSzPct val="100000"/>
              <a:buChar char="•"/>
              <a:defRPr sz="3000"/>
            </a:pPr>
            <a:r>
              <a:t> Based on the ability to control the flow of information that is needed to get things done. It is often derived from having access to confidential information that others don’t know (information asymmetry).</a:t>
            </a:r>
          </a:p>
          <a:p>
            <a:pPr marL="114299" indent="-114299" defTabSz="410765">
              <a:lnSpc>
                <a:spcPct val="100000"/>
              </a:lnSpc>
              <a:spcBef>
                <a:spcPts val="0"/>
              </a:spcBef>
              <a:buSzPct val="100000"/>
              <a:buChar char="•"/>
              <a:defRPr sz="3000"/>
            </a:pPr>
            <a:r>
              <a:t> Can be very strong in our increasingly information and data driven world. </a:t>
            </a:r>
          </a:p>
        </p:txBody>
      </p:sp>
      <p:sp>
        <p:nvSpPr>
          <p:cNvPr id="390" name="Slide Number"/>
          <p:cNvSpPr txBox="1">
            <a:spLocks noGrp="1"/>
          </p:cNvSpPr>
          <p:nvPr>
            <p:ph type="sldNum" sz="quarter" idx="2"/>
          </p:nvPr>
        </p:nvSpPr>
        <p:spPr>
          <a:xfrm>
            <a:off x="11091455" y="6406785"/>
            <a:ext cx="262345"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grpSp>
        <p:nvGrpSpPr>
          <p:cNvPr id="393" name="istockphoto-465404013-612x612.jpg"/>
          <p:cNvGrpSpPr/>
          <p:nvPr/>
        </p:nvGrpSpPr>
        <p:grpSpPr>
          <a:xfrm>
            <a:off x="4660076" y="40283"/>
            <a:ext cx="7577248" cy="2013259"/>
            <a:chOff x="0" y="0"/>
            <a:chExt cx="7577246" cy="2013258"/>
          </a:xfrm>
        </p:grpSpPr>
        <p:pic>
          <p:nvPicPr>
            <p:cNvPr id="392" name="istockphoto-465404013-612x612.jpg" descr="istockphoto-465404013-612x612.jpg"/>
            <p:cNvPicPr>
              <a:picLocks noChangeAspect="1"/>
            </p:cNvPicPr>
            <p:nvPr/>
          </p:nvPicPr>
          <p:blipFill>
            <a:blip r:embed="rId2"/>
            <a:srcRect t="33592" b="33592"/>
            <a:stretch>
              <a:fillRect/>
            </a:stretch>
          </p:blipFill>
          <p:spPr>
            <a:xfrm>
              <a:off x="203200" y="203200"/>
              <a:ext cx="7170847" cy="1568759"/>
            </a:xfrm>
            <a:prstGeom prst="rect">
              <a:avLst/>
            </a:prstGeom>
            <a:ln>
              <a:noFill/>
            </a:ln>
            <a:effectLst/>
          </p:spPr>
        </p:pic>
        <p:pic>
          <p:nvPicPr>
            <p:cNvPr id="391" name="istockphoto-465404013-612x612.jpg" descr="istockphoto-465404013-612x612.jpg"/>
            <p:cNvPicPr>
              <a:picLocks/>
            </p:cNvPicPr>
            <p:nvPr/>
          </p:nvPicPr>
          <p:blipFill>
            <a:blip r:embed="rId3"/>
            <a:stretch>
              <a:fillRect/>
            </a:stretch>
          </p:blipFill>
          <p:spPr>
            <a:xfrm>
              <a:off x="-1" y="0"/>
              <a:ext cx="7577248" cy="2013259"/>
            </a:xfrm>
            <a:prstGeom prst="rect">
              <a:avLst/>
            </a:prstGeom>
            <a:effectLst/>
          </p:spPr>
        </p:pic>
      </p:grpSp>
      <p:sp>
        <p:nvSpPr>
          <p:cNvPr id="394" name="Once a source of information is lost, so is its associated power."/>
          <p:cNvSpPr txBox="1"/>
          <p:nvPr/>
        </p:nvSpPr>
        <p:spPr>
          <a:xfrm rot="21600000">
            <a:off x="7470894" y="4683408"/>
            <a:ext cx="3601698" cy="1383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410765">
              <a:defRPr sz="2200" cap="all" spc="241">
                <a:solidFill>
                  <a:srgbClr val="EE220C"/>
                </a:solidFill>
                <a:latin typeface="Arial"/>
                <a:ea typeface="Arial"/>
                <a:cs typeface="Arial"/>
                <a:sym typeface="Arial"/>
              </a:defRPr>
            </a:lvl1pPr>
          </a:lstStyle>
          <a:p>
            <a:r>
              <a:t>Once a source of information is lost, so is its associated power.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build="p" bldLvl="5" animBg="1" advAuto="0"/>
      <p:bldP spid="394"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Availability of Power"/>
          <p:cNvSpPr txBox="1">
            <a:spLocks noGrp="1"/>
          </p:cNvSpPr>
          <p:nvPr>
            <p:ph type="title"/>
          </p:nvPr>
        </p:nvSpPr>
        <p:spPr>
          <a:xfrm>
            <a:off x="838200" y="303486"/>
            <a:ext cx="10515600" cy="1325564"/>
          </a:xfrm>
          <a:prstGeom prst="rect">
            <a:avLst/>
          </a:prstGeom>
        </p:spPr>
        <p:txBody>
          <a:bodyPr/>
          <a:lstStyle/>
          <a:p>
            <a:r>
              <a:t>Availability of Power</a:t>
            </a:r>
          </a:p>
        </p:txBody>
      </p:sp>
      <p:sp>
        <p:nvSpPr>
          <p:cNvPr id="39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graphicFrame>
        <p:nvGraphicFramePr>
          <p:cNvPr id="398" name="Table 1"/>
          <p:cNvGraphicFramePr/>
          <p:nvPr>
            <p:extLst>
              <p:ext uri="{D42A27DB-BD31-4B8C-83A1-F6EECF244321}">
                <p14:modId xmlns:p14="http://schemas.microsoft.com/office/powerpoint/2010/main" val="1234263098"/>
              </p:ext>
            </p:extLst>
          </p:nvPr>
        </p:nvGraphicFramePr>
        <p:xfrm>
          <a:off x="1674979" y="1402362"/>
          <a:ext cx="8842040" cy="5017435"/>
        </p:xfrm>
        <a:graphic>
          <a:graphicData uri="http://schemas.openxmlformats.org/drawingml/2006/table">
            <a:tbl>
              <a:tblPr firstRow="1" firstCol="1">
                <a:tableStyleId>{33BA23B1-9221-436E-865A-0063620EA4FD}</a:tableStyleId>
              </a:tblPr>
              <a:tblGrid>
                <a:gridCol w="2731242">
                  <a:extLst>
                    <a:ext uri="{9D8B030D-6E8A-4147-A177-3AD203B41FA5}">
                      <a16:colId xmlns:a16="http://schemas.microsoft.com/office/drawing/2014/main" val="20000"/>
                    </a:ext>
                  </a:extLst>
                </a:gridCol>
                <a:gridCol w="3014151">
                  <a:extLst>
                    <a:ext uri="{9D8B030D-6E8A-4147-A177-3AD203B41FA5}">
                      <a16:colId xmlns:a16="http://schemas.microsoft.com/office/drawing/2014/main" val="20001"/>
                    </a:ext>
                  </a:extLst>
                </a:gridCol>
                <a:gridCol w="3096647">
                  <a:extLst>
                    <a:ext uri="{9D8B030D-6E8A-4147-A177-3AD203B41FA5}">
                      <a16:colId xmlns:a16="http://schemas.microsoft.com/office/drawing/2014/main" val="20002"/>
                    </a:ext>
                  </a:extLst>
                </a:gridCol>
              </a:tblGrid>
              <a:tr h="1184702">
                <a:tc>
                  <a:txBody>
                    <a:bodyPr/>
                    <a:lstStyle/>
                    <a:p>
                      <a:pPr algn="ctr">
                        <a:defRPr sz="1800">
                          <a:solidFill>
                            <a:srgbClr val="FFFFFF"/>
                          </a:solidFill>
                          <a:latin typeface="Helvetica Neue"/>
                          <a:ea typeface="Helvetica Neue"/>
                          <a:cs typeface="Helvetica Neue"/>
                          <a:sym typeface="Helvetica Neue"/>
                        </a:defRPr>
                      </a:pPr>
                      <a:endParaRP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798089"/>
                    </a:solidFill>
                  </a:tcPr>
                </a:tc>
                <a:tc>
                  <a:txBody>
                    <a:bodyPr/>
                    <a:lstStyle/>
                    <a:p>
                      <a:pPr algn="ctr">
                        <a:defRPr sz="1800" b="0">
                          <a:solidFill>
                            <a:srgbClr val="000000"/>
                          </a:solidFill>
                        </a:defRPr>
                      </a:pPr>
                      <a:r>
                        <a:rPr sz="2000" b="1">
                          <a:solidFill>
                            <a:srgbClr val="FFFFFF"/>
                          </a:solidFill>
                          <a:latin typeface="Helvetica Neue"/>
                          <a:ea typeface="Helvetica Neue"/>
                          <a:cs typeface="Helvetica Neue"/>
                          <a:sym typeface="Helvetica Neue"/>
                        </a:rPr>
                        <a:t>Is the power enhanced by Organizational Position?</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798089"/>
                    </a:solidFill>
                  </a:tcPr>
                </a:tc>
                <a:tc>
                  <a:txBody>
                    <a:bodyPr/>
                    <a:lstStyle/>
                    <a:p>
                      <a:pPr algn="ctr">
                        <a:defRPr sz="1800" b="0">
                          <a:solidFill>
                            <a:srgbClr val="000000"/>
                          </a:solidFill>
                        </a:defRPr>
                      </a:pPr>
                      <a:r>
                        <a:rPr sz="2000" b="1" dirty="0">
                          <a:solidFill>
                            <a:srgbClr val="FFFFFF"/>
                          </a:solidFill>
                          <a:latin typeface="Helvetica Neue"/>
                          <a:ea typeface="Helvetica Neue"/>
                          <a:cs typeface="Helvetica Neue"/>
                          <a:sym typeface="Helvetica Neue"/>
                        </a:rPr>
                        <a:t>Is the power available to those without senior positions?</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798089"/>
                    </a:solidFill>
                  </a:tcPr>
                </a:tc>
                <a:extLst>
                  <a:ext uri="{0D108BD9-81ED-4DB2-BD59-A6C34878D82A}">
                    <a16:rowId xmlns:a16="http://schemas.microsoft.com/office/drawing/2014/main" val="10000"/>
                  </a:ext>
                </a:extLst>
              </a:tr>
              <a:tr h="659896">
                <a:tc>
                  <a:txBody>
                    <a:bodyPr/>
                    <a:lstStyle/>
                    <a:p>
                      <a:pPr algn="ctr">
                        <a:defRPr sz="1800" b="0">
                          <a:solidFill>
                            <a:srgbClr val="000000"/>
                          </a:solidFill>
                        </a:defRPr>
                      </a:pPr>
                      <a:r>
                        <a:rPr sz="2400" b="1">
                          <a:solidFill>
                            <a:srgbClr val="FFFFFF"/>
                          </a:solidFill>
                          <a:latin typeface="Helvetica Neue"/>
                          <a:ea typeface="Helvetica Neue"/>
                          <a:cs typeface="Helvetica Neue"/>
                          <a:sym typeface="Helvetica Neue"/>
                        </a:rPr>
                        <a:t>Coercive</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53585F"/>
                    </a:solidFill>
                  </a:tcPr>
                </a:tc>
                <a:tc>
                  <a:txBody>
                    <a:bodyPr/>
                    <a:lstStyle/>
                    <a:p>
                      <a:pPr algn="ctr">
                        <a:defRPr sz="1800"/>
                      </a:pPr>
                      <a:r>
                        <a:rPr sz="240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B5B5C1"/>
                    </a:solidFill>
                  </a:tcPr>
                </a:tc>
                <a:tc>
                  <a:txBody>
                    <a:bodyPr/>
                    <a:lstStyle/>
                    <a:p>
                      <a:pPr algn="ctr">
                        <a:defRPr sz="1800"/>
                      </a:pPr>
                      <a:r>
                        <a:rPr sz="2400">
                          <a:latin typeface="Helvetica Neue"/>
                          <a:ea typeface="Helvetica Neue"/>
                          <a:cs typeface="Helvetica Neue"/>
                          <a:sym typeface="Helvetica Neue"/>
                        </a:rPr>
                        <a:t>Partially</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a:solidFill>
                        <a:srgbClr val="FFFFFF"/>
                      </a:solidFill>
                      <a:miter lim="400000"/>
                    </a:lnB>
                    <a:solidFill>
                      <a:srgbClr val="B5B5C1"/>
                    </a:solidFill>
                  </a:tcPr>
                </a:tc>
                <a:extLst>
                  <a:ext uri="{0D108BD9-81ED-4DB2-BD59-A6C34878D82A}">
                    <a16:rowId xmlns:a16="http://schemas.microsoft.com/office/drawing/2014/main" val="10001"/>
                  </a:ext>
                </a:extLst>
              </a:tr>
              <a:tr h="666233">
                <a:tc>
                  <a:txBody>
                    <a:bodyPr/>
                    <a:lstStyle/>
                    <a:p>
                      <a:pPr algn="ctr">
                        <a:defRPr sz="1800" b="0">
                          <a:solidFill>
                            <a:srgbClr val="000000"/>
                          </a:solidFill>
                        </a:defRPr>
                      </a:pPr>
                      <a:r>
                        <a:rPr sz="2400" b="1">
                          <a:solidFill>
                            <a:srgbClr val="FFFFFF"/>
                          </a:solidFill>
                          <a:latin typeface="Helvetica Neue"/>
                          <a:ea typeface="Helvetica Neue"/>
                          <a:cs typeface="Helvetica Neue"/>
                          <a:sym typeface="Helvetica Neue"/>
                        </a:rPr>
                        <a:t>Reward</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cap="flat" cmpd="sng" algn="ctr">
                      <a:solidFill>
                        <a:schemeClr val="bg1"/>
                      </a:solidFill>
                      <a:prstDash val="solid"/>
                      <a:round/>
                      <a:headEnd type="none" w="med" len="med"/>
                      <a:tailEnd type="none" w="med" len="med"/>
                    </a:lnB>
                    <a:solidFill>
                      <a:srgbClr val="53585F"/>
                    </a:solidFill>
                  </a:tcPr>
                </a:tc>
                <a:tc>
                  <a:txBody>
                    <a:bodyPr/>
                    <a:lstStyle/>
                    <a:p>
                      <a:pPr algn="ctr">
                        <a:defRPr sz="1800"/>
                      </a:pPr>
                      <a:r>
                        <a:rPr sz="2400" dirty="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cap="flat" cmpd="sng" algn="ctr">
                      <a:solidFill>
                        <a:schemeClr val="bg1"/>
                      </a:solidFill>
                      <a:prstDash val="solid"/>
                      <a:round/>
                      <a:headEnd type="none" w="med" len="med"/>
                      <a:tailEnd type="none" w="med" len="med"/>
                    </a:lnB>
                    <a:solidFill>
                      <a:srgbClr val="B5B5C1"/>
                    </a:solidFill>
                  </a:tcPr>
                </a:tc>
                <a:tc>
                  <a:txBody>
                    <a:bodyPr/>
                    <a:lstStyle/>
                    <a:p>
                      <a:pPr algn="ctr">
                        <a:defRPr sz="1800"/>
                      </a:pPr>
                      <a:r>
                        <a:rPr sz="2400">
                          <a:latin typeface="Helvetica Neue"/>
                          <a:ea typeface="Helvetica Neue"/>
                          <a:cs typeface="Helvetica Neue"/>
                          <a:sym typeface="Helvetica Neue"/>
                        </a:rPr>
                        <a:t>Partially</a:t>
                      </a:r>
                    </a:p>
                  </a:txBody>
                  <a:tcPr marL="50800" marR="50800" marT="50800" marB="50800" anchor="ctr" horzOverflow="overflow">
                    <a:lnL w="3175">
                      <a:solidFill>
                        <a:srgbClr val="FFFFFF"/>
                      </a:solidFill>
                      <a:miter lim="400000"/>
                    </a:lnL>
                    <a:lnR w="3175">
                      <a:solidFill>
                        <a:srgbClr val="FFFFFF"/>
                      </a:solidFill>
                      <a:miter lim="400000"/>
                    </a:lnR>
                    <a:lnT w="3175">
                      <a:solidFill>
                        <a:srgbClr val="FFFFFF"/>
                      </a:solidFill>
                      <a:miter lim="400000"/>
                    </a:lnT>
                    <a:lnB w="3175" cap="flat" cmpd="sng" algn="ctr">
                      <a:solidFill>
                        <a:schemeClr val="bg1"/>
                      </a:solidFill>
                      <a:prstDash val="solid"/>
                      <a:round/>
                      <a:headEnd type="none" w="med" len="med"/>
                      <a:tailEnd type="none" w="med" len="med"/>
                    </a:lnB>
                    <a:solidFill>
                      <a:srgbClr val="B5B5C1"/>
                    </a:solidFill>
                  </a:tcPr>
                </a:tc>
                <a:extLst>
                  <a:ext uri="{0D108BD9-81ED-4DB2-BD59-A6C34878D82A}">
                    <a16:rowId xmlns:a16="http://schemas.microsoft.com/office/drawing/2014/main" val="10002"/>
                  </a:ext>
                </a:extLst>
              </a:tr>
              <a:tr h="635405">
                <a:tc>
                  <a:txBody>
                    <a:bodyPr/>
                    <a:lstStyle/>
                    <a:p>
                      <a:pPr algn="ctr">
                        <a:defRPr sz="1800" b="0">
                          <a:solidFill>
                            <a:srgbClr val="000000"/>
                          </a:solidFill>
                        </a:defRPr>
                      </a:pPr>
                      <a:r>
                        <a:rPr sz="2400" b="1">
                          <a:solidFill>
                            <a:srgbClr val="FFFFFF"/>
                          </a:solidFill>
                          <a:latin typeface="Helvetica Neue"/>
                          <a:ea typeface="Helvetica Neue"/>
                          <a:cs typeface="Helvetica Neue"/>
                          <a:sym typeface="Helvetica Neue"/>
                        </a:rPr>
                        <a:t>Legitimate</a:t>
                      </a:r>
                    </a:p>
                  </a:txBody>
                  <a:tcPr marL="50800" marR="50800" marT="50800" marB="50800" anchor="ctr" horzOverflow="overflow">
                    <a:lnL w="3175" cap="flat" cmpd="sng" algn="ctr">
                      <a:solidFill>
                        <a:schemeClr val="bg1"/>
                      </a:solidFill>
                      <a:prstDash val="solid"/>
                      <a:round/>
                      <a:headEnd type="none" w="med" len="med"/>
                      <a:tailEnd type="none" w="med" len="med"/>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3585F"/>
                    </a:solidFill>
                  </a:tcPr>
                </a:tc>
                <a:tc>
                  <a:txBody>
                    <a:bodyPr/>
                    <a:lstStyle/>
                    <a:p>
                      <a:pPr algn="ctr">
                        <a:defRPr sz="1800"/>
                      </a:pPr>
                      <a:r>
                        <a:rPr sz="240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tc>
                  <a:txBody>
                    <a:bodyPr/>
                    <a:lstStyle/>
                    <a:p>
                      <a:pPr algn="ctr">
                        <a:defRPr sz="1800"/>
                      </a:pPr>
                      <a:r>
                        <a:rPr sz="2400" dirty="0">
                          <a:latin typeface="Helvetica Neue"/>
                          <a:ea typeface="Helvetica Neue"/>
                          <a:cs typeface="Helvetica Neue"/>
                          <a:sym typeface="Helvetica Neue"/>
                        </a:rPr>
                        <a:t>Partially</a:t>
                      </a:r>
                    </a:p>
                  </a:txBody>
                  <a:tcPr marL="50800" marR="50800" marT="50800" marB="50800" anchor="ctr" horzOverflow="overflow">
                    <a:lnL w="3175">
                      <a:solidFill>
                        <a:srgbClr val="FFFFFF"/>
                      </a:solidFill>
                      <a:miter lim="400000"/>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extLst>
                  <a:ext uri="{0D108BD9-81ED-4DB2-BD59-A6C34878D82A}">
                    <a16:rowId xmlns:a16="http://schemas.microsoft.com/office/drawing/2014/main" val="10003"/>
                  </a:ext>
                </a:extLst>
              </a:tr>
              <a:tr h="675236">
                <a:tc>
                  <a:txBody>
                    <a:bodyPr/>
                    <a:lstStyle/>
                    <a:p>
                      <a:pPr algn="ctr">
                        <a:defRPr sz="1800" b="0">
                          <a:solidFill>
                            <a:srgbClr val="000000"/>
                          </a:solidFill>
                        </a:defRPr>
                      </a:pPr>
                      <a:r>
                        <a:rPr sz="2400" b="1" dirty="0">
                          <a:solidFill>
                            <a:srgbClr val="FFFFFF"/>
                          </a:solidFill>
                          <a:latin typeface="Helvetica Neue"/>
                          <a:ea typeface="Helvetica Neue"/>
                          <a:cs typeface="Helvetica Neue"/>
                          <a:sym typeface="Helvetica Neue"/>
                        </a:rPr>
                        <a:t>Expert</a:t>
                      </a:r>
                    </a:p>
                  </a:txBody>
                  <a:tcPr marL="50800" marR="50800" marT="50800" marB="50800" anchor="ctr" horzOverflow="overflow">
                    <a:lnL w="3175" cap="flat" cmpd="sng" algn="ctr">
                      <a:solidFill>
                        <a:schemeClr val="bg1"/>
                      </a:solidFill>
                      <a:prstDash val="solid"/>
                      <a:round/>
                      <a:headEnd type="none" w="med" len="med"/>
                      <a:tailEnd type="none" w="med" len="med"/>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3585F"/>
                    </a:solidFill>
                  </a:tcPr>
                </a:tc>
                <a:tc>
                  <a:txBody>
                    <a:bodyPr/>
                    <a:lstStyle/>
                    <a:p>
                      <a:pPr algn="ctr">
                        <a:defRPr sz="1800"/>
                      </a:pPr>
                      <a:r>
                        <a:rPr sz="2400" dirty="0">
                          <a:latin typeface="Helvetica Neue"/>
                          <a:ea typeface="Helvetica Neue"/>
                          <a:cs typeface="Helvetica Neue"/>
                          <a:sym typeface="Helvetica Neue"/>
                        </a:rPr>
                        <a:t>No</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tc>
                  <a:txBody>
                    <a:bodyPr/>
                    <a:lstStyle/>
                    <a:p>
                      <a:pPr algn="ctr">
                        <a:defRPr sz="1800"/>
                      </a:pPr>
                      <a:r>
                        <a:rPr sz="2400" dirty="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extLst>
                  <a:ext uri="{0D108BD9-81ED-4DB2-BD59-A6C34878D82A}">
                    <a16:rowId xmlns:a16="http://schemas.microsoft.com/office/drawing/2014/main" val="10004"/>
                  </a:ext>
                </a:extLst>
              </a:tr>
              <a:tr h="605604">
                <a:tc>
                  <a:txBody>
                    <a:bodyPr/>
                    <a:lstStyle/>
                    <a:p>
                      <a:pPr algn="ctr">
                        <a:defRPr sz="1800" b="0">
                          <a:solidFill>
                            <a:srgbClr val="000000"/>
                          </a:solidFill>
                        </a:defRPr>
                      </a:pPr>
                      <a:r>
                        <a:rPr sz="2400" b="1" dirty="0">
                          <a:solidFill>
                            <a:srgbClr val="FFFFFF"/>
                          </a:solidFill>
                          <a:latin typeface="Helvetica Neue"/>
                          <a:ea typeface="Helvetica Neue"/>
                          <a:cs typeface="Helvetica Neue"/>
                          <a:sym typeface="Helvetica Neue"/>
                        </a:rPr>
                        <a:t>Referent</a:t>
                      </a:r>
                    </a:p>
                  </a:txBody>
                  <a:tcPr marL="50800" marR="50800" marT="50800" marB="50800" anchor="ctr" horzOverflow="overflow">
                    <a:lnL w="3175" cap="flat" cmpd="sng" algn="ctr">
                      <a:solidFill>
                        <a:schemeClr val="bg1"/>
                      </a:solidFill>
                      <a:prstDash val="solid"/>
                      <a:round/>
                      <a:headEnd type="none" w="med" len="med"/>
                      <a:tailEnd type="none" w="med" len="med"/>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3585F"/>
                    </a:solidFill>
                  </a:tcPr>
                </a:tc>
                <a:tc>
                  <a:txBody>
                    <a:bodyPr/>
                    <a:lstStyle/>
                    <a:p>
                      <a:pPr algn="ctr">
                        <a:defRPr sz="1800"/>
                      </a:pPr>
                      <a:r>
                        <a:rPr sz="2400" dirty="0">
                          <a:latin typeface="Helvetica Neue"/>
                          <a:ea typeface="Helvetica Neue"/>
                          <a:cs typeface="Helvetica Neue"/>
                          <a:sym typeface="Helvetica Neue"/>
                        </a:rPr>
                        <a:t>No</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tc>
                  <a:txBody>
                    <a:bodyPr/>
                    <a:lstStyle/>
                    <a:p>
                      <a:pPr algn="ctr">
                        <a:defRPr sz="1800"/>
                      </a:pPr>
                      <a:r>
                        <a:rPr sz="2400" dirty="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5B5C1"/>
                    </a:solidFill>
                  </a:tcPr>
                </a:tc>
                <a:extLst>
                  <a:ext uri="{0D108BD9-81ED-4DB2-BD59-A6C34878D82A}">
                    <a16:rowId xmlns:a16="http://schemas.microsoft.com/office/drawing/2014/main" val="10005"/>
                  </a:ext>
                </a:extLst>
              </a:tr>
              <a:tr h="590359">
                <a:tc>
                  <a:txBody>
                    <a:bodyPr/>
                    <a:lstStyle/>
                    <a:p>
                      <a:pPr algn="ctr">
                        <a:defRPr sz="1800" b="0">
                          <a:solidFill>
                            <a:srgbClr val="000000"/>
                          </a:solidFill>
                        </a:defRPr>
                      </a:pPr>
                      <a:r>
                        <a:rPr sz="2400" b="1">
                          <a:solidFill>
                            <a:srgbClr val="FFFFFF"/>
                          </a:solidFill>
                          <a:latin typeface="Helvetica Neue"/>
                          <a:ea typeface="Helvetica Neue"/>
                          <a:cs typeface="Helvetica Neue"/>
                          <a:sym typeface="Helvetica Neue"/>
                        </a:rPr>
                        <a:t>Informational</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a:solidFill>
                        <a:srgbClr val="FFFFFF"/>
                      </a:solidFill>
                      <a:miter lim="400000"/>
                    </a:lnB>
                    <a:solidFill>
                      <a:srgbClr val="53585F"/>
                    </a:solidFill>
                  </a:tcPr>
                </a:tc>
                <a:tc>
                  <a:txBody>
                    <a:bodyPr/>
                    <a:lstStyle/>
                    <a:p>
                      <a:pPr algn="ctr">
                        <a:defRPr sz="1800"/>
                      </a:pPr>
                      <a:r>
                        <a:rPr sz="2400">
                          <a:latin typeface="Helvetica Neue"/>
                          <a:ea typeface="Helvetica Neue"/>
                          <a:cs typeface="Helvetica Neue"/>
                          <a:sym typeface="Helvetica Neue"/>
                        </a:rPr>
                        <a:t>Yes</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a:solidFill>
                        <a:srgbClr val="FFFFFF"/>
                      </a:solidFill>
                      <a:miter lim="400000"/>
                    </a:lnB>
                    <a:solidFill>
                      <a:srgbClr val="B5B5C1"/>
                    </a:solidFill>
                  </a:tcPr>
                </a:tc>
                <a:tc>
                  <a:txBody>
                    <a:bodyPr/>
                    <a:lstStyle/>
                    <a:p>
                      <a:pPr algn="ctr">
                        <a:defRPr sz="1800"/>
                      </a:pPr>
                      <a:r>
                        <a:rPr sz="2400" dirty="0">
                          <a:latin typeface="Helvetica Neue"/>
                          <a:ea typeface="Helvetica Neue"/>
                          <a:cs typeface="Helvetica Neue"/>
                          <a:sym typeface="Helvetica Neue"/>
                        </a:rPr>
                        <a:t>Partially</a:t>
                      </a:r>
                    </a:p>
                  </a:txBody>
                  <a:tcPr marL="50800" marR="50800" marT="50800" marB="50800" anchor="ctr" horzOverflow="overflow">
                    <a:lnL w="3175">
                      <a:solidFill>
                        <a:srgbClr val="FFFFFF"/>
                      </a:solidFill>
                      <a:miter lim="400000"/>
                    </a:lnL>
                    <a:lnR w="3175">
                      <a:solidFill>
                        <a:srgbClr val="FFFFFF"/>
                      </a:solidFill>
                      <a:miter lim="400000"/>
                    </a:lnR>
                    <a:lnT w="3175" cap="flat" cmpd="sng" algn="ctr">
                      <a:solidFill>
                        <a:schemeClr val="bg1"/>
                      </a:solidFill>
                      <a:prstDash val="solid"/>
                      <a:round/>
                      <a:headEnd type="none" w="med" len="med"/>
                      <a:tailEnd type="none" w="med" len="med"/>
                    </a:lnT>
                    <a:lnB w="3175">
                      <a:solidFill>
                        <a:srgbClr val="FFFFFF"/>
                      </a:solidFill>
                      <a:miter lim="400000"/>
                    </a:lnB>
                    <a:solidFill>
                      <a:srgbClr val="B5B5C1"/>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ypes of Power"/>
          <p:cNvSpPr txBox="1">
            <a:spLocks noGrp="1"/>
          </p:cNvSpPr>
          <p:nvPr>
            <p:ph type="title"/>
          </p:nvPr>
        </p:nvSpPr>
        <p:spPr>
          <a:prstGeom prst="rect">
            <a:avLst/>
          </a:prstGeom>
        </p:spPr>
        <p:txBody>
          <a:bodyPr/>
          <a:lstStyle/>
          <a:p>
            <a:r>
              <a:t>Types of Power</a:t>
            </a:r>
          </a:p>
        </p:txBody>
      </p:sp>
      <p:sp>
        <p:nvSpPr>
          <p:cNvPr id="40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402" name="Circle"/>
          <p:cNvSpPr/>
          <p:nvPr/>
        </p:nvSpPr>
        <p:spPr>
          <a:xfrm>
            <a:off x="3180853" y="3622488"/>
            <a:ext cx="2232423" cy="2232423"/>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03" name="Shape"/>
          <p:cNvSpPr/>
          <p:nvPr/>
        </p:nvSpPr>
        <p:spPr>
          <a:xfrm>
            <a:off x="4071608" y="3946188"/>
            <a:ext cx="450912" cy="450912"/>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696F80"/>
          </a:solidFill>
          <a:ln w="3175">
            <a:miter lim="400000"/>
          </a:ln>
        </p:spPr>
        <p:txBody>
          <a:bodyPr lIns="26789" tIns="26789" rIns="26789" bIns="26789" anchor="ctr"/>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04" name="EXPERT"/>
          <p:cNvSpPr txBox="1"/>
          <p:nvPr/>
        </p:nvSpPr>
        <p:spPr>
          <a:xfrm>
            <a:off x="3493392" y="4647586"/>
            <a:ext cx="1607345" cy="580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defTabSz="410765">
              <a:spcBef>
                <a:spcPts val="700"/>
              </a:spcBef>
              <a:defRPr sz="2200">
                <a:solidFill>
                  <a:srgbClr val="696F80"/>
                </a:solidFill>
                <a:latin typeface="Helvetica Neue"/>
                <a:ea typeface="Helvetica Neue"/>
                <a:cs typeface="Helvetica Neue"/>
                <a:sym typeface="Helvetica Neue"/>
              </a:defRPr>
            </a:lvl1pPr>
          </a:lstStyle>
          <a:p>
            <a:r>
              <a:t>EXPERT</a:t>
            </a:r>
          </a:p>
        </p:txBody>
      </p:sp>
      <p:sp>
        <p:nvSpPr>
          <p:cNvPr id="405" name="Circle"/>
          <p:cNvSpPr/>
          <p:nvPr/>
        </p:nvSpPr>
        <p:spPr>
          <a:xfrm>
            <a:off x="6766024" y="3622488"/>
            <a:ext cx="2232423" cy="2232423"/>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06" name="Shape"/>
          <p:cNvSpPr/>
          <p:nvPr/>
        </p:nvSpPr>
        <p:spPr>
          <a:xfrm>
            <a:off x="7772062" y="3863170"/>
            <a:ext cx="220345" cy="486278"/>
          </a:xfrm>
          <a:custGeom>
            <a:avLst/>
            <a:gdLst/>
            <a:ahLst/>
            <a:cxnLst>
              <a:cxn ang="0">
                <a:pos x="wd2" y="hd2"/>
              </a:cxn>
              <a:cxn ang="5400000">
                <a:pos x="wd2" y="hd2"/>
              </a:cxn>
              <a:cxn ang="10800000">
                <a:pos x="wd2" y="hd2"/>
              </a:cxn>
              <a:cxn ang="16200000">
                <a:pos x="wd2" y="hd2"/>
              </a:cxn>
            </a:cxnLst>
            <a:rect l="0" t="0" r="r" b="b"/>
            <a:pathLst>
              <a:path w="21600" h="21600" extrusionOk="0">
                <a:moveTo>
                  <a:pt x="19100" y="18466"/>
                </a:moveTo>
                <a:lnTo>
                  <a:pt x="2500" y="18466"/>
                </a:lnTo>
                <a:lnTo>
                  <a:pt x="2500" y="3136"/>
                </a:lnTo>
                <a:lnTo>
                  <a:pt x="19100" y="3136"/>
                </a:lnTo>
                <a:cubicBezTo>
                  <a:pt x="19100" y="3136"/>
                  <a:pt x="19100" y="18466"/>
                  <a:pt x="19100" y="18466"/>
                </a:cubicBezTo>
                <a:close/>
                <a:moveTo>
                  <a:pt x="10853" y="20779"/>
                </a:moveTo>
                <a:cubicBezTo>
                  <a:pt x="10002" y="20779"/>
                  <a:pt x="9310" y="20457"/>
                  <a:pt x="9310" y="20058"/>
                </a:cubicBezTo>
                <a:cubicBezTo>
                  <a:pt x="9310" y="19659"/>
                  <a:pt x="10002" y="19337"/>
                  <a:pt x="10853" y="19337"/>
                </a:cubicBezTo>
                <a:cubicBezTo>
                  <a:pt x="11704" y="19337"/>
                  <a:pt x="12396" y="19659"/>
                  <a:pt x="12396" y="20058"/>
                </a:cubicBezTo>
                <a:cubicBezTo>
                  <a:pt x="12396" y="20457"/>
                  <a:pt x="11704" y="20779"/>
                  <a:pt x="10853" y="20779"/>
                </a:cubicBezTo>
                <a:close/>
                <a:moveTo>
                  <a:pt x="17876" y="0"/>
                </a:moveTo>
                <a:lnTo>
                  <a:pt x="3724" y="0"/>
                </a:lnTo>
                <a:cubicBezTo>
                  <a:pt x="1664" y="0"/>
                  <a:pt x="0" y="780"/>
                  <a:pt x="0" y="1741"/>
                </a:cubicBezTo>
                <a:lnTo>
                  <a:pt x="0" y="19859"/>
                </a:lnTo>
                <a:cubicBezTo>
                  <a:pt x="0" y="20820"/>
                  <a:pt x="1664" y="21600"/>
                  <a:pt x="3724" y="21600"/>
                </a:cubicBezTo>
                <a:lnTo>
                  <a:pt x="17876" y="21600"/>
                </a:lnTo>
                <a:cubicBezTo>
                  <a:pt x="19931" y="21600"/>
                  <a:pt x="21600" y="20820"/>
                  <a:pt x="21600" y="19859"/>
                </a:cubicBezTo>
                <a:lnTo>
                  <a:pt x="21600" y="1741"/>
                </a:lnTo>
                <a:cubicBezTo>
                  <a:pt x="21600" y="780"/>
                  <a:pt x="19931" y="0"/>
                  <a:pt x="17876" y="0"/>
                </a:cubicBezTo>
                <a:close/>
              </a:path>
            </a:pathLst>
          </a:custGeom>
          <a:solidFill>
            <a:srgbClr val="696F80"/>
          </a:solidFill>
          <a:ln w="3175">
            <a:miter lim="400000"/>
          </a:ln>
        </p:spPr>
        <p:txBody>
          <a:bodyPr lIns="26789" tIns="26789" rIns="26789" bIns="26789" anchor="ctr"/>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07" name="REFERENT"/>
          <p:cNvSpPr txBox="1"/>
          <p:nvPr/>
        </p:nvSpPr>
        <p:spPr>
          <a:xfrm>
            <a:off x="7078563" y="4647586"/>
            <a:ext cx="1607345" cy="580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defTabSz="410765">
              <a:spcBef>
                <a:spcPts val="700"/>
              </a:spcBef>
              <a:defRPr sz="2200">
                <a:solidFill>
                  <a:srgbClr val="696F80"/>
                </a:solidFill>
                <a:latin typeface="Helvetica Neue"/>
                <a:ea typeface="Helvetica Neue"/>
                <a:cs typeface="Helvetica Neue"/>
                <a:sym typeface="Helvetica Neue"/>
              </a:defRPr>
            </a:lvl1pPr>
          </a:lstStyle>
          <a:p>
            <a:r>
              <a:t>REFERENT</a:t>
            </a:r>
          </a:p>
        </p:txBody>
      </p:sp>
      <p:sp>
        <p:nvSpPr>
          <p:cNvPr id="408" name="Circle"/>
          <p:cNvSpPr/>
          <p:nvPr/>
        </p:nvSpPr>
        <p:spPr>
          <a:xfrm>
            <a:off x="4756546" y="1687577"/>
            <a:ext cx="2678908" cy="2678908"/>
          </a:xfrm>
          <a:prstGeom prst="ellipse">
            <a:avLst/>
          </a:prstGeom>
          <a:ln w="3175">
            <a:solidFill>
              <a:srgbClr val="696F80"/>
            </a:solidFill>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09" name="Shape"/>
          <p:cNvSpPr/>
          <p:nvPr/>
        </p:nvSpPr>
        <p:spPr>
          <a:xfrm>
            <a:off x="5885995" y="2008568"/>
            <a:ext cx="420009" cy="55459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696F80"/>
          </a:solidFill>
          <a:ln w="3175">
            <a:miter lim="400000"/>
          </a:ln>
        </p:spPr>
        <p:txBody>
          <a:bodyPr lIns="0" tIns="0" rIns="0" bIns="0" anchor="b"/>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sp>
        <p:nvSpPr>
          <p:cNvPr id="410" name="Of these Types of Power, two do not require an organizational position"/>
          <p:cNvSpPr txBox="1"/>
          <p:nvPr/>
        </p:nvSpPr>
        <p:spPr>
          <a:xfrm>
            <a:off x="4922010" y="2657237"/>
            <a:ext cx="2354886" cy="1317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10765">
              <a:lnSpc>
                <a:spcPct val="110000"/>
              </a:lnSpc>
              <a:spcBef>
                <a:spcPts val="2100"/>
              </a:spcBef>
              <a:defRPr sz="1600" cap="all" spc="112">
                <a:solidFill>
                  <a:srgbClr val="696F80"/>
                </a:solidFill>
                <a:latin typeface="Helvetica Neue"/>
                <a:ea typeface="Helvetica Neue"/>
                <a:cs typeface="Helvetica Neue"/>
                <a:sym typeface="Helvetica Neue"/>
              </a:defRPr>
            </a:pPr>
            <a:r>
              <a:t>Of these Types of Power, two </a:t>
            </a:r>
            <a:r>
              <a:rPr>
                <a:solidFill>
                  <a:srgbClr val="FF2600"/>
                </a:solidFill>
              </a:rPr>
              <a:t>do not require</a:t>
            </a:r>
            <a:r>
              <a:t> an organizational position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animBg="1" advAuto="0"/>
      <p:bldP spid="407"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Leadership is influence.…"/>
          <p:cNvSpPr txBox="1">
            <a:spLocks noGrp="1"/>
          </p:cNvSpPr>
          <p:nvPr>
            <p:ph type="body" sz="half" idx="1"/>
          </p:nvPr>
        </p:nvSpPr>
        <p:spPr>
          <a:xfrm>
            <a:off x="838200" y="1698625"/>
            <a:ext cx="6046464" cy="4609208"/>
          </a:xfrm>
          <a:prstGeom prst="rect">
            <a:avLst/>
          </a:prstGeom>
        </p:spPr>
        <p:txBody>
          <a:bodyPr>
            <a:normAutofit lnSpcReduction="10000"/>
          </a:bodyPr>
          <a:lstStyle/>
          <a:p>
            <a:pPr marL="109727" indent="-109727" defTabSz="410765">
              <a:lnSpc>
                <a:spcPct val="100000"/>
              </a:lnSpc>
              <a:spcBef>
                <a:spcPts val="0"/>
              </a:spcBef>
              <a:buSzPct val="100000"/>
              <a:buChar char="•"/>
              <a:defRPr sz="3000"/>
            </a:pPr>
            <a:r>
              <a:t> Leadership is influence.</a:t>
            </a:r>
          </a:p>
          <a:p>
            <a:pPr marL="109727" indent="-109727" defTabSz="410765">
              <a:lnSpc>
                <a:spcPct val="100000"/>
              </a:lnSpc>
              <a:spcBef>
                <a:spcPts val="0"/>
              </a:spcBef>
              <a:buSzPct val="100000"/>
              <a:buChar char="•"/>
              <a:defRPr sz="3000"/>
            </a:pPr>
            <a:r>
              <a:t> Leading up is influencing those above you in the hierarchy to make positive changes for the good of the organization. </a:t>
            </a:r>
          </a:p>
          <a:p>
            <a:pPr marL="109727" indent="-109727" defTabSz="410765">
              <a:lnSpc>
                <a:spcPct val="100000"/>
              </a:lnSpc>
              <a:spcBef>
                <a:spcPts val="0"/>
              </a:spcBef>
              <a:buSzPct val="100000"/>
              <a:buChar char="•"/>
              <a:defRPr sz="3000"/>
            </a:pPr>
            <a:r>
              <a:t> It is getting others to follow out of respect and commitment rather than fear and compliance.</a:t>
            </a:r>
          </a:p>
          <a:p>
            <a:pPr marL="109727" indent="-109727" defTabSz="410765">
              <a:lnSpc>
                <a:spcPct val="100000"/>
              </a:lnSpc>
              <a:spcBef>
                <a:spcPts val="0"/>
              </a:spcBef>
              <a:buSzPct val="100000"/>
              <a:buChar char="•"/>
              <a:defRPr sz="3000"/>
            </a:pPr>
            <a:r>
              <a:t> It is not making a difference. It is </a:t>
            </a:r>
            <a:r>
              <a:rPr>
                <a:solidFill>
                  <a:schemeClr val="accent3">
                    <a:satOff val="-16299"/>
                    <a:lumOff val="-11254"/>
                  </a:schemeClr>
                </a:solidFill>
              </a:rPr>
              <a:t>being</a:t>
            </a:r>
            <a:r>
              <a:t> the difference.</a:t>
            </a:r>
          </a:p>
        </p:txBody>
      </p:sp>
      <p:sp>
        <p:nvSpPr>
          <p:cNvPr id="41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416" name="Leading Up: What is it?"/>
          <p:cNvSpPr txBox="1">
            <a:spLocks noGrp="1"/>
          </p:cNvSpPr>
          <p:nvPr>
            <p:ph type="title"/>
          </p:nvPr>
        </p:nvSpPr>
        <p:spPr>
          <a:prstGeom prst="rect">
            <a:avLst/>
          </a:prstGeom>
        </p:spPr>
        <p:txBody>
          <a:bodyPr/>
          <a:lstStyle/>
          <a:p>
            <a:r>
              <a:t>Leading Up: What is it?</a:t>
            </a:r>
          </a:p>
        </p:txBody>
      </p:sp>
      <p:grpSp>
        <p:nvGrpSpPr>
          <p:cNvPr id="419" name="istockphoto-1145212266-612x612.jpg"/>
          <p:cNvGrpSpPr/>
          <p:nvPr/>
        </p:nvGrpSpPr>
        <p:grpSpPr>
          <a:xfrm>
            <a:off x="7086939" y="998306"/>
            <a:ext cx="4211937" cy="5353736"/>
            <a:chOff x="0" y="0"/>
            <a:chExt cx="4211936" cy="5353735"/>
          </a:xfrm>
        </p:grpSpPr>
        <p:pic>
          <p:nvPicPr>
            <p:cNvPr id="418" name="istockphoto-1145212266-612x612.jpg" descr="istockphoto-1145212266-612x612.jpg"/>
            <p:cNvPicPr>
              <a:picLocks noChangeAspect="1"/>
            </p:cNvPicPr>
            <p:nvPr/>
          </p:nvPicPr>
          <p:blipFill>
            <a:blip r:embed="rId2"/>
            <a:srcRect l="24160" r="24160"/>
            <a:stretch>
              <a:fillRect/>
            </a:stretch>
          </p:blipFill>
          <p:spPr>
            <a:xfrm>
              <a:off x="203200" y="203200"/>
              <a:ext cx="3805537" cy="4909236"/>
            </a:xfrm>
            <a:prstGeom prst="rect">
              <a:avLst/>
            </a:prstGeom>
            <a:ln>
              <a:noFill/>
            </a:ln>
            <a:effectLst/>
          </p:spPr>
        </p:pic>
        <p:pic>
          <p:nvPicPr>
            <p:cNvPr id="417" name="istockphoto-1145212266-612x612.jpg" descr="istockphoto-1145212266-612x612.jpg"/>
            <p:cNvPicPr>
              <a:picLocks/>
            </p:cNvPicPr>
            <p:nvPr/>
          </p:nvPicPr>
          <p:blipFill>
            <a:blip r:embed="rId3"/>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Leading Up: How To"/>
          <p:cNvSpPr txBox="1">
            <a:spLocks noGrp="1"/>
          </p:cNvSpPr>
          <p:nvPr>
            <p:ph type="title"/>
          </p:nvPr>
        </p:nvSpPr>
        <p:spPr>
          <a:prstGeom prst="rect">
            <a:avLst/>
          </a:prstGeom>
        </p:spPr>
        <p:txBody>
          <a:bodyPr/>
          <a:lstStyle/>
          <a:p>
            <a:r>
              <a:t>Leading Up: How To</a:t>
            </a:r>
          </a:p>
        </p:txBody>
      </p:sp>
      <p:sp>
        <p:nvSpPr>
          <p:cNvPr id="4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423" name="Lead Yourself"/>
          <p:cNvSpPr txBox="1"/>
          <p:nvPr/>
        </p:nvSpPr>
        <p:spPr>
          <a:xfrm>
            <a:off x="2190045" y="2240567"/>
            <a:ext cx="2321183" cy="793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10765">
              <a:lnSpc>
                <a:spcPct val="80000"/>
              </a:lnSpc>
              <a:defRPr sz="2800" cap="all">
                <a:solidFill>
                  <a:schemeClr val="accent6"/>
                </a:solidFill>
                <a:latin typeface="Arial"/>
                <a:ea typeface="Arial"/>
                <a:cs typeface="Arial"/>
                <a:sym typeface="Arial"/>
              </a:defRPr>
            </a:lvl1pPr>
          </a:lstStyle>
          <a:p>
            <a:r>
              <a:t>Lead Yourself</a:t>
            </a:r>
          </a:p>
        </p:txBody>
      </p:sp>
      <p:pic>
        <p:nvPicPr>
          <p:cNvPr id="424" name="istockphoto-1139851278-612x612.jpg" descr="istockphoto-1139851278-612x612.jpg"/>
          <p:cNvPicPr>
            <a:picLocks noChangeAspect="1"/>
          </p:cNvPicPr>
          <p:nvPr/>
        </p:nvPicPr>
        <p:blipFill>
          <a:blip r:embed="rId2"/>
          <a:srcRect l="16662" r="16666" b="6"/>
          <a:stretch>
            <a:fillRect/>
          </a:stretch>
        </p:blipFill>
        <p:spPr>
          <a:xfrm>
            <a:off x="815137" y="2002988"/>
            <a:ext cx="1268985"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pic>
        <p:nvPicPr>
          <p:cNvPr id="425" name="istockphoto-593305618-612x612.jpg" descr="istockphoto-593305618-612x612.jpg"/>
          <p:cNvPicPr>
            <a:picLocks noChangeAspect="1"/>
          </p:cNvPicPr>
          <p:nvPr/>
        </p:nvPicPr>
        <p:blipFill>
          <a:blip r:embed="rId3"/>
          <a:srcRect l="24914" r="24918" b="6"/>
          <a:stretch>
            <a:fillRect/>
          </a:stretch>
        </p:blipFill>
        <p:spPr>
          <a:xfrm>
            <a:off x="815137" y="4291153"/>
            <a:ext cx="1268985"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pic>
        <p:nvPicPr>
          <p:cNvPr id="426" name="istockphoto-465404013-612x612.jpg" descr="istockphoto-465404013-612x612.jpg"/>
          <p:cNvPicPr>
            <a:picLocks noChangeAspect="1"/>
          </p:cNvPicPr>
          <p:nvPr/>
        </p:nvPicPr>
        <p:blipFill>
          <a:blip r:embed="rId4"/>
          <a:srcRect l="16662" r="16666" b="6"/>
          <a:stretch>
            <a:fillRect/>
          </a:stretch>
        </p:blipFill>
        <p:spPr>
          <a:xfrm>
            <a:off x="5196548" y="4291153"/>
            <a:ext cx="1268985"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pic>
        <p:nvPicPr>
          <p:cNvPr id="427" name="istockphoto-1145212266-612x612.jpg" descr="istockphoto-1145212266-612x612.jpg"/>
          <p:cNvPicPr>
            <a:picLocks noChangeAspect="1"/>
          </p:cNvPicPr>
          <p:nvPr/>
        </p:nvPicPr>
        <p:blipFill>
          <a:blip r:embed="rId5"/>
          <a:srcRect l="16662" r="16666" b="6"/>
          <a:stretch>
            <a:fillRect/>
          </a:stretch>
        </p:blipFill>
        <p:spPr>
          <a:xfrm>
            <a:off x="5196548" y="2002988"/>
            <a:ext cx="1268985"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pic>
        <p:nvPicPr>
          <p:cNvPr id="428" name="istockphoto-1139851278-612x612.jpg" descr="istockphoto-1139851278-612x612.jpg"/>
          <p:cNvPicPr>
            <a:picLocks noChangeAspect="1"/>
          </p:cNvPicPr>
          <p:nvPr/>
        </p:nvPicPr>
        <p:blipFill>
          <a:blip r:embed="rId2"/>
          <a:srcRect l="16662" r="16666" b="6"/>
          <a:stretch>
            <a:fillRect/>
          </a:stretch>
        </p:blipFill>
        <p:spPr>
          <a:xfrm>
            <a:off x="8840591" y="4291153"/>
            <a:ext cx="1268984"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pic>
        <p:nvPicPr>
          <p:cNvPr id="429" name="istockphoto-486265469-612x612.jpg" descr="istockphoto-486265469-612x612.jpg"/>
          <p:cNvPicPr>
            <a:picLocks noChangeAspect="1"/>
          </p:cNvPicPr>
          <p:nvPr/>
        </p:nvPicPr>
        <p:blipFill>
          <a:blip r:embed="rId6"/>
          <a:srcRect l="16662" r="16666" b="6"/>
          <a:stretch>
            <a:fillRect/>
          </a:stretch>
        </p:blipFill>
        <p:spPr>
          <a:xfrm>
            <a:off x="8840591" y="2002988"/>
            <a:ext cx="1268984" cy="1268810"/>
          </a:xfrm>
          <a:custGeom>
            <a:avLst/>
            <a:gdLst/>
            <a:ahLst/>
            <a:cxnLst>
              <a:cxn ang="0">
                <a:pos x="wd2" y="hd2"/>
              </a:cxn>
              <a:cxn ang="5400000">
                <a:pos x="wd2" y="hd2"/>
              </a:cxn>
              <a:cxn ang="10800000">
                <a:pos x="wd2" y="hd2"/>
              </a:cxn>
              <a:cxn ang="16200000">
                <a:pos x="wd2" y="hd2"/>
              </a:cxn>
            </a:cxnLst>
            <a:rect l="0" t="0" r="r" b="b"/>
            <a:pathLst>
              <a:path w="19679" h="21600" extrusionOk="0">
                <a:moveTo>
                  <a:pt x="9842" y="0"/>
                </a:moveTo>
                <a:cubicBezTo>
                  <a:pt x="7324" y="0"/>
                  <a:pt x="4802" y="1053"/>
                  <a:pt x="2881" y="3162"/>
                </a:cubicBezTo>
                <a:cubicBezTo>
                  <a:pt x="-961" y="7380"/>
                  <a:pt x="-961" y="14220"/>
                  <a:pt x="2881" y="18438"/>
                </a:cubicBezTo>
                <a:cubicBezTo>
                  <a:pt x="4802" y="20547"/>
                  <a:pt x="7324" y="21600"/>
                  <a:pt x="9842" y="21600"/>
                </a:cubicBezTo>
                <a:cubicBezTo>
                  <a:pt x="12360" y="21600"/>
                  <a:pt x="14876" y="20547"/>
                  <a:pt x="16797" y="18438"/>
                </a:cubicBezTo>
                <a:cubicBezTo>
                  <a:pt x="20639" y="14220"/>
                  <a:pt x="20639" y="7380"/>
                  <a:pt x="16797" y="3162"/>
                </a:cubicBezTo>
                <a:cubicBezTo>
                  <a:pt x="14876" y="1053"/>
                  <a:pt x="12360" y="0"/>
                  <a:pt x="9842" y="0"/>
                </a:cubicBezTo>
                <a:close/>
              </a:path>
            </a:pathLst>
          </a:custGeom>
          <a:ln w="12700">
            <a:miter lim="400000"/>
          </a:ln>
        </p:spPr>
      </p:pic>
      <p:sp>
        <p:nvSpPr>
          <p:cNvPr id="430" name="Focus"/>
          <p:cNvSpPr txBox="1"/>
          <p:nvPr/>
        </p:nvSpPr>
        <p:spPr>
          <a:xfrm>
            <a:off x="6698994" y="2404290"/>
            <a:ext cx="1328738" cy="46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lnSpc>
                <a:spcPct val="80000"/>
              </a:lnSpc>
              <a:defRPr sz="2800" cap="all">
                <a:solidFill>
                  <a:schemeClr val="accent6"/>
                </a:solidFill>
                <a:latin typeface="Arial"/>
                <a:ea typeface="Arial"/>
                <a:cs typeface="Arial"/>
                <a:sym typeface="Arial"/>
              </a:defRPr>
            </a:lvl1pPr>
          </a:lstStyle>
          <a:p>
            <a:r>
              <a:t>Focus</a:t>
            </a:r>
          </a:p>
        </p:txBody>
      </p:sp>
      <p:sp>
        <p:nvSpPr>
          <p:cNvPr id="431" name="People"/>
          <p:cNvSpPr txBox="1"/>
          <p:nvPr/>
        </p:nvSpPr>
        <p:spPr>
          <a:xfrm>
            <a:off x="10314119" y="2404290"/>
            <a:ext cx="1507233" cy="46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lnSpc>
                <a:spcPct val="80000"/>
              </a:lnSpc>
              <a:defRPr sz="2800" cap="all">
                <a:solidFill>
                  <a:schemeClr val="accent6"/>
                </a:solidFill>
                <a:latin typeface="Arial"/>
                <a:ea typeface="Arial"/>
                <a:cs typeface="Arial"/>
                <a:sym typeface="Arial"/>
              </a:defRPr>
            </a:lvl1pPr>
          </a:lstStyle>
          <a:p>
            <a:r>
              <a:t>People</a:t>
            </a:r>
          </a:p>
        </p:txBody>
      </p:sp>
      <p:sp>
        <p:nvSpPr>
          <p:cNvPr id="432" name="Persuasive…"/>
          <p:cNvSpPr txBox="1"/>
          <p:nvPr/>
        </p:nvSpPr>
        <p:spPr>
          <a:xfrm>
            <a:off x="2065684" y="4528732"/>
            <a:ext cx="3139382" cy="793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p>
            <a:pPr algn="ctr" defTabSz="410765">
              <a:lnSpc>
                <a:spcPct val="80000"/>
              </a:lnSpc>
              <a:defRPr sz="2800" cap="all">
                <a:solidFill>
                  <a:schemeClr val="accent6"/>
                </a:solidFill>
                <a:latin typeface="Arial"/>
                <a:ea typeface="Arial"/>
                <a:cs typeface="Arial"/>
                <a:sym typeface="Arial"/>
              </a:defRPr>
            </a:pPr>
            <a:r>
              <a:t>Persuasive</a:t>
            </a:r>
          </a:p>
          <a:p>
            <a:pPr algn="ctr" defTabSz="410765">
              <a:lnSpc>
                <a:spcPct val="80000"/>
              </a:lnSpc>
              <a:defRPr sz="2800" cap="all">
                <a:solidFill>
                  <a:schemeClr val="accent6"/>
                </a:solidFill>
                <a:latin typeface="Arial"/>
                <a:ea typeface="Arial"/>
                <a:cs typeface="Arial"/>
                <a:sym typeface="Arial"/>
              </a:defRPr>
            </a:pPr>
            <a:r>
              <a:t>Communication</a:t>
            </a:r>
          </a:p>
        </p:txBody>
      </p:sp>
      <p:sp>
        <p:nvSpPr>
          <p:cNvPr id="433" name="Execution"/>
          <p:cNvSpPr txBox="1"/>
          <p:nvPr/>
        </p:nvSpPr>
        <p:spPr>
          <a:xfrm>
            <a:off x="6573710" y="4692456"/>
            <a:ext cx="2158703" cy="46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lnSpc>
                <a:spcPct val="80000"/>
              </a:lnSpc>
              <a:defRPr sz="2800" cap="all">
                <a:solidFill>
                  <a:schemeClr val="accent6"/>
                </a:solidFill>
                <a:latin typeface="Arial"/>
                <a:ea typeface="Arial"/>
                <a:cs typeface="Arial"/>
                <a:sym typeface="Arial"/>
              </a:defRPr>
            </a:lvl1pPr>
          </a:lstStyle>
          <a:p>
            <a:r>
              <a:t>Execution</a:t>
            </a:r>
          </a:p>
        </p:txBody>
      </p:sp>
      <p:sp>
        <p:nvSpPr>
          <p:cNvPr id="434" name="Giving"/>
          <p:cNvSpPr txBox="1"/>
          <p:nvPr/>
        </p:nvSpPr>
        <p:spPr>
          <a:xfrm>
            <a:off x="10217752" y="4692456"/>
            <a:ext cx="1328912" cy="46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lnSpc>
                <a:spcPct val="80000"/>
              </a:lnSpc>
              <a:defRPr sz="2800" cap="all">
                <a:solidFill>
                  <a:schemeClr val="accent6"/>
                </a:solidFill>
                <a:latin typeface="Arial"/>
                <a:ea typeface="Arial"/>
                <a:cs typeface="Arial"/>
                <a:sym typeface="Arial"/>
              </a:defRPr>
            </a:lvl1pPr>
          </a:lstStyle>
          <a:p>
            <a:r>
              <a:t>Giving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eframe. Obligation or an opportunity?…"/>
          <p:cNvSpPr txBox="1">
            <a:spLocks noGrp="1"/>
          </p:cNvSpPr>
          <p:nvPr>
            <p:ph type="body" sz="half" idx="1"/>
          </p:nvPr>
        </p:nvSpPr>
        <p:spPr>
          <a:xfrm>
            <a:off x="482600" y="1860550"/>
            <a:ext cx="7588488" cy="4351338"/>
          </a:xfrm>
          <a:prstGeom prst="rect">
            <a:avLst/>
          </a:prstGeom>
        </p:spPr>
        <p:txBody>
          <a:bodyPr/>
          <a:lstStyle/>
          <a:p>
            <a:pPr marL="114299" indent="-114299" defTabSz="410765">
              <a:lnSpc>
                <a:spcPct val="100000"/>
              </a:lnSpc>
              <a:spcBef>
                <a:spcPts val="800"/>
              </a:spcBef>
              <a:buSzPct val="100000"/>
              <a:buChar char="•"/>
              <a:defRPr sz="3000"/>
            </a:pPr>
            <a:r>
              <a:t> Reframe. Obligation or an opportunity?</a:t>
            </a:r>
          </a:p>
          <a:p>
            <a:pPr marL="114299" indent="-114299" defTabSz="410765">
              <a:lnSpc>
                <a:spcPct val="100000"/>
              </a:lnSpc>
              <a:spcBef>
                <a:spcPts val="800"/>
              </a:spcBef>
              <a:buSzPct val="100000"/>
              <a:buChar char="•"/>
              <a:defRPr sz="3000"/>
            </a:pPr>
            <a:r>
              <a:t> Money versus meaning</a:t>
            </a:r>
          </a:p>
          <a:p>
            <a:pPr marL="114299" indent="-114299" defTabSz="410765">
              <a:lnSpc>
                <a:spcPct val="100000"/>
              </a:lnSpc>
              <a:spcBef>
                <a:spcPts val="800"/>
              </a:spcBef>
              <a:buSzPct val="100000"/>
              <a:buChar char="•"/>
              <a:defRPr sz="3000"/>
            </a:pPr>
            <a:r>
              <a:t> The road less traveled</a:t>
            </a:r>
          </a:p>
        </p:txBody>
      </p:sp>
      <p:sp>
        <p:nvSpPr>
          <p:cNvPr id="43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438" name="Lead Yourself"/>
          <p:cNvSpPr txBox="1">
            <a:spLocks noGrp="1"/>
          </p:cNvSpPr>
          <p:nvPr>
            <p:ph type="title"/>
          </p:nvPr>
        </p:nvSpPr>
        <p:spPr>
          <a:prstGeom prst="rect">
            <a:avLst/>
          </a:prstGeom>
        </p:spPr>
        <p:txBody>
          <a:bodyPr/>
          <a:lstStyle>
            <a:lvl1pPr>
              <a:defRPr sz="5000"/>
            </a:lvl1pPr>
          </a:lstStyle>
          <a:p>
            <a:r>
              <a:t>Lead Yourself</a:t>
            </a:r>
          </a:p>
        </p:txBody>
      </p:sp>
      <p:grpSp>
        <p:nvGrpSpPr>
          <p:cNvPr id="441" name="istockphoto-486265469-612x612.jpg"/>
          <p:cNvGrpSpPr/>
          <p:nvPr/>
        </p:nvGrpSpPr>
        <p:grpSpPr>
          <a:xfrm>
            <a:off x="7876308" y="752132"/>
            <a:ext cx="4211937" cy="5353736"/>
            <a:chOff x="0" y="0"/>
            <a:chExt cx="4211936" cy="5353735"/>
          </a:xfrm>
        </p:grpSpPr>
        <p:pic>
          <p:nvPicPr>
            <p:cNvPr id="440" name="istockphoto-486265469-612x612.jpg" descr="istockphoto-486265469-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439" name="istockphoto-486265469-612x612.jpg" descr="istockphoto-486265469-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wo roads diverged in a yellow wood,…"/>
          <p:cNvSpPr txBox="1">
            <a:spLocks noGrp="1"/>
          </p:cNvSpPr>
          <p:nvPr>
            <p:ph type="body" sz="half" idx="1"/>
          </p:nvPr>
        </p:nvSpPr>
        <p:spPr>
          <a:xfrm>
            <a:off x="838200" y="1825625"/>
            <a:ext cx="7056709" cy="4351338"/>
          </a:xfrm>
          <a:prstGeom prst="rect">
            <a:avLst/>
          </a:prstGeom>
        </p:spPr>
        <p:txBody>
          <a:bodyPr/>
          <a:lstStyle/>
          <a:p>
            <a:pPr defTabSz="228600">
              <a:lnSpc>
                <a:spcPct val="100000"/>
              </a:lnSpc>
              <a:spcBef>
                <a:spcPts val="0"/>
              </a:spcBef>
              <a:defRPr sz="3000">
                <a:solidFill>
                  <a:srgbClr val="343434"/>
                </a:solidFill>
              </a:defRPr>
            </a:pPr>
            <a:r>
              <a:t>Two roads diverged in a yellow wood,</a:t>
            </a:r>
          </a:p>
          <a:p>
            <a:pPr defTabSz="228600">
              <a:lnSpc>
                <a:spcPct val="100000"/>
              </a:lnSpc>
              <a:spcBef>
                <a:spcPts val="0"/>
              </a:spcBef>
              <a:defRPr sz="3000">
                <a:solidFill>
                  <a:srgbClr val="343434"/>
                </a:solidFill>
              </a:defRPr>
            </a:pPr>
            <a:r>
              <a:t>And sorry I could not travel both</a:t>
            </a:r>
          </a:p>
          <a:p>
            <a:pPr defTabSz="228600">
              <a:lnSpc>
                <a:spcPct val="100000"/>
              </a:lnSpc>
              <a:spcBef>
                <a:spcPts val="0"/>
              </a:spcBef>
              <a:defRPr sz="3000">
                <a:solidFill>
                  <a:srgbClr val="343434"/>
                </a:solidFill>
              </a:defRPr>
            </a:pPr>
            <a:r>
              <a:t>And be one traveler, long I stood</a:t>
            </a:r>
          </a:p>
          <a:p>
            <a:pPr defTabSz="228600">
              <a:lnSpc>
                <a:spcPct val="100000"/>
              </a:lnSpc>
              <a:spcBef>
                <a:spcPts val="0"/>
              </a:spcBef>
              <a:defRPr sz="3000">
                <a:solidFill>
                  <a:srgbClr val="343434"/>
                </a:solidFill>
              </a:defRPr>
            </a:pPr>
            <a:r>
              <a:t>And looked down one as far as I could</a:t>
            </a:r>
          </a:p>
          <a:p>
            <a:pPr defTabSz="228600">
              <a:lnSpc>
                <a:spcPct val="100000"/>
              </a:lnSpc>
              <a:spcBef>
                <a:spcPts val="0"/>
              </a:spcBef>
              <a:defRPr sz="3000">
                <a:solidFill>
                  <a:srgbClr val="343434"/>
                </a:solidFill>
              </a:defRPr>
            </a:pPr>
            <a:r>
              <a:t>To where it bent in the undergrowth;</a:t>
            </a:r>
          </a:p>
          <a:p>
            <a:pPr defTabSz="228600">
              <a:lnSpc>
                <a:spcPct val="100000"/>
              </a:lnSpc>
              <a:spcBef>
                <a:spcPts val="0"/>
              </a:spcBef>
              <a:defRPr sz="3000">
                <a:solidFill>
                  <a:srgbClr val="343434"/>
                </a:solidFill>
              </a:defRPr>
            </a:pPr>
            <a:r>
              <a:t>Then took the other, as just as fair,</a:t>
            </a:r>
          </a:p>
          <a:p>
            <a:pPr defTabSz="228600">
              <a:lnSpc>
                <a:spcPct val="100000"/>
              </a:lnSpc>
              <a:spcBef>
                <a:spcPts val="0"/>
              </a:spcBef>
              <a:defRPr sz="3000">
                <a:solidFill>
                  <a:srgbClr val="343434"/>
                </a:solidFill>
              </a:defRPr>
            </a:pPr>
            <a:r>
              <a:t>And having perhaps the better claim,</a:t>
            </a:r>
          </a:p>
          <a:p>
            <a:pPr defTabSz="228600">
              <a:lnSpc>
                <a:spcPct val="100000"/>
              </a:lnSpc>
              <a:spcBef>
                <a:spcPts val="0"/>
              </a:spcBef>
              <a:defRPr sz="3000">
                <a:solidFill>
                  <a:srgbClr val="343434"/>
                </a:solidFill>
              </a:defRPr>
            </a:pPr>
            <a:r>
              <a:t>Because it was grassy and wanted wear;</a:t>
            </a:r>
          </a:p>
        </p:txBody>
      </p:sp>
      <p:sp>
        <p:nvSpPr>
          <p:cNvPr id="4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447" name="The Road Less Traveled…"/>
          <p:cNvSpPr txBox="1">
            <a:spLocks noGrp="1"/>
          </p:cNvSpPr>
          <p:nvPr>
            <p:ph type="title"/>
          </p:nvPr>
        </p:nvSpPr>
        <p:spPr>
          <a:prstGeom prst="rect">
            <a:avLst/>
          </a:prstGeom>
        </p:spPr>
        <p:txBody>
          <a:bodyPr/>
          <a:lstStyle/>
          <a:p>
            <a:r>
              <a:t>The Road Less Traveled</a:t>
            </a:r>
          </a:p>
          <a:p>
            <a:pPr>
              <a:defRPr sz="1800"/>
            </a:pPr>
            <a:r>
              <a:t> By Robert Frost</a:t>
            </a:r>
          </a:p>
        </p:txBody>
      </p:sp>
      <p:grpSp>
        <p:nvGrpSpPr>
          <p:cNvPr id="450" name="images.jpeg"/>
          <p:cNvGrpSpPr/>
          <p:nvPr/>
        </p:nvGrpSpPr>
        <p:grpSpPr>
          <a:xfrm>
            <a:off x="7876308" y="752132"/>
            <a:ext cx="4211937" cy="5353736"/>
            <a:chOff x="0" y="0"/>
            <a:chExt cx="4211936" cy="5353735"/>
          </a:xfrm>
        </p:grpSpPr>
        <p:pic>
          <p:nvPicPr>
            <p:cNvPr id="449" name="images.jpeg" descr="images.jpeg"/>
            <p:cNvPicPr>
              <a:picLocks noChangeAspect="1"/>
            </p:cNvPicPr>
            <p:nvPr/>
          </p:nvPicPr>
          <p:blipFill>
            <a:blip r:embed="rId2"/>
            <a:srcRect t="9941" b="9941"/>
            <a:stretch>
              <a:fillRect/>
            </a:stretch>
          </p:blipFill>
          <p:spPr>
            <a:xfrm>
              <a:off x="203200" y="203200"/>
              <a:ext cx="3805537" cy="4909236"/>
            </a:xfrm>
            <a:prstGeom prst="rect">
              <a:avLst/>
            </a:prstGeom>
            <a:ln>
              <a:noFill/>
            </a:ln>
            <a:effectLst/>
          </p:spPr>
        </p:pic>
        <p:pic>
          <p:nvPicPr>
            <p:cNvPr id="448" name="images.jpeg" descr="images.jpeg"/>
            <p:cNvPicPr>
              <a:picLocks/>
            </p:cNvPicPr>
            <p:nvPr/>
          </p:nvPicPr>
          <p:blipFill>
            <a:blip r:embed="rId3"/>
            <a:stretch>
              <a:fillRect/>
            </a:stretch>
          </p:blipFill>
          <p:spPr>
            <a:xfrm>
              <a:off x="-1" y="0"/>
              <a:ext cx="4211938" cy="5353736"/>
            </a:xfrm>
            <a:prstGeom prst="rect">
              <a:avLst/>
            </a:prstGeom>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hough as for that the passing there…"/>
          <p:cNvSpPr txBox="1">
            <a:spLocks noGrp="1"/>
          </p:cNvSpPr>
          <p:nvPr>
            <p:ph type="body" sz="half" idx="1"/>
          </p:nvPr>
        </p:nvSpPr>
        <p:spPr>
          <a:xfrm>
            <a:off x="838200" y="1825625"/>
            <a:ext cx="7056709" cy="4351338"/>
          </a:xfrm>
          <a:prstGeom prst="rect">
            <a:avLst/>
          </a:prstGeom>
        </p:spPr>
        <p:txBody>
          <a:bodyPr/>
          <a:lstStyle/>
          <a:p>
            <a:pPr defTabSz="228600">
              <a:lnSpc>
                <a:spcPct val="100000"/>
              </a:lnSpc>
              <a:spcBef>
                <a:spcPts val="0"/>
              </a:spcBef>
              <a:defRPr sz="3000">
                <a:solidFill>
                  <a:srgbClr val="343434"/>
                </a:solidFill>
              </a:defRPr>
            </a:pPr>
            <a:r>
              <a:t>Though as for that the passing there</a:t>
            </a:r>
          </a:p>
          <a:p>
            <a:pPr defTabSz="228600">
              <a:lnSpc>
                <a:spcPct val="100000"/>
              </a:lnSpc>
              <a:spcBef>
                <a:spcPts val="0"/>
              </a:spcBef>
              <a:defRPr sz="3000">
                <a:solidFill>
                  <a:srgbClr val="343434"/>
                </a:solidFill>
              </a:defRPr>
            </a:pPr>
            <a:r>
              <a:t>Had worn them really about the same,</a:t>
            </a:r>
          </a:p>
          <a:p>
            <a:pPr defTabSz="228600">
              <a:lnSpc>
                <a:spcPct val="100000"/>
              </a:lnSpc>
              <a:spcBef>
                <a:spcPts val="0"/>
              </a:spcBef>
              <a:defRPr sz="3000">
                <a:solidFill>
                  <a:srgbClr val="343434"/>
                </a:solidFill>
              </a:defRPr>
            </a:pPr>
            <a:r>
              <a:t>And both that morning equally lay</a:t>
            </a:r>
          </a:p>
          <a:p>
            <a:pPr defTabSz="228600">
              <a:lnSpc>
                <a:spcPct val="100000"/>
              </a:lnSpc>
              <a:spcBef>
                <a:spcPts val="0"/>
              </a:spcBef>
              <a:defRPr sz="3000">
                <a:solidFill>
                  <a:srgbClr val="343434"/>
                </a:solidFill>
              </a:defRPr>
            </a:pPr>
            <a:r>
              <a:t>In leaves no step had trodden black.</a:t>
            </a:r>
          </a:p>
          <a:p>
            <a:pPr defTabSz="228600">
              <a:lnSpc>
                <a:spcPct val="100000"/>
              </a:lnSpc>
              <a:spcBef>
                <a:spcPts val="0"/>
              </a:spcBef>
              <a:defRPr sz="3000">
                <a:solidFill>
                  <a:srgbClr val="343434"/>
                </a:solidFill>
              </a:defRPr>
            </a:pPr>
            <a:r>
              <a:t>Oh, I kept the first for another day!</a:t>
            </a:r>
          </a:p>
          <a:p>
            <a:pPr defTabSz="228600">
              <a:lnSpc>
                <a:spcPct val="100000"/>
              </a:lnSpc>
              <a:spcBef>
                <a:spcPts val="0"/>
              </a:spcBef>
              <a:defRPr sz="3000">
                <a:solidFill>
                  <a:srgbClr val="343434"/>
                </a:solidFill>
              </a:defRPr>
            </a:pPr>
            <a:r>
              <a:t>Yet knowing how way leads on to way,</a:t>
            </a:r>
          </a:p>
        </p:txBody>
      </p:sp>
      <p:sp>
        <p:nvSpPr>
          <p:cNvPr id="4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454" name="The Road Less Traveled…"/>
          <p:cNvSpPr txBox="1">
            <a:spLocks noGrp="1"/>
          </p:cNvSpPr>
          <p:nvPr>
            <p:ph type="title"/>
          </p:nvPr>
        </p:nvSpPr>
        <p:spPr>
          <a:prstGeom prst="rect">
            <a:avLst/>
          </a:prstGeom>
        </p:spPr>
        <p:txBody>
          <a:bodyPr/>
          <a:lstStyle/>
          <a:p>
            <a:r>
              <a:t>The Road Less Traveled</a:t>
            </a:r>
          </a:p>
          <a:p>
            <a:pPr>
              <a:defRPr sz="1800"/>
            </a:pPr>
            <a:r>
              <a:t> By Robert Frost</a:t>
            </a:r>
          </a:p>
        </p:txBody>
      </p:sp>
      <p:grpSp>
        <p:nvGrpSpPr>
          <p:cNvPr id="457" name="images.jpeg"/>
          <p:cNvGrpSpPr/>
          <p:nvPr/>
        </p:nvGrpSpPr>
        <p:grpSpPr>
          <a:xfrm>
            <a:off x="7876308" y="752132"/>
            <a:ext cx="4211937" cy="5353736"/>
            <a:chOff x="0" y="0"/>
            <a:chExt cx="4211936" cy="5353735"/>
          </a:xfrm>
        </p:grpSpPr>
        <p:pic>
          <p:nvPicPr>
            <p:cNvPr id="456" name="images.jpeg" descr="images.jpeg"/>
            <p:cNvPicPr>
              <a:picLocks noChangeAspect="1"/>
            </p:cNvPicPr>
            <p:nvPr/>
          </p:nvPicPr>
          <p:blipFill>
            <a:blip r:embed="rId2"/>
            <a:srcRect t="9941" b="9941"/>
            <a:stretch>
              <a:fillRect/>
            </a:stretch>
          </p:blipFill>
          <p:spPr>
            <a:xfrm>
              <a:off x="203200" y="203200"/>
              <a:ext cx="3805537" cy="4909236"/>
            </a:xfrm>
            <a:prstGeom prst="rect">
              <a:avLst/>
            </a:prstGeom>
            <a:ln>
              <a:noFill/>
            </a:ln>
            <a:effectLst/>
          </p:spPr>
        </p:pic>
        <p:pic>
          <p:nvPicPr>
            <p:cNvPr id="455" name="images.jpeg" descr="images.jpeg"/>
            <p:cNvPicPr>
              <a:picLocks/>
            </p:cNvPicPr>
            <p:nvPr/>
          </p:nvPicPr>
          <p:blipFill>
            <a:blip r:embed="rId3"/>
            <a:stretch>
              <a:fillRect/>
            </a:stretch>
          </p:blipFill>
          <p:spPr>
            <a:xfrm>
              <a:off x="-1" y="0"/>
              <a:ext cx="4211938" cy="5353736"/>
            </a:xfrm>
            <a:prstGeom prst="rect">
              <a:avLst/>
            </a:prstGeom>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I doubted if I should ever come back.…"/>
          <p:cNvSpPr txBox="1">
            <a:spLocks noGrp="1"/>
          </p:cNvSpPr>
          <p:nvPr>
            <p:ph type="body" sz="half" idx="1"/>
          </p:nvPr>
        </p:nvSpPr>
        <p:spPr>
          <a:xfrm>
            <a:off x="838200" y="1825625"/>
            <a:ext cx="7056709" cy="4351338"/>
          </a:xfrm>
          <a:prstGeom prst="rect">
            <a:avLst/>
          </a:prstGeom>
        </p:spPr>
        <p:txBody>
          <a:bodyPr/>
          <a:lstStyle/>
          <a:p>
            <a:pPr defTabSz="228600">
              <a:lnSpc>
                <a:spcPct val="100000"/>
              </a:lnSpc>
              <a:spcBef>
                <a:spcPts val="0"/>
              </a:spcBef>
              <a:defRPr sz="3000">
                <a:solidFill>
                  <a:srgbClr val="343434"/>
                </a:solidFill>
              </a:defRPr>
            </a:pPr>
            <a:r>
              <a:t>I doubted if I should ever come back.</a:t>
            </a:r>
          </a:p>
          <a:p>
            <a:pPr defTabSz="228600">
              <a:lnSpc>
                <a:spcPct val="100000"/>
              </a:lnSpc>
              <a:spcBef>
                <a:spcPts val="0"/>
              </a:spcBef>
              <a:defRPr sz="3000">
                <a:solidFill>
                  <a:srgbClr val="343434"/>
                </a:solidFill>
              </a:defRPr>
            </a:pPr>
            <a:r>
              <a:t>I shall be telling this with a sigh</a:t>
            </a:r>
          </a:p>
          <a:p>
            <a:pPr defTabSz="228600">
              <a:lnSpc>
                <a:spcPct val="100000"/>
              </a:lnSpc>
              <a:spcBef>
                <a:spcPts val="0"/>
              </a:spcBef>
              <a:defRPr sz="3000">
                <a:solidFill>
                  <a:srgbClr val="343434"/>
                </a:solidFill>
              </a:defRPr>
            </a:pPr>
            <a:r>
              <a:t>Somewhere ages and ages hence:</a:t>
            </a:r>
          </a:p>
          <a:p>
            <a:pPr defTabSz="228600">
              <a:lnSpc>
                <a:spcPct val="100000"/>
              </a:lnSpc>
              <a:spcBef>
                <a:spcPts val="0"/>
              </a:spcBef>
              <a:defRPr sz="3000">
                <a:solidFill>
                  <a:srgbClr val="343434"/>
                </a:solidFill>
              </a:defRPr>
            </a:pPr>
            <a:r>
              <a:t>Two roads diverged in a wood, and I—</a:t>
            </a:r>
          </a:p>
          <a:p>
            <a:pPr defTabSz="228600">
              <a:lnSpc>
                <a:spcPct val="100000"/>
              </a:lnSpc>
              <a:spcBef>
                <a:spcPts val="0"/>
              </a:spcBef>
              <a:defRPr sz="3000">
                <a:solidFill>
                  <a:srgbClr val="343434"/>
                </a:solidFill>
              </a:defRPr>
            </a:pPr>
            <a:r>
              <a:t>I took the one less traveled by,</a:t>
            </a:r>
          </a:p>
          <a:p>
            <a:pPr defTabSz="228600">
              <a:lnSpc>
                <a:spcPct val="100000"/>
              </a:lnSpc>
              <a:spcBef>
                <a:spcPts val="0"/>
              </a:spcBef>
              <a:defRPr sz="3000">
                <a:solidFill>
                  <a:srgbClr val="343434"/>
                </a:solidFill>
              </a:defRPr>
            </a:pPr>
            <a:r>
              <a:t>And that has made all the difference.</a:t>
            </a:r>
          </a:p>
          <a:p>
            <a:pPr defTabSz="228600">
              <a:lnSpc>
                <a:spcPct val="100000"/>
              </a:lnSpc>
              <a:spcBef>
                <a:spcPts val="0"/>
              </a:spcBef>
              <a:defRPr sz="3000">
                <a:solidFill>
                  <a:srgbClr val="343434"/>
                </a:solidFill>
              </a:defRPr>
            </a:pPr>
            <a:endParaRPr/>
          </a:p>
          <a:p>
            <a:pPr defTabSz="228600">
              <a:lnSpc>
                <a:spcPct val="100000"/>
              </a:lnSpc>
              <a:spcBef>
                <a:spcPts val="0"/>
              </a:spcBef>
              <a:defRPr sz="3000">
                <a:solidFill>
                  <a:srgbClr val="343434"/>
                </a:solidFill>
              </a:defRPr>
            </a:pPr>
            <a:r>
              <a:t>- Robert Frost</a:t>
            </a:r>
          </a:p>
        </p:txBody>
      </p:sp>
      <p:sp>
        <p:nvSpPr>
          <p:cNvPr id="4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461" name="The Road Less Traveled…"/>
          <p:cNvSpPr txBox="1">
            <a:spLocks noGrp="1"/>
          </p:cNvSpPr>
          <p:nvPr>
            <p:ph type="title"/>
          </p:nvPr>
        </p:nvSpPr>
        <p:spPr>
          <a:prstGeom prst="rect">
            <a:avLst/>
          </a:prstGeom>
        </p:spPr>
        <p:txBody>
          <a:bodyPr/>
          <a:lstStyle/>
          <a:p>
            <a:r>
              <a:t>The Road Less Traveled</a:t>
            </a:r>
          </a:p>
          <a:p>
            <a:pPr>
              <a:defRPr sz="1800"/>
            </a:pPr>
            <a:r>
              <a:t> By Robert Frost</a:t>
            </a:r>
          </a:p>
        </p:txBody>
      </p:sp>
      <p:grpSp>
        <p:nvGrpSpPr>
          <p:cNvPr id="464" name="images.jpeg"/>
          <p:cNvGrpSpPr/>
          <p:nvPr/>
        </p:nvGrpSpPr>
        <p:grpSpPr>
          <a:xfrm>
            <a:off x="7876308" y="752132"/>
            <a:ext cx="4211937" cy="5353736"/>
            <a:chOff x="0" y="0"/>
            <a:chExt cx="4211936" cy="5353735"/>
          </a:xfrm>
        </p:grpSpPr>
        <p:pic>
          <p:nvPicPr>
            <p:cNvPr id="463" name="images.jpeg" descr="images.jpeg"/>
            <p:cNvPicPr>
              <a:picLocks noChangeAspect="1"/>
            </p:cNvPicPr>
            <p:nvPr/>
          </p:nvPicPr>
          <p:blipFill>
            <a:blip r:embed="rId3"/>
            <a:srcRect t="9941" b="9941"/>
            <a:stretch>
              <a:fillRect/>
            </a:stretch>
          </p:blipFill>
          <p:spPr>
            <a:xfrm>
              <a:off x="203200" y="203200"/>
              <a:ext cx="3805537" cy="4909236"/>
            </a:xfrm>
            <a:prstGeom prst="rect">
              <a:avLst/>
            </a:prstGeom>
            <a:ln>
              <a:noFill/>
            </a:ln>
            <a:effectLst/>
          </p:spPr>
        </p:pic>
        <p:pic>
          <p:nvPicPr>
            <p:cNvPr id="462" name="images.jpeg" descr="images.jpe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2"/>
          <p:cNvSpPr txBox="1">
            <a:spLocks noGrp="1"/>
          </p:cNvSpPr>
          <p:nvPr>
            <p:ph type="title"/>
          </p:nvPr>
        </p:nvSpPr>
        <p:spPr>
          <a:prstGeom prst="rect">
            <a:avLst/>
          </a:prstGeom>
        </p:spPr>
        <p:txBody>
          <a:bodyPr/>
          <a:lstStyle/>
          <a:p>
            <a:r>
              <a:t>Disclosure Statement</a:t>
            </a:r>
          </a:p>
        </p:txBody>
      </p:sp>
      <p:sp>
        <p:nvSpPr>
          <p:cNvPr id="301" name="Content Placeholder 3"/>
          <p:cNvSpPr txBox="1">
            <a:spLocks noGrp="1"/>
          </p:cNvSpPr>
          <p:nvPr>
            <p:ph type="body" idx="1"/>
          </p:nvPr>
        </p:nvSpPr>
        <p:spPr>
          <a:prstGeom prst="rect">
            <a:avLst/>
          </a:prstGeom>
        </p:spPr>
        <p:txBody>
          <a:bodyPr/>
          <a:lstStyle/>
          <a:p>
            <a:pPr algn="ctr">
              <a:buFont typeface="Arial"/>
              <a:defRPr sz="4059">
                <a:solidFill>
                  <a:schemeClr val="accent1"/>
                </a:solidFill>
              </a:defRPr>
            </a:pPr>
            <a:r>
              <a:t>Conflict of Interest Disclosure Statement</a:t>
            </a:r>
          </a:p>
          <a:p>
            <a:pPr>
              <a:buFont typeface="Arial"/>
            </a:pPr>
            <a:endParaRPr/>
          </a:p>
          <a:p>
            <a:pPr marL="200526" indent="-200526">
              <a:buSzPct val="100000"/>
              <a:buChar char="•"/>
              <a:defRPr sz="2800"/>
            </a:pPr>
            <a:r>
              <a:t>I have no financial relationships with any commercial interest related to the content of this activity.</a:t>
            </a:r>
          </a:p>
          <a:p>
            <a:pPr marL="200526" indent="-200526">
              <a:buSzPct val="100000"/>
              <a:buChar char="•"/>
              <a:defRPr sz="2800"/>
            </a:pPr>
            <a:r>
              <a:t>I will not discuss off-label use during my presentation.</a:t>
            </a:r>
          </a:p>
        </p:txBody>
      </p:sp>
      <p:sp>
        <p:nvSpPr>
          <p:cNvPr id="302" name="Slide Number Placeholder 1"/>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303" name="Text Placeholder 4"/>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Leading Up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hink critically…"/>
          <p:cNvSpPr txBox="1">
            <a:spLocks noGrp="1"/>
          </p:cNvSpPr>
          <p:nvPr>
            <p:ph type="body" sz="half" idx="1"/>
          </p:nvPr>
        </p:nvSpPr>
        <p:spPr>
          <a:xfrm>
            <a:off x="825500" y="1444625"/>
            <a:ext cx="5181600" cy="4351338"/>
          </a:xfrm>
          <a:prstGeom prst="rect">
            <a:avLst/>
          </a:prstGeom>
        </p:spPr>
        <p:txBody>
          <a:bodyPr anchor="ctr"/>
          <a:lstStyle/>
          <a:p>
            <a:pPr marL="114300" indent="-114300" defTabSz="410765">
              <a:lnSpc>
                <a:spcPct val="100000"/>
              </a:lnSpc>
              <a:spcBef>
                <a:spcPts val="0"/>
              </a:spcBef>
              <a:buSzPct val="100000"/>
              <a:buChar char="•"/>
              <a:defRPr sz="3400"/>
            </a:pPr>
            <a:r>
              <a:t> Think critically</a:t>
            </a:r>
          </a:p>
          <a:p>
            <a:pPr marL="114300" indent="-114300" defTabSz="410765">
              <a:lnSpc>
                <a:spcPct val="100000"/>
              </a:lnSpc>
              <a:spcBef>
                <a:spcPts val="0"/>
              </a:spcBef>
              <a:buSzPct val="100000"/>
              <a:buChar char="•"/>
              <a:defRPr sz="3400"/>
            </a:pPr>
            <a:endParaRPr/>
          </a:p>
          <a:p>
            <a:pPr marL="114300" indent="-114300" defTabSz="410765">
              <a:lnSpc>
                <a:spcPct val="100000"/>
              </a:lnSpc>
              <a:spcBef>
                <a:spcPts val="0"/>
              </a:spcBef>
              <a:buSzPct val="100000"/>
              <a:buChar char="•"/>
              <a:defRPr sz="3400"/>
            </a:pPr>
            <a:r>
              <a:t> Take control of your life</a:t>
            </a:r>
          </a:p>
          <a:p>
            <a:pPr marL="114300" indent="-114300" defTabSz="410765">
              <a:lnSpc>
                <a:spcPct val="100000"/>
              </a:lnSpc>
              <a:spcBef>
                <a:spcPts val="0"/>
              </a:spcBef>
              <a:buSzPct val="100000"/>
              <a:buChar char="•"/>
              <a:defRPr sz="3400"/>
            </a:pPr>
            <a:endParaRPr/>
          </a:p>
          <a:p>
            <a:pPr marL="114300" indent="-114300" defTabSz="410765">
              <a:lnSpc>
                <a:spcPct val="100000"/>
              </a:lnSpc>
              <a:spcBef>
                <a:spcPts val="0"/>
              </a:spcBef>
              <a:buSzPct val="100000"/>
              <a:buChar char="•"/>
              <a:defRPr sz="3400"/>
            </a:pPr>
            <a:r>
              <a:t> Motivation</a:t>
            </a:r>
          </a:p>
        </p:txBody>
      </p:sp>
      <p:sp>
        <p:nvSpPr>
          <p:cNvPr id="46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470" name="Lead Yourself"/>
          <p:cNvSpPr txBox="1">
            <a:spLocks noGrp="1"/>
          </p:cNvSpPr>
          <p:nvPr>
            <p:ph type="title"/>
          </p:nvPr>
        </p:nvSpPr>
        <p:spPr>
          <a:prstGeom prst="rect">
            <a:avLst/>
          </a:prstGeom>
        </p:spPr>
        <p:txBody>
          <a:bodyPr/>
          <a:lstStyle>
            <a:lvl1pPr>
              <a:defRPr sz="5000"/>
            </a:lvl1pPr>
          </a:lstStyle>
          <a:p>
            <a:r>
              <a:t>Lead Yourself</a:t>
            </a:r>
          </a:p>
        </p:txBody>
      </p:sp>
      <p:grpSp>
        <p:nvGrpSpPr>
          <p:cNvPr id="473" name="istockphoto-486265469-612x612.jpg"/>
          <p:cNvGrpSpPr/>
          <p:nvPr/>
        </p:nvGrpSpPr>
        <p:grpSpPr>
          <a:xfrm>
            <a:off x="7876259" y="771128"/>
            <a:ext cx="4211937" cy="5353736"/>
            <a:chOff x="0" y="0"/>
            <a:chExt cx="4211936" cy="5353735"/>
          </a:xfrm>
        </p:grpSpPr>
        <p:pic>
          <p:nvPicPr>
            <p:cNvPr id="472" name="istockphoto-486265469-612x612.jpg" descr="istockphoto-486265469-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471" name="istockphoto-486265469-612x612.jpg" descr="istockphoto-486265469-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Make time to reflect…"/>
          <p:cNvSpPr txBox="1">
            <a:spLocks noGrp="1"/>
          </p:cNvSpPr>
          <p:nvPr>
            <p:ph type="body" sz="half" idx="1"/>
          </p:nvPr>
        </p:nvSpPr>
        <p:spPr>
          <a:xfrm>
            <a:off x="838200" y="1825625"/>
            <a:ext cx="6953326" cy="4351338"/>
          </a:xfrm>
          <a:prstGeom prst="rect">
            <a:avLst/>
          </a:prstGeom>
        </p:spPr>
        <p:txBody>
          <a:bodyPr anchor="ctr">
            <a:normAutofit lnSpcReduction="10000"/>
          </a:bodyPr>
          <a:lstStyle/>
          <a:p>
            <a:pPr marL="555625" indent="-555625" defTabSz="410765">
              <a:lnSpc>
                <a:spcPct val="100000"/>
              </a:lnSpc>
              <a:buSzPct val="100000"/>
              <a:buAutoNum type="arabicPeriod"/>
              <a:defRPr sz="3400"/>
            </a:pPr>
            <a:r>
              <a:t>Make time to reflect</a:t>
            </a:r>
          </a:p>
          <a:p>
            <a:pPr marL="555625" indent="-555625" defTabSz="410765">
              <a:lnSpc>
                <a:spcPct val="100000"/>
              </a:lnSpc>
              <a:buSzPct val="100000"/>
              <a:buAutoNum type="arabicPeriod"/>
              <a:defRPr sz="3400"/>
            </a:pPr>
            <a:r>
              <a:t>Remember to dream</a:t>
            </a:r>
          </a:p>
          <a:p>
            <a:pPr marL="555625" indent="-555625" defTabSz="410765">
              <a:lnSpc>
                <a:spcPct val="100000"/>
              </a:lnSpc>
              <a:buSzPct val="100000"/>
              <a:buAutoNum type="arabicPeriod"/>
              <a:defRPr sz="3400"/>
            </a:pPr>
            <a:r>
              <a:t>Mirror those who are successful</a:t>
            </a:r>
          </a:p>
          <a:p>
            <a:pPr marL="555625" indent="-555625" defTabSz="410765">
              <a:lnSpc>
                <a:spcPct val="100000"/>
              </a:lnSpc>
              <a:buSzPct val="100000"/>
              <a:buAutoNum type="arabicPeriod"/>
              <a:defRPr sz="3400"/>
            </a:pPr>
            <a:r>
              <a:t>Retreat to advance</a:t>
            </a:r>
          </a:p>
          <a:p>
            <a:pPr marL="555625" indent="-555625" defTabSz="410765">
              <a:lnSpc>
                <a:spcPct val="100000"/>
              </a:lnSpc>
              <a:buSzPct val="100000"/>
              <a:buAutoNum type="arabicPeriod"/>
              <a:defRPr sz="3400"/>
            </a:pPr>
            <a:r>
              <a:t>Mentor someone else</a:t>
            </a:r>
          </a:p>
          <a:p>
            <a:pPr marL="555625" indent="-555625" defTabSz="410765">
              <a:lnSpc>
                <a:spcPct val="100000"/>
              </a:lnSpc>
              <a:buSzPct val="100000"/>
              <a:buAutoNum type="arabicPeriod"/>
              <a:defRPr sz="3400"/>
            </a:pPr>
            <a:r>
              <a:t>Enjoy the journey</a:t>
            </a:r>
          </a:p>
          <a:p>
            <a:pPr marL="555625" indent="-555625" defTabSz="410765">
              <a:lnSpc>
                <a:spcPct val="100000"/>
              </a:lnSpc>
              <a:buSzPct val="100000"/>
              <a:buAutoNum type="arabicPeriod"/>
              <a:defRPr sz="3400"/>
            </a:pPr>
            <a:r>
              <a:t>Live like a victor, not a victim</a:t>
            </a:r>
          </a:p>
        </p:txBody>
      </p:sp>
      <p:sp>
        <p:nvSpPr>
          <p:cNvPr id="4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479" name="How to Stay Motivated"/>
          <p:cNvSpPr txBox="1">
            <a:spLocks noGrp="1"/>
          </p:cNvSpPr>
          <p:nvPr>
            <p:ph type="title"/>
          </p:nvPr>
        </p:nvSpPr>
        <p:spPr>
          <a:prstGeom prst="rect">
            <a:avLst/>
          </a:prstGeom>
        </p:spPr>
        <p:txBody>
          <a:bodyPr/>
          <a:lstStyle>
            <a:lvl1pPr>
              <a:defRPr sz="5000"/>
            </a:lvl1pPr>
          </a:lstStyle>
          <a:p>
            <a:r>
              <a:t>How to Stay Motivated</a:t>
            </a:r>
          </a:p>
        </p:txBody>
      </p:sp>
      <p:grpSp>
        <p:nvGrpSpPr>
          <p:cNvPr id="482" name="istockphoto-486265469-612x612.jpg"/>
          <p:cNvGrpSpPr/>
          <p:nvPr/>
        </p:nvGrpSpPr>
        <p:grpSpPr>
          <a:xfrm>
            <a:off x="7876308" y="752132"/>
            <a:ext cx="4211937" cy="5353736"/>
            <a:chOff x="0" y="0"/>
            <a:chExt cx="4211936" cy="5353735"/>
          </a:xfrm>
        </p:grpSpPr>
        <p:pic>
          <p:nvPicPr>
            <p:cNvPr id="481" name="istockphoto-486265469-612x612.jpg" descr="istockphoto-486265469-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480" name="istockphoto-486265469-612x612.jpg" descr="istockphoto-486265469-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7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7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7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Focus and determination beat brains and intellect every time…"/>
          <p:cNvSpPr txBox="1">
            <a:spLocks noGrp="1"/>
          </p:cNvSpPr>
          <p:nvPr>
            <p:ph type="body" sz="half" idx="1"/>
          </p:nvPr>
        </p:nvSpPr>
        <p:spPr>
          <a:xfrm>
            <a:off x="784869" y="1381125"/>
            <a:ext cx="7044757" cy="4351338"/>
          </a:xfrm>
          <a:prstGeom prst="rect">
            <a:avLst/>
          </a:prstGeom>
        </p:spPr>
        <p:txBody>
          <a:bodyPr anchor="ctr"/>
          <a:lstStyle/>
          <a:p>
            <a:pPr marL="114300" indent="-114300" defTabSz="410765">
              <a:lnSpc>
                <a:spcPct val="100000"/>
              </a:lnSpc>
              <a:buSzPct val="100000"/>
              <a:buChar char="•"/>
              <a:defRPr sz="3400"/>
            </a:pPr>
            <a:r>
              <a:t> Focus and determination beat brains and intellect every time</a:t>
            </a:r>
          </a:p>
          <a:p>
            <a:pPr marL="114300" indent="-114300" defTabSz="410765">
              <a:lnSpc>
                <a:spcPct val="100000"/>
              </a:lnSpc>
              <a:buSzPct val="100000"/>
              <a:buChar char="•"/>
              <a:defRPr sz="3400"/>
            </a:pPr>
            <a:r>
              <a:t> Focus on what is important</a:t>
            </a:r>
          </a:p>
          <a:p>
            <a:pPr marL="114300" indent="-114300" defTabSz="410765">
              <a:lnSpc>
                <a:spcPct val="100000"/>
              </a:lnSpc>
              <a:buSzPct val="100000"/>
              <a:buChar char="•"/>
              <a:defRPr sz="3400"/>
            </a:pPr>
            <a:r>
              <a:t> Drifting versus waiting</a:t>
            </a:r>
          </a:p>
        </p:txBody>
      </p:sp>
      <p:sp>
        <p:nvSpPr>
          <p:cNvPr id="48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488" name="Power of Focus"/>
          <p:cNvSpPr txBox="1">
            <a:spLocks noGrp="1"/>
          </p:cNvSpPr>
          <p:nvPr>
            <p:ph type="title"/>
          </p:nvPr>
        </p:nvSpPr>
        <p:spPr>
          <a:prstGeom prst="rect">
            <a:avLst/>
          </a:prstGeom>
        </p:spPr>
        <p:txBody>
          <a:bodyPr/>
          <a:lstStyle>
            <a:lvl1pPr>
              <a:defRPr sz="5000"/>
            </a:lvl1pPr>
          </a:lstStyle>
          <a:p>
            <a:r>
              <a:t>Power of Focus</a:t>
            </a:r>
          </a:p>
        </p:txBody>
      </p:sp>
      <p:grpSp>
        <p:nvGrpSpPr>
          <p:cNvPr id="491" name="istockphoto-465404013-612x612.jpg"/>
          <p:cNvGrpSpPr/>
          <p:nvPr/>
        </p:nvGrpSpPr>
        <p:grpSpPr>
          <a:xfrm>
            <a:off x="7876259" y="771128"/>
            <a:ext cx="4211937" cy="5353736"/>
            <a:chOff x="0" y="0"/>
            <a:chExt cx="4211936" cy="5353735"/>
          </a:xfrm>
        </p:grpSpPr>
        <p:pic>
          <p:nvPicPr>
            <p:cNvPr id="490" name="istockphoto-465404013-612x612.jpg" descr="istockphoto-465404013-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489" name="istockphoto-465404013-612x612.jpg" descr="istockphoto-465404013-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Distraction is detrimental…"/>
          <p:cNvSpPr txBox="1">
            <a:spLocks noGrp="1"/>
          </p:cNvSpPr>
          <p:nvPr>
            <p:ph type="body" sz="half" idx="1"/>
          </p:nvPr>
        </p:nvSpPr>
        <p:spPr>
          <a:xfrm>
            <a:off x="838200" y="1825625"/>
            <a:ext cx="6953326" cy="4351338"/>
          </a:xfrm>
          <a:prstGeom prst="rect">
            <a:avLst/>
          </a:prstGeom>
        </p:spPr>
        <p:txBody>
          <a:bodyPr anchor="ctr"/>
          <a:lstStyle/>
          <a:p>
            <a:pPr marL="114300" indent="-114300" defTabSz="410765">
              <a:lnSpc>
                <a:spcPct val="100000"/>
              </a:lnSpc>
              <a:buSzPct val="100000"/>
              <a:buChar char="•"/>
              <a:defRPr sz="3400"/>
            </a:pPr>
            <a:r>
              <a:t> Distraction is detrimental</a:t>
            </a:r>
          </a:p>
          <a:p>
            <a:pPr marL="114300" indent="-114300" defTabSz="410765">
              <a:lnSpc>
                <a:spcPct val="100000"/>
              </a:lnSpc>
              <a:buSzPct val="100000"/>
              <a:buChar char="•"/>
              <a:defRPr sz="3400"/>
            </a:pPr>
            <a:r>
              <a:t> Establish an agenda</a:t>
            </a:r>
          </a:p>
          <a:p>
            <a:pPr marL="114300" indent="-114300" defTabSz="410765">
              <a:lnSpc>
                <a:spcPct val="100000"/>
              </a:lnSpc>
              <a:buSzPct val="100000"/>
              <a:buChar char="•"/>
              <a:defRPr sz="3400"/>
            </a:pPr>
            <a:r>
              <a:t> Prioritize</a:t>
            </a:r>
          </a:p>
          <a:p>
            <a:pPr marL="114300" indent="-114300" defTabSz="410765">
              <a:lnSpc>
                <a:spcPct val="100000"/>
              </a:lnSpc>
              <a:buSzPct val="100000"/>
              <a:buChar char="•"/>
              <a:defRPr sz="3400"/>
            </a:pPr>
            <a:r>
              <a:t> Live intentionally</a:t>
            </a:r>
          </a:p>
        </p:txBody>
      </p:sp>
      <p:sp>
        <p:nvSpPr>
          <p:cNvPr id="49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497" name="Power of Focus"/>
          <p:cNvSpPr txBox="1">
            <a:spLocks noGrp="1"/>
          </p:cNvSpPr>
          <p:nvPr>
            <p:ph type="title"/>
          </p:nvPr>
        </p:nvSpPr>
        <p:spPr>
          <a:prstGeom prst="rect">
            <a:avLst/>
          </a:prstGeom>
        </p:spPr>
        <p:txBody>
          <a:bodyPr/>
          <a:lstStyle>
            <a:lvl1pPr>
              <a:defRPr sz="5000"/>
            </a:lvl1pPr>
          </a:lstStyle>
          <a:p>
            <a:r>
              <a:t>Power of Focus</a:t>
            </a:r>
          </a:p>
        </p:txBody>
      </p:sp>
      <p:grpSp>
        <p:nvGrpSpPr>
          <p:cNvPr id="500" name="istockphoto-465404013-612x612.jpg"/>
          <p:cNvGrpSpPr/>
          <p:nvPr/>
        </p:nvGrpSpPr>
        <p:grpSpPr>
          <a:xfrm>
            <a:off x="7876259" y="771128"/>
            <a:ext cx="4211937" cy="5353736"/>
            <a:chOff x="0" y="0"/>
            <a:chExt cx="4211936" cy="5353735"/>
          </a:xfrm>
        </p:grpSpPr>
        <p:pic>
          <p:nvPicPr>
            <p:cNvPr id="499" name="istockphoto-465404013-612x612.jpg" descr="istockphoto-465404013-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498" name="istockphoto-465404013-612x612.jpg" descr="istockphoto-465404013-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eople make it happen…"/>
          <p:cNvSpPr txBox="1">
            <a:spLocks noGrp="1"/>
          </p:cNvSpPr>
          <p:nvPr>
            <p:ph type="body" sz="half" idx="1"/>
          </p:nvPr>
        </p:nvSpPr>
        <p:spPr>
          <a:xfrm>
            <a:off x="335508" y="1825625"/>
            <a:ext cx="7545638" cy="4351338"/>
          </a:xfrm>
          <a:prstGeom prst="rect">
            <a:avLst/>
          </a:prstGeom>
        </p:spPr>
        <p:txBody>
          <a:bodyPr anchor="ctr"/>
          <a:lstStyle/>
          <a:p>
            <a:pPr marL="114300" indent="-114300" defTabSz="410765">
              <a:lnSpc>
                <a:spcPct val="100000"/>
              </a:lnSpc>
              <a:buSzPct val="100000"/>
              <a:buChar char="•"/>
              <a:defRPr sz="3200"/>
            </a:pPr>
            <a:r>
              <a:t> People make it happen</a:t>
            </a:r>
          </a:p>
          <a:p>
            <a:pPr marL="114300" indent="-114300" defTabSz="410765">
              <a:lnSpc>
                <a:spcPct val="100000"/>
              </a:lnSpc>
              <a:buSzPct val="100000"/>
              <a:buChar char="•"/>
              <a:defRPr sz="3200"/>
            </a:pPr>
            <a:r>
              <a:t> Greatest resource</a:t>
            </a:r>
          </a:p>
          <a:p>
            <a:pPr marL="114300" indent="-114300" defTabSz="410765">
              <a:lnSpc>
                <a:spcPct val="100000"/>
              </a:lnSpc>
              <a:buSzPct val="100000"/>
              <a:buChar char="•"/>
              <a:defRPr sz="3200"/>
            </a:pPr>
            <a:r>
              <a:t> Leaders versus managers</a:t>
            </a:r>
          </a:p>
          <a:p>
            <a:pPr marL="114300" indent="-114300" defTabSz="410765">
              <a:lnSpc>
                <a:spcPct val="100000"/>
              </a:lnSpc>
              <a:buSzPct val="100000"/>
              <a:buChar char="•"/>
              <a:defRPr sz="3200"/>
            </a:pPr>
            <a:r>
              <a:t> Character, competence, and connection</a:t>
            </a:r>
          </a:p>
        </p:txBody>
      </p:sp>
      <p:sp>
        <p:nvSpPr>
          <p:cNvPr id="50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506" name="Power of People"/>
          <p:cNvSpPr txBox="1">
            <a:spLocks noGrp="1"/>
          </p:cNvSpPr>
          <p:nvPr>
            <p:ph type="title"/>
          </p:nvPr>
        </p:nvSpPr>
        <p:spPr>
          <a:prstGeom prst="rect">
            <a:avLst/>
          </a:prstGeom>
        </p:spPr>
        <p:txBody>
          <a:bodyPr/>
          <a:lstStyle>
            <a:lvl1pPr>
              <a:defRPr sz="5000"/>
            </a:lvl1pPr>
          </a:lstStyle>
          <a:p>
            <a:r>
              <a:t>Power of People</a:t>
            </a:r>
          </a:p>
        </p:txBody>
      </p:sp>
      <p:grpSp>
        <p:nvGrpSpPr>
          <p:cNvPr id="509" name="istockphoto-1139851278-612x612.jpg"/>
          <p:cNvGrpSpPr/>
          <p:nvPr/>
        </p:nvGrpSpPr>
        <p:grpSpPr>
          <a:xfrm>
            <a:off x="7876259" y="771128"/>
            <a:ext cx="4211937" cy="5353736"/>
            <a:chOff x="0" y="0"/>
            <a:chExt cx="4211936" cy="5353735"/>
          </a:xfrm>
        </p:grpSpPr>
        <p:pic>
          <p:nvPicPr>
            <p:cNvPr id="508" name="istockphoto-1139851278-612x612.jpg" descr="istockphoto-1139851278-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07" name="istockphoto-1139851278-612x612.jpg" descr="istockphoto-1139851278-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Understanding the words is key…"/>
          <p:cNvSpPr txBox="1">
            <a:spLocks noGrp="1"/>
          </p:cNvSpPr>
          <p:nvPr>
            <p:ph type="body" sz="half" idx="1"/>
          </p:nvPr>
        </p:nvSpPr>
        <p:spPr>
          <a:xfrm>
            <a:off x="884336" y="1825625"/>
            <a:ext cx="6907190" cy="4351338"/>
          </a:xfrm>
          <a:prstGeom prst="rect">
            <a:avLst/>
          </a:prstGeom>
        </p:spPr>
        <p:txBody>
          <a:bodyPr anchor="ctr"/>
          <a:lstStyle/>
          <a:p>
            <a:pPr marL="112013" indent="-112013" defTabSz="402550">
              <a:lnSpc>
                <a:spcPct val="100000"/>
              </a:lnSpc>
              <a:spcBef>
                <a:spcPts val="900"/>
              </a:spcBef>
              <a:buSzPct val="100000"/>
              <a:buChar char="•"/>
              <a:defRPr sz="3332"/>
            </a:pPr>
            <a:r>
              <a:t> Understanding the words is key</a:t>
            </a:r>
          </a:p>
          <a:p>
            <a:pPr marL="112013" indent="-112013" defTabSz="402550">
              <a:lnSpc>
                <a:spcPct val="100000"/>
              </a:lnSpc>
              <a:spcBef>
                <a:spcPts val="900"/>
              </a:spcBef>
              <a:buSzPct val="100000"/>
              <a:buChar char="•"/>
              <a:defRPr sz="3332"/>
            </a:pPr>
            <a:r>
              <a:t> Choice of words can be subtle but dramatic in effect</a:t>
            </a:r>
          </a:p>
          <a:p>
            <a:pPr marL="112013" indent="-112013" defTabSz="402550">
              <a:lnSpc>
                <a:spcPct val="100000"/>
              </a:lnSpc>
              <a:spcBef>
                <a:spcPts val="900"/>
              </a:spcBef>
              <a:buSzPct val="100000"/>
              <a:buChar char="•"/>
              <a:defRPr sz="3332"/>
            </a:pPr>
            <a:r>
              <a:t> Have to be able to convince others</a:t>
            </a:r>
          </a:p>
          <a:p>
            <a:pPr marL="112013" indent="-112013" defTabSz="402550">
              <a:lnSpc>
                <a:spcPct val="100000"/>
              </a:lnSpc>
              <a:spcBef>
                <a:spcPts val="900"/>
              </a:spcBef>
              <a:buSzPct val="100000"/>
              <a:buChar char="•"/>
              <a:defRPr sz="3332"/>
            </a:pPr>
            <a:r>
              <a:t> One sure way to establish rapport</a:t>
            </a:r>
          </a:p>
          <a:p>
            <a:pPr marL="112013" indent="-112013" defTabSz="402550">
              <a:lnSpc>
                <a:spcPct val="100000"/>
              </a:lnSpc>
              <a:spcBef>
                <a:spcPts val="900"/>
              </a:spcBef>
              <a:buSzPct val="100000"/>
              <a:buChar char="•"/>
              <a:defRPr sz="3332"/>
            </a:pPr>
            <a:r>
              <a:t> Begin communications with the end in mind</a:t>
            </a:r>
          </a:p>
        </p:txBody>
      </p:sp>
      <p:sp>
        <p:nvSpPr>
          <p:cNvPr id="5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515" name="Power of Persuasive…"/>
          <p:cNvSpPr txBox="1">
            <a:spLocks noGrp="1"/>
          </p:cNvSpPr>
          <p:nvPr>
            <p:ph type="title"/>
          </p:nvPr>
        </p:nvSpPr>
        <p:spPr>
          <a:xfrm>
            <a:off x="838200" y="85725"/>
            <a:ext cx="10515600" cy="1325563"/>
          </a:xfrm>
          <a:prstGeom prst="rect">
            <a:avLst/>
          </a:prstGeom>
        </p:spPr>
        <p:txBody>
          <a:bodyPr/>
          <a:lstStyle/>
          <a:p>
            <a:pPr defTabSz="813816">
              <a:defRPr sz="4450"/>
            </a:pPr>
            <a:r>
              <a:t>Power of Persuasive </a:t>
            </a:r>
          </a:p>
          <a:p>
            <a:pPr defTabSz="813816">
              <a:defRPr sz="4450"/>
            </a:pPr>
            <a:r>
              <a:t>Communication</a:t>
            </a:r>
          </a:p>
        </p:txBody>
      </p:sp>
      <p:grpSp>
        <p:nvGrpSpPr>
          <p:cNvPr id="518" name="istockphoto-593305618-612x612.jpg"/>
          <p:cNvGrpSpPr/>
          <p:nvPr/>
        </p:nvGrpSpPr>
        <p:grpSpPr>
          <a:xfrm>
            <a:off x="7876259" y="771128"/>
            <a:ext cx="4211938" cy="5353736"/>
            <a:chOff x="0" y="0"/>
            <a:chExt cx="4211936" cy="5353735"/>
          </a:xfrm>
        </p:grpSpPr>
        <p:pic>
          <p:nvPicPr>
            <p:cNvPr id="517" name="istockphoto-593305618-612x612.jpg" descr="istockphoto-593305618-612x612.jpg"/>
            <p:cNvPicPr>
              <a:picLocks noChangeAspect="1"/>
            </p:cNvPicPr>
            <p:nvPr/>
          </p:nvPicPr>
          <p:blipFill>
            <a:blip r:embed="rId3"/>
            <a:srcRect l="30557" r="30557"/>
            <a:stretch>
              <a:fillRect/>
            </a:stretch>
          </p:blipFill>
          <p:spPr>
            <a:xfrm>
              <a:off x="203200" y="203200"/>
              <a:ext cx="3805537" cy="4909236"/>
            </a:xfrm>
            <a:prstGeom prst="rect">
              <a:avLst/>
            </a:prstGeom>
            <a:ln>
              <a:noFill/>
            </a:ln>
            <a:effectLst/>
          </p:spPr>
        </p:pic>
        <p:pic>
          <p:nvPicPr>
            <p:cNvPr id="516" name="istockphoto-593305618-612x612.jpg" descr="istockphoto-593305618-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Feedback…"/>
          <p:cNvSpPr txBox="1">
            <a:spLocks noGrp="1"/>
          </p:cNvSpPr>
          <p:nvPr>
            <p:ph type="body" sz="half" idx="1"/>
          </p:nvPr>
        </p:nvSpPr>
        <p:spPr>
          <a:xfrm>
            <a:off x="838200" y="1825625"/>
            <a:ext cx="6953326" cy="4351338"/>
          </a:xfrm>
          <a:prstGeom prst="rect">
            <a:avLst/>
          </a:prstGeom>
        </p:spPr>
        <p:txBody>
          <a:bodyPr anchor="ctr"/>
          <a:lstStyle/>
          <a:p>
            <a:pPr marL="114300" indent="-114300" defTabSz="410765">
              <a:lnSpc>
                <a:spcPct val="100000"/>
              </a:lnSpc>
              <a:buSzPct val="100000"/>
              <a:buChar char="•"/>
              <a:defRPr sz="3400"/>
            </a:pPr>
            <a:r>
              <a:t> Feedback</a:t>
            </a:r>
          </a:p>
          <a:p>
            <a:pPr marL="114300" indent="-114300" defTabSz="410765">
              <a:lnSpc>
                <a:spcPct val="100000"/>
              </a:lnSpc>
              <a:buSzPct val="100000"/>
              <a:buChar char="•"/>
              <a:defRPr sz="3400"/>
            </a:pPr>
            <a:r>
              <a:t> Tell a story</a:t>
            </a:r>
          </a:p>
          <a:p>
            <a:pPr marL="114300" indent="-114300" defTabSz="410765">
              <a:lnSpc>
                <a:spcPct val="100000"/>
              </a:lnSpc>
              <a:buSzPct val="100000"/>
              <a:buChar char="•"/>
              <a:defRPr sz="3400"/>
            </a:pPr>
            <a:r>
              <a:t> Everything you do has an impact</a:t>
            </a:r>
          </a:p>
          <a:p>
            <a:pPr marL="114300" indent="-114300" defTabSz="410765">
              <a:lnSpc>
                <a:spcPct val="100000"/>
              </a:lnSpc>
              <a:buSzPct val="100000"/>
              <a:buChar char="•"/>
              <a:defRPr sz="3400"/>
            </a:pPr>
            <a:r>
              <a:t> Call for action</a:t>
            </a:r>
          </a:p>
          <a:p>
            <a:pPr marL="114300" indent="-114300" defTabSz="410765">
              <a:lnSpc>
                <a:spcPct val="100000"/>
              </a:lnSpc>
              <a:buSzPct val="100000"/>
              <a:buChar char="•"/>
              <a:defRPr sz="3400"/>
            </a:pPr>
            <a:r>
              <a:t> How good leaders communicate</a:t>
            </a:r>
          </a:p>
        </p:txBody>
      </p:sp>
      <p:sp>
        <p:nvSpPr>
          <p:cNvPr id="5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524" name="Power of Persuasive…"/>
          <p:cNvSpPr txBox="1">
            <a:spLocks noGrp="1"/>
          </p:cNvSpPr>
          <p:nvPr>
            <p:ph type="title"/>
          </p:nvPr>
        </p:nvSpPr>
        <p:spPr>
          <a:xfrm>
            <a:off x="838200" y="85725"/>
            <a:ext cx="10515600" cy="1325563"/>
          </a:xfrm>
          <a:prstGeom prst="rect">
            <a:avLst/>
          </a:prstGeom>
        </p:spPr>
        <p:txBody>
          <a:bodyPr/>
          <a:lstStyle/>
          <a:p>
            <a:pPr defTabSz="813816">
              <a:defRPr sz="4450"/>
            </a:pPr>
            <a:r>
              <a:t>Power of Persuasive </a:t>
            </a:r>
          </a:p>
          <a:p>
            <a:pPr defTabSz="813816">
              <a:defRPr sz="4450"/>
            </a:pPr>
            <a:r>
              <a:t>Communication</a:t>
            </a:r>
          </a:p>
        </p:txBody>
      </p:sp>
      <p:grpSp>
        <p:nvGrpSpPr>
          <p:cNvPr id="527" name="istockphoto-593305618-612x612.jpg"/>
          <p:cNvGrpSpPr/>
          <p:nvPr/>
        </p:nvGrpSpPr>
        <p:grpSpPr>
          <a:xfrm>
            <a:off x="7876259" y="771128"/>
            <a:ext cx="4211938" cy="5353736"/>
            <a:chOff x="0" y="0"/>
            <a:chExt cx="4211936" cy="5353735"/>
          </a:xfrm>
        </p:grpSpPr>
        <p:pic>
          <p:nvPicPr>
            <p:cNvPr id="526" name="istockphoto-593305618-612x612.jpg" descr="istockphoto-593305618-612x612.jpg"/>
            <p:cNvPicPr>
              <a:picLocks noChangeAspect="1"/>
            </p:cNvPicPr>
            <p:nvPr/>
          </p:nvPicPr>
          <p:blipFill>
            <a:blip r:embed="rId3"/>
            <a:srcRect l="30557" r="30557"/>
            <a:stretch>
              <a:fillRect/>
            </a:stretch>
          </p:blipFill>
          <p:spPr>
            <a:xfrm>
              <a:off x="203200" y="203200"/>
              <a:ext cx="3805537" cy="4909236"/>
            </a:xfrm>
            <a:prstGeom prst="rect">
              <a:avLst/>
            </a:prstGeom>
            <a:ln>
              <a:noFill/>
            </a:ln>
            <a:effectLst/>
          </p:spPr>
        </p:pic>
        <p:pic>
          <p:nvPicPr>
            <p:cNvPr id="525" name="istockphoto-593305618-612x612.jpg" descr="istockphoto-593305618-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uccessful leaders have high IQs*…"/>
          <p:cNvSpPr txBox="1">
            <a:spLocks noGrp="1"/>
          </p:cNvSpPr>
          <p:nvPr>
            <p:ph type="body" sz="half" idx="1"/>
          </p:nvPr>
        </p:nvSpPr>
        <p:spPr>
          <a:xfrm>
            <a:off x="782488" y="1825625"/>
            <a:ext cx="6944432" cy="4351338"/>
          </a:xfrm>
          <a:prstGeom prst="rect">
            <a:avLst/>
          </a:prstGeom>
        </p:spPr>
        <p:txBody>
          <a:bodyPr anchor="ctr"/>
          <a:lstStyle/>
          <a:p>
            <a:pPr marL="114300" indent="-114300" defTabSz="410765">
              <a:lnSpc>
                <a:spcPct val="100000"/>
              </a:lnSpc>
              <a:buSzPct val="100000"/>
              <a:buChar char="•"/>
              <a:defRPr sz="3400"/>
            </a:pPr>
            <a:r>
              <a:t> Successful leaders have high IQs*</a:t>
            </a:r>
          </a:p>
          <a:p>
            <a:pPr marL="114300" indent="-114300" defTabSz="410765">
              <a:lnSpc>
                <a:spcPct val="100000"/>
              </a:lnSpc>
              <a:buSzPct val="100000"/>
              <a:buChar char="•"/>
              <a:defRPr sz="3400"/>
            </a:pPr>
            <a:r>
              <a:t> Visioning</a:t>
            </a:r>
          </a:p>
          <a:p>
            <a:pPr marL="114300" indent="-114300" defTabSz="410765">
              <a:lnSpc>
                <a:spcPct val="100000"/>
              </a:lnSpc>
              <a:buSzPct val="100000"/>
              <a:buChar char="•"/>
              <a:defRPr sz="3400"/>
            </a:pPr>
            <a:r>
              <a:t> Barriers to execution</a:t>
            </a:r>
          </a:p>
          <a:p>
            <a:pPr marL="114300" indent="-114300" defTabSz="410765">
              <a:lnSpc>
                <a:spcPct val="100000"/>
              </a:lnSpc>
              <a:buSzPct val="100000"/>
              <a:buChar char="•"/>
              <a:defRPr sz="3400"/>
            </a:pPr>
            <a:r>
              <a:t> How to increase your IQ</a:t>
            </a:r>
          </a:p>
          <a:p>
            <a:pPr marL="114300" indent="-114300" defTabSz="410765">
              <a:lnSpc>
                <a:spcPct val="100000"/>
              </a:lnSpc>
              <a:buSzPct val="100000"/>
              <a:buChar char="•"/>
              <a:defRPr sz="3400"/>
            </a:pPr>
            <a:r>
              <a:t> Face your fears</a:t>
            </a:r>
          </a:p>
        </p:txBody>
      </p:sp>
      <p:sp>
        <p:nvSpPr>
          <p:cNvPr id="5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533" name="Power of Execution"/>
          <p:cNvSpPr txBox="1">
            <a:spLocks noGrp="1"/>
          </p:cNvSpPr>
          <p:nvPr>
            <p:ph type="title"/>
          </p:nvPr>
        </p:nvSpPr>
        <p:spPr>
          <a:prstGeom prst="rect">
            <a:avLst/>
          </a:prstGeom>
        </p:spPr>
        <p:txBody>
          <a:bodyPr/>
          <a:lstStyle>
            <a:lvl1pPr>
              <a:defRPr sz="5000"/>
            </a:lvl1pPr>
          </a:lstStyle>
          <a:p>
            <a:r>
              <a:t>Power of Execution</a:t>
            </a:r>
          </a:p>
        </p:txBody>
      </p:sp>
      <p:grpSp>
        <p:nvGrpSpPr>
          <p:cNvPr id="536" name="istockphoto-1145212266-612x612.jpg"/>
          <p:cNvGrpSpPr/>
          <p:nvPr/>
        </p:nvGrpSpPr>
        <p:grpSpPr>
          <a:xfrm>
            <a:off x="7876259" y="771128"/>
            <a:ext cx="4211937" cy="5353736"/>
            <a:chOff x="0" y="0"/>
            <a:chExt cx="4211936" cy="5353735"/>
          </a:xfrm>
        </p:grpSpPr>
        <p:pic>
          <p:nvPicPr>
            <p:cNvPr id="535" name="istockphoto-1145212266-612x612.jpg" descr="istockphoto-1145212266-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34" name="istockphoto-1145212266-612x612.jpg" descr="istockphoto-1145212266-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3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Giving……"/>
          <p:cNvSpPr txBox="1">
            <a:spLocks noGrp="1"/>
          </p:cNvSpPr>
          <p:nvPr>
            <p:ph type="body" sz="half" idx="1"/>
          </p:nvPr>
        </p:nvSpPr>
        <p:spPr>
          <a:xfrm>
            <a:off x="728017" y="1825625"/>
            <a:ext cx="7152844" cy="4351338"/>
          </a:xfrm>
          <a:prstGeom prst="rect">
            <a:avLst/>
          </a:prstGeom>
        </p:spPr>
        <p:txBody>
          <a:bodyPr>
            <a:normAutofit lnSpcReduction="10000"/>
          </a:bodyPr>
          <a:lstStyle/>
          <a:p>
            <a:pPr marL="108585" indent="-108585" defTabSz="390227">
              <a:lnSpc>
                <a:spcPct val="100000"/>
              </a:lnSpc>
              <a:spcBef>
                <a:spcPts val="900"/>
              </a:spcBef>
              <a:buSzPct val="100000"/>
              <a:buChar char="•"/>
              <a:defRPr sz="3040"/>
            </a:pPr>
            <a:r>
              <a:t> Giving…</a:t>
            </a:r>
          </a:p>
          <a:p>
            <a:pPr marL="325754" lvl="1" indent="-108585" defTabSz="390227">
              <a:lnSpc>
                <a:spcPct val="100000"/>
              </a:lnSpc>
              <a:spcBef>
                <a:spcPts val="900"/>
              </a:spcBef>
              <a:defRPr sz="3040"/>
            </a:pPr>
            <a:r>
              <a:t> teaches us to look beyond ourselves.</a:t>
            </a:r>
          </a:p>
          <a:p>
            <a:pPr marL="325754" lvl="1" indent="-108585" defTabSz="390227">
              <a:lnSpc>
                <a:spcPct val="100000"/>
              </a:lnSpc>
              <a:spcBef>
                <a:spcPts val="900"/>
              </a:spcBef>
              <a:defRPr sz="3040"/>
            </a:pPr>
            <a:r>
              <a:t> teaches us to be of greater service in helping others.</a:t>
            </a:r>
          </a:p>
          <a:p>
            <a:pPr marL="325754" lvl="1" indent="-108585" defTabSz="390227">
              <a:lnSpc>
                <a:spcPct val="100000"/>
              </a:lnSpc>
              <a:spcBef>
                <a:spcPts val="900"/>
              </a:spcBef>
              <a:defRPr sz="3040"/>
            </a:pPr>
            <a:r>
              <a:t> makes the world a better place.</a:t>
            </a:r>
          </a:p>
          <a:p>
            <a:pPr marL="325754" lvl="1" indent="-108585" defTabSz="390227">
              <a:lnSpc>
                <a:spcPct val="100000"/>
              </a:lnSpc>
              <a:spcBef>
                <a:spcPts val="900"/>
              </a:spcBef>
              <a:defRPr sz="3040"/>
            </a:pPr>
            <a:r>
              <a:t> makes us feel good.</a:t>
            </a:r>
          </a:p>
          <a:p>
            <a:pPr marL="108585" indent="-108585" defTabSz="390227">
              <a:lnSpc>
                <a:spcPct val="100000"/>
              </a:lnSpc>
              <a:spcBef>
                <a:spcPts val="900"/>
              </a:spcBef>
              <a:buSzPct val="100000"/>
              <a:buChar char="•"/>
              <a:defRPr sz="3040"/>
            </a:pPr>
            <a:r>
              <a:t> What can you give?</a:t>
            </a:r>
          </a:p>
          <a:p>
            <a:pPr marL="108585" indent="-108585" defTabSz="390227">
              <a:lnSpc>
                <a:spcPct val="100000"/>
              </a:lnSpc>
              <a:spcBef>
                <a:spcPts val="900"/>
              </a:spcBef>
              <a:buSzPct val="100000"/>
              <a:buChar char="•"/>
              <a:defRPr sz="3040"/>
            </a:pPr>
            <a:r>
              <a:t> To lead is to serve. Giving back is a gift</a:t>
            </a:r>
          </a:p>
        </p:txBody>
      </p:sp>
      <p:sp>
        <p:nvSpPr>
          <p:cNvPr id="54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542" name="Power of Giving"/>
          <p:cNvSpPr txBox="1">
            <a:spLocks noGrp="1"/>
          </p:cNvSpPr>
          <p:nvPr>
            <p:ph type="title"/>
          </p:nvPr>
        </p:nvSpPr>
        <p:spPr>
          <a:prstGeom prst="rect">
            <a:avLst/>
          </a:prstGeom>
        </p:spPr>
        <p:txBody>
          <a:bodyPr/>
          <a:lstStyle>
            <a:lvl1pPr>
              <a:defRPr sz="5000"/>
            </a:lvl1pPr>
          </a:lstStyle>
          <a:p>
            <a:r>
              <a:t>Power of Giving</a:t>
            </a:r>
          </a:p>
        </p:txBody>
      </p:sp>
      <p:grpSp>
        <p:nvGrpSpPr>
          <p:cNvPr id="545" name="istockphoto-486265469-612x612.jpg"/>
          <p:cNvGrpSpPr/>
          <p:nvPr/>
        </p:nvGrpSpPr>
        <p:grpSpPr>
          <a:xfrm>
            <a:off x="7876259" y="771128"/>
            <a:ext cx="4211937" cy="5353736"/>
            <a:chOff x="0" y="0"/>
            <a:chExt cx="4211936" cy="5353735"/>
          </a:xfrm>
        </p:grpSpPr>
        <p:pic>
          <p:nvPicPr>
            <p:cNvPr id="544" name="istockphoto-486265469-612x612.jpg" descr="istockphoto-486265469-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43" name="istockphoto-486265469-612x612.jpg" descr="istockphoto-486265469-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0">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540">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540">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540">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5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4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Everyone makes a difference…"/>
          <p:cNvSpPr txBox="1">
            <a:spLocks noGrp="1"/>
          </p:cNvSpPr>
          <p:nvPr>
            <p:ph type="body" sz="half" idx="1"/>
          </p:nvPr>
        </p:nvSpPr>
        <p:spPr>
          <a:xfrm>
            <a:off x="762000" y="1571625"/>
            <a:ext cx="7092127" cy="4351338"/>
          </a:xfrm>
          <a:prstGeom prst="rect">
            <a:avLst/>
          </a:prstGeom>
        </p:spPr>
        <p:txBody>
          <a:bodyPr anchor="ctr"/>
          <a:lstStyle/>
          <a:p>
            <a:pPr marL="114300" indent="-114300" defTabSz="410765">
              <a:lnSpc>
                <a:spcPct val="100000"/>
              </a:lnSpc>
              <a:buSzPct val="100000"/>
              <a:buChar char="•"/>
              <a:defRPr sz="3400"/>
            </a:pPr>
            <a:r>
              <a:t> </a:t>
            </a:r>
            <a:r>
              <a:rPr i="1"/>
              <a:t>Everyone</a:t>
            </a:r>
            <a:r>
              <a:t> makes a difference</a:t>
            </a:r>
          </a:p>
          <a:p>
            <a:pPr marL="114300" indent="-114300" defTabSz="410765">
              <a:lnSpc>
                <a:spcPct val="100000"/>
              </a:lnSpc>
              <a:buSzPct val="100000"/>
              <a:buChar char="•"/>
              <a:defRPr sz="3400"/>
            </a:pPr>
            <a:r>
              <a:t> The question…is it positive or negative?</a:t>
            </a:r>
          </a:p>
          <a:p>
            <a:pPr marL="114300" indent="-114300" defTabSz="410765">
              <a:lnSpc>
                <a:spcPct val="100000"/>
              </a:lnSpc>
              <a:buSzPct val="100000"/>
              <a:buChar char="•"/>
              <a:defRPr sz="3400"/>
            </a:pPr>
            <a:r>
              <a:t> Leaders know everything they do—or don’t do—is significant</a:t>
            </a:r>
          </a:p>
          <a:p>
            <a:pPr marL="114300" indent="-114300" defTabSz="410765">
              <a:lnSpc>
                <a:spcPct val="100000"/>
              </a:lnSpc>
              <a:buSzPct val="100000"/>
              <a:buChar char="•"/>
              <a:defRPr sz="3400"/>
            </a:pPr>
            <a:r>
              <a:t> Activity versus accomplishment</a:t>
            </a:r>
          </a:p>
        </p:txBody>
      </p:sp>
      <p:sp>
        <p:nvSpPr>
          <p:cNvPr id="55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551" name="Leaving a…"/>
          <p:cNvSpPr txBox="1">
            <a:spLocks noGrp="1"/>
          </p:cNvSpPr>
          <p:nvPr>
            <p:ph type="title"/>
          </p:nvPr>
        </p:nvSpPr>
        <p:spPr>
          <a:xfrm>
            <a:off x="838200" y="365125"/>
            <a:ext cx="10515600" cy="1410664"/>
          </a:xfrm>
          <a:prstGeom prst="rect">
            <a:avLst/>
          </a:prstGeom>
        </p:spPr>
        <p:txBody>
          <a:bodyPr/>
          <a:lstStyle/>
          <a:p>
            <a:pPr defTabSz="877823">
              <a:defRPr sz="4800"/>
            </a:pPr>
            <a:r>
              <a:t>Leaving a </a:t>
            </a:r>
          </a:p>
          <a:p>
            <a:pPr defTabSz="877823">
              <a:defRPr sz="4800"/>
            </a:pPr>
            <a:r>
              <a:t>Leadership Legacy</a:t>
            </a:r>
          </a:p>
        </p:txBody>
      </p:sp>
      <p:grpSp>
        <p:nvGrpSpPr>
          <p:cNvPr id="554" name="istockphoto-1139851278-612x612.jpg"/>
          <p:cNvGrpSpPr/>
          <p:nvPr/>
        </p:nvGrpSpPr>
        <p:grpSpPr>
          <a:xfrm>
            <a:off x="7876259" y="771128"/>
            <a:ext cx="4211937" cy="5353736"/>
            <a:chOff x="0" y="0"/>
            <a:chExt cx="4211936" cy="5353735"/>
          </a:xfrm>
        </p:grpSpPr>
        <p:pic>
          <p:nvPicPr>
            <p:cNvPr id="553" name="istockphoto-1139851278-612x612.jpg" descr="istockphoto-1139851278-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52" name="istockphoto-1139851278-612x612.jpg" descr="istockphoto-1139851278-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2"/>
          <p:cNvSpPr txBox="1">
            <a:spLocks noGrp="1"/>
          </p:cNvSpPr>
          <p:nvPr>
            <p:ph type="title"/>
          </p:nvPr>
        </p:nvSpPr>
        <p:spPr>
          <a:prstGeom prst="rect">
            <a:avLst/>
          </a:prstGeom>
        </p:spPr>
        <p:txBody>
          <a:bodyPr/>
          <a:lstStyle/>
          <a:p>
            <a:r>
              <a:t>Learner Outcomes</a:t>
            </a:r>
          </a:p>
        </p:txBody>
      </p:sp>
      <p:sp>
        <p:nvSpPr>
          <p:cNvPr id="306" name="Content Placeholder 3"/>
          <p:cNvSpPr txBox="1">
            <a:spLocks noGrp="1"/>
          </p:cNvSpPr>
          <p:nvPr>
            <p:ph type="body" idx="1"/>
          </p:nvPr>
        </p:nvSpPr>
        <p:spPr>
          <a:prstGeom prst="rect">
            <a:avLst/>
          </a:prstGeom>
        </p:spPr>
        <p:txBody>
          <a:bodyPr/>
          <a:lstStyle/>
          <a:p>
            <a:pPr marL="342900" indent="-342900">
              <a:buSzPct val="100000"/>
              <a:buFont typeface="Arial"/>
              <a:buChar char="•"/>
              <a:defRPr sz="3600"/>
            </a:pPr>
            <a:r>
              <a:t>Delineate types of power in leadership</a:t>
            </a:r>
          </a:p>
          <a:p>
            <a:pPr marL="342900" indent="-342900">
              <a:buSzPct val="100000"/>
              <a:buFont typeface="Arial"/>
              <a:buChar char="•"/>
              <a:defRPr sz="3600"/>
            </a:pPr>
            <a:r>
              <a:t>Describe the challenges of leveraging influence when you lack authority</a:t>
            </a:r>
          </a:p>
          <a:p>
            <a:pPr marL="342900" indent="-342900">
              <a:buSzPct val="100000"/>
              <a:buFont typeface="Arial"/>
              <a:buChar char="•"/>
              <a:defRPr sz="3600"/>
            </a:pPr>
            <a:r>
              <a:t>Summarize the concept of leading up and how it can be utilized in clinical practice to improve outcomes</a:t>
            </a:r>
          </a:p>
        </p:txBody>
      </p:sp>
      <p:sp>
        <p:nvSpPr>
          <p:cNvPr id="307" name="Slide Number Placeholder 1"/>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308" name="Text Placeholder 4"/>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Leading Up</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Not just good, but good for something…"/>
          <p:cNvSpPr txBox="1">
            <a:spLocks noGrp="1"/>
          </p:cNvSpPr>
          <p:nvPr>
            <p:ph type="body" sz="half" idx="1"/>
          </p:nvPr>
        </p:nvSpPr>
        <p:spPr>
          <a:xfrm>
            <a:off x="302716" y="1750700"/>
            <a:ext cx="7571592" cy="4351339"/>
          </a:xfrm>
          <a:prstGeom prst="rect">
            <a:avLst/>
          </a:prstGeom>
        </p:spPr>
        <p:txBody>
          <a:bodyPr anchor="ctr"/>
          <a:lstStyle/>
          <a:p>
            <a:pPr marL="114300" indent="-114300" defTabSz="410765">
              <a:lnSpc>
                <a:spcPct val="100000"/>
              </a:lnSpc>
              <a:buSzPct val="100000"/>
              <a:buChar char="•"/>
              <a:defRPr sz="3400"/>
            </a:pPr>
            <a:r>
              <a:t> Not just good, but good for something</a:t>
            </a:r>
          </a:p>
          <a:p>
            <a:pPr marL="114300" indent="-114300" defTabSz="410765">
              <a:lnSpc>
                <a:spcPct val="100000"/>
              </a:lnSpc>
              <a:buSzPct val="100000"/>
              <a:buChar char="•"/>
              <a:defRPr sz="3400"/>
            </a:pPr>
            <a:r>
              <a:t> Merchant of hope</a:t>
            </a:r>
          </a:p>
          <a:p>
            <a:pPr marL="114300" indent="-114300" defTabSz="410765">
              <a:lnSpc>
                <a:spcPct val="100000"/>
              </a:lnSpc>
              <a:buSzPct val="100000"/>
              <a:buChar char="•"/>
              <a:defRPr sz="3400"/>
            </a:pPr>
            <a:r>
              <a:t> Daily response of everyone wanting to make a difference in the world</a:t>
            </a:r>
          </a:p>
        </p:txBody>
      </p:sp>
      <p:sp>
        <p:nvSpPr>
          <p:cNvPr id="5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560" name="Leaving a…"/>
          <p:cNvSpPr txBox="1">
            <a:spLocks noGrp="1"/>
          </p:cNvSpPr>
          <p:nvPr>
            <p:ph type="title"/>
          </p:nvPr>
        </p:nvSpPr>
        <p:spPr>
          <a:xfrm>
            <a:off x="838200" y="365125"/>
            <a:ext cx="10515600" cy="1410664"/>
          </a:xfrm>
          <a:prstGeom prst="rect">
            <a:avLst/>
          </a:prstGeom>
        </p:spPr>
        <p:txBody>
          <a:bodyPr/>
          <a:lstStyle/>
          <a:p>
            <a:pPr defTabSz="877823">
              <a:defRPr sz="4800"/>
            </a:pPr>
            <a:r>
              <a:t>Leaving a </a:t>
            </a:r>
          </a:p>
          <a:p>
            <a:pPr defTabSz="877823">
              <a:defRPr sz="4800"/>
            </a:pPr>
            <a:r>
              <a:t>Leadership Legacy</a:t>
            </a:r>
          </a:p>
        </p:txBody>
      </p:sp>
      <p:grpSp>
        <p:nvGrpSpPr>
          <p:cNvPr id="563" name="istockphoto-1139851278-612x612.jpg"/>
          <p:cNvGrpSpPr/>
          <p:nvPr/>
        </p:nvGrpSpPr>
        <p:grpSpPr>
          <a:xfrm>
            <a:off x="7876259" y="771128"/>
            <a:ext cx="4211937" cy="5353736"/>
            <a:chOff x="0" y="0"/>
            <a:chExt cx="4211936" cy="5353735"/>
          </a:xfrm>
        </p:grpSpPr>
        <p:pic>
          <p:nvPicPr>
            <p:cNvPr id="562" name="istockphoto-1139851278-612x612.jpg" descr="istockphoto-1139851278-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61" name="istockphoto-1139851278-612x612.jpg" descr="istockphoto-1139851278-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How long do you expect to live?"/>
          <p:cNvSpPr txBox="1">
            <a:spLocks noGrp="1"/>
          </p:cNvSpPr>
          <p:nvPr>
            <p:ph type="body" sz="half" idx="1"/>
          </p:nvPr>
        </p:nvSpPr>
        <p:spPr>
          <a:xfrm>
            <a:off x="876300" y="1444625"/>
            <a:ext cx="6487673" cy="4351338"/>
          </a:xfrm>
          <a:prstGeom prst="rect">
            <a:avLst/>
          </a:prstGeom>
        </p:spPr>
        <p:txBody>
          <a:bodyPr anchor="ctr"/>
          <a:lstStyle>
            <a:lvl1pPr algn="ctr" defTabSz="410765">
              <a:lnSpc>
                <a:spcPct val="100000"/>
              </a:lnSpc>
              <a:spcBef>
                <a:spcPts val="0"/>
              </a:spcBef>
              <a:defRPr sz="4000" b="1">
                <a:latin typeface="Helvetica Neue"/>
                <a:ea typeface="Helvetica Neue"/>
                <a:cs typeface="Helvetica Neue"/>
                <a:sym typeface="Helvetica Neue"/>
              </a:defRPr>
            </a:lvl1pPr>
          </a:lstStyle>
          <a:p>
            <a:r>
              <a:t>How long do you expect to live?</a:t>
            </a:r>
          </a:p>
        </p:txBody>
      </p:sp>
      <p:sp>
        <p:nvSpPr>
          <p:cNvPr id="5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569" name="Mastering Leadership"/>
          <p:cNvSpPr txBox="1">
            <a:spLocks noGrp="1"/>
          </p:cNvSpPr>
          <p:nvPr>
            <p:ph type="title"/>
          </p:nvPr>
        </p:nvSpPr>
        <p:spPr>
          <a:prstGeom prst="rect">
            <a:avLst/>
          </a:prstGeom>
        </p:spPr>
        <p:txBody>
          <a:bodyPr/>
          <a:lstStyle>
            <a:lvl1pPr>
              <a:defRPr sz="5000"/>
            </a:lvl1pPr>
          </a:lstStyle>
          <a:p>
            <a:r>
              <a:t>Mastering Leadership</a:t>
            </a:r>
          </a:p>
        </p:txBody>
      </p:sp>
      <p:grpSp>
        <p:nvGrpSpPr>
          <p:cNvPr id="572" name="istockphoto-1145212266-612x612.jpg"/>
          <p:cNvGrpSpPr/>
          <p:nvPr/>
        </p:nvGrpSpPr>
        <p:grpSpPr>
          <a:xfrm>
            <a:off x="7876259" y="771128"/>
            <a:ext cx="4211937" cy="5353736"/>
            <a:chOff x="0" y="0"/>
            <a:chExt cx="4211936" cy="5353735"/>
          </a:xfrm>
        </p:grpSpPr>
        <p:pic>
          <p:nvPicPr>
            <p:cNvPr id="571" name="istockphoto-1145212266-612x612.jpg" descr="istockphoto-1145212266-612x612.jpg"/>
            <p:cNvPicPr>
              <a:picLocks noChangeAspect="1"/>
            </p:cNvPicPr>
            <p:nvPr/>
          </p:nvPicPr>
          <p:blipFill>
            <a:blip r:embed="rId2"/>
            <a:srcRect l="24160" r="24160"/>
            <a:stretch>
              <a:fillRect/>
            </a:stretch>
          </p:blipFill>
          <p:spPr>
            <a:xfrm>
              <a:off x="203200" y="203200"/>
              <a:ext cx="3805537" cy="4909236"/>
            </a:xfrm>
            <a:prstGeom prst="rect">
              <a:avLst/>
            </a:prstGeom>
            <a:ln>
              <a:noFill/>
            </a:ln>
            <a:effectLst/>
          </p:spPr>
        </p:pic>
        <p:pic>
          <p:nvPicPr>
            <p:cNvPr id="570" name="istockphoto-1145212266-612x612.jpg" descr="istockphoto-1145212266-612x612.jpg"/>
            <p:cNvPicPr>
              <a:picLocks/>
            </p:cNvPicPr>
            <p:nvPr/>
          </p:nvPicPr>
          <p:blipFill>
            <a:blip r:embed="rId3"/>
            <a:stretch>
              <a:fillRect/>
            </a:stretch>
          </p:blipFill>
          <p:spPr>
            <a:xfrm>
              <a:off x="-1" y="0"/>
              <a:ext cx="4211938" cy="5353736"/>
            </a:xfrm>
            <a:prstGeom prst="rect">
              <a:avLst/>
            </a:prstGeom>
            <a:effectLst/>
          </p:spPr>
        </p:pic>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itle 2"/>
          <p:cNvSpPr txBox="1">
            <a:spLocks noGrp="1"/>
          </p:cNvSpPr>
          <p:nvPr>
            <p:ph type="title"/>
          </p:nvPr>
        </p:nvSpPr>
        <p:spPr>
          <a:prstGeom prst="rect">
            <a:avLst/>
          </a:prstGeom>
        </p:spPr>
        <p:txBody>
          <a:bodyPr/>
          <a:lstStyle/>
          <a:p>
            <a:r>
              <a:t>References</a:t>
            </a:r>
          </a:p>
        </p:txBody>
      </p:sp>
      <p:sp>
        <p:nvSpPr>
          <p:cNvPr id="575" name="Content Placeholder 3"/>
          <p:cNvSpPr txBox="1">
            <a:spLocks noGrp="1"/>
          </p:cNvSpPr>
          <p:nvPr>
            <p:ph type="body" idx="1"/>
          </p:nvPr>
        </p:nvSpPr>
        <p:spPr>
          <a:prstGeom prst="rect">
            <a:avLst/>
          </a:prstGeom>
        </p:spPr>
        <p:txBody>
          <a:bodyPr>
            <a:normAutofit lnSpcReduction="10000"/>
          </a:bodyPr>
          <a:lstStyle/>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Coherd C. You herd me: I’ll say it if nobody else will. London: Penguin Press; 2013.</a:t>
            </a:r>
          </a:p>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Cran C. The art of change leadership: Driving transformation in a fast-paced world. John Wiley amd Sons; 2015.</a:t>
            </a:r>
          </a:p>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Kouzes JM, Posner BZ. The Leadership Challenge. 4th ed. San Francisco: Jossey-Bass; 2008. </a:t>
            </a:r>
          </a:p>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Sanborn, M. You Don’t Need a Title to be a Leader. Currency Doubleday. 2006.</a:t>
            </a:r>
          </a:p>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Scroggins C. How to lead when you’re not in charge. Grand Rapids, MI: Zondervan; 2017.</a:t>
            </a:r>
          </a:p>
          <a:p>
            <a:pPr marL="274052" indent="-274052" defTabSz="457200">
              <a:lnSpc>
                <a:spcPct val="100000"/>
              </a:lnSpc>
              <a:spcBef>
                <a:spcPts val="0"/>
              </a:spcBef>
              <a:buSzPct val="100000"/>
              <a:buAutoNum type="arabicPeriod"/>
              <a:defRPr sz="2350">
                <a:solidFill>
                  <a:srgbClr val="000000"/>
                </a:solidFill>
                <a:latin typeface="+mn-lt"/>
                <a:ea typeface="+mn-ea"/>
                <a:cs typeface="+mn-cs"/>
                <a:sym typeface="Helvetica"/>
              </a:defRPr>
            </a:pPr>
            <a:r>
              <a:t>Sinek S. Leaders eat last: Why some teams pull together and others don’t. New York: Penguin; 2017.</a:t>
            </a:r>
          </a:p>
        </p:txBody>
      </p:sp>
      <p:sp>
        <p:nvSpPr>
          <p:cNvPr id="576" name="Slide Number Placeholder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Text Placeholder 2"/>
          <p:cNvSpPr txBox="1">
            <a:spLocks noGrp="1"/>
          </p:cNvSpPr>
          <p:nvPr>
            <p:ph type="body" sz="half" idx="1"/>
          </p:nvPr>
        </p:nvSpPr>
        <p:spPr>
          <a:xfrm>
            <a:off x="-1122355" y="2504226"/>
            <a:ext cx="10609006" cy="1887540"/>
          </a:xfrm>
          <a:prstGeom prst="rect">
            <a:avLst/>
          </a:prstGeom>
        </p:spPr>
        <p:txBody>
          <a:bodyPr/>
          <a:lstStyle>
            <a:lvl1pPr algn="ctr">
              <a:defRPr>
                <a:solidFill>
                  <a:schemeClr val="accent1"/>
                </a:solidFill>
              </a:defRPr>
            </a:lvl1pPr>
          </a:lstStyle>
          <a:p>
            <a:r>
              <a:t>Questions?</a:t>
            </a:r>
          </a:p>
        </p:txBody>
      </p:sp>
      <p:grpSp>
        <p:nvGrpSpPr>
          <p:cNvPr id="581" name="istockphoto-1145212266-612x612.jpg"/>
          <p:cNvGrpSpPr/>
          <p:nvPr/>
        </p:nvGrpSpPr>
        <p:grpSpPr>
          <a:xfrm>
            <a:off x="7800059" y="771128"/>
            <a:ext cx="4211937" cy="5353736"/>
            <a:chOff x="0" y="0"/>
            <a:chExt cx="4211936" cy="5353735"/>
          </a:xfrm>
        </p:grpSpPr>
        <p:pic>
          <p:nvPicPr>
            <p:cNvPr id="580" name="istockphoto-1145212266-612x612.jpg" descr="istockphoto-1145212266-612x612.jpg"/>
            <p:cNvPicPr>
              <a:picLocks noChangeAspect="1"/>
            </p:cNvPicPr>
            <p:nvPr/>
          </p:nvPicPr>
          <p:blipFill>
            <a:blip r:embed="rId3"/>
            <a:srcRect l="24160" r="24160"/>
            <a:stretch>
              <a:fillRect/>
            </a:stretch>
          </p:blipFill>
          <p:spPr>
            <a:xfrm>
              <a:off x="203200" y="203200"/>
              <a:ext cx="3805537" cy="4909236"/>
            </a:xfrm>
            <a:prstGeom prst="rect">
              <a:avLst/>
            </a:prstGeom>
            <a:ln>
              <a:noFill/>
            </a:ln>
            <a:effectLst/>
          </p:spPr>
        </p:pic>
        <p:pic>
          <p:nvPicPr>
            <p:cNvPr id="579" name="istockphoto-1145212266-612x612.jpg" descr="istockphoto-1145212266-612x612.jpg"/>
            <p:cNvPicPr>
              <a:picLocks/>
            </p:cNvPicPr>
            <p:nvPr/>
          </p:nvPicPr>
          <p:blipFill>
            <a:blip r:embed="rId4"/>
            <a:stretch>
              <a:fillRect/>
            </a:stretch>
          </p:blipFill>
          <p:spPr>
            <a:xfrm>
              <a:off x="-1" y="0"/>
              <a:ext cx="4211938" cy="5353736"/>
            </a:xfrm>
            <a:prstGeom prst="rect">
              <a:avLst/>
            </a:prstGeom>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Why is this important?"/>
          <p:cNvSpPr txBox="1">
            <a:spLocks noGrp="1"/>
          </p:cNvSpPr>
          <p:nvPr>
            <p:ph type="title"/>
          </p:nvPr>
        </p:nvSpPr>
        <p:spPr>
          <a:prstGeom prst="rect">
            <a:avLst/>
          </a:prstGeom>
        </p:spPr>
        <p:txBody>
          <a:bodyPr/>
          <a:lstStyle/>
          <a:p>
            <a:r>
              <a:t>Why is this important?</a:t>
            </a:r>
          </a:p>
        </p:txBody>
      </p:sp>
      <p:sp>
        <p:nvSpPr>
          <p:cNvPr id="311"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314" name="Micromanaging vs macrothinking"/>
          <p:cNvSpPr txBox="1"/>
          <p:nvPr/>
        </p:nvSpPr>
        <p:spPr>
          <a:xfrm>
            <a:off x="1726791" y="2339397"/>
            <a:ext cx="2750898" cy="84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57200">
              <a:defRPr sz="2600">
                <a:latin typeface="Arial"/>
                <a:ea typeface="Arial"/>
                <a:cs typeface="Arial"/>
                <a:sym typeface="Arial"/>
              </a:defRPr>
            </a:lvl1pPr>
          </a:lstStyle>
          <a:p>
            <a:r>
              <a:t>Micromanaging vs macrothinking</a:t>
            </a:r>
          </a:p>
        </p:txBody>
      </p:sp>
      <p:pic>
        <p:nvPicPr>
          <p:cNvPr id="315" name="istockphoto-1139851278-612x612.jpg" descr="istockphoto-1139851278-612x612.jpg"/>
          <p:cNvPicPr>
            <a:picLocks noChangeAspect="1"/>
          </p:cNvPicPr>
          <p:nvPr/>
        </p:nvPicPr>
        <p:blipFill>
          <a:blip r:embed="rId3"/>
          <a:srcRect l="16675" r="16652" b="8"/>
          <a:stretch>
            <a:fillRect/>
          </a:stretch>
        </p:blipFill>
        <p:spPr>
          <a:xfrm>
            <a:off x="747441" y="2300460"/>
            <a:ext cx="926061" cy="925910"/>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pic>
        <p:nvPicPr>
          <p:cNvPr id="316" name="istockphoto-593305618-612x612.jpg" descr="istockphoto-593305618-612x612.jpg"/>
          <p:cNvPicPr>
            <a:picLocks noChangeAspect="1"/>
          </p:cNvPicPr>
          <p:nvPr/>
        </p:nvPicPr>
        <p:blipFill>
          <a:blip r:embed="rId4"/>
          <a:srcRect l="24924" r="24907" b="8"/>
          <a:stretch>
            <a:fillRect/>
          </a:stretch>
        </p:blipFill>
        <p:spPr>
          <a:xfrm>
            <a:off x="734741" y="4290094"/>
            <a:ext cx="926061" cy="925910"/>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pic>
        <p:nvPicPr>
          <p:cNvPr id="317" name="istockphoto-1145212266-612x612.jpg" descr="istockphoto-1145212266-612x612.jpg"/>
          <p:cNvPicPr>
            <a:picLocks noChangeAspect="1"/>
          </p:cNvPicPr>
          <p:nvPr/>
        </p:nvPicPr>
        <p:blipFill>
          <a:blip r:embed="rId5"/>
          <a:srcRect l="16675" r="16652" b="8"/>
          <a:stretch>
            <a:fillRect/>
          </a:stretch>
        </p:blipFill>
        <p:spPr>
          <a:xfrm>
            <a:off x="4668455" y="4290094"/>
            <a:ext cx="926061" cy="925910"/>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pic>
        <p:nvPicPr>
          <p:cNvPr id="318" name="istockphoto-465404013-612x612.jpg" descr="istockphoto-465404013-612x612.jpg"/>
          <p:cNvPicPr>
            <a:picLocks noChangeAspect="1"/>
          </p:cNvPicPr>
          <p:nvPr/>
        </p:nvPicPr>
        <p:blipFill>
          <a:blip r:embed="rId6"/>
          <a:srcRect l="16675" r="16652" b="8"/>
          <a:stretch>
            <a:fillRect/>
          </a:stretch>
        </p:blipFill>
        <p:spPr>
          <a:xfrm>
            <a:off x="4681155" y="2294790"/>
            <a:ext cx="926061" cy="925911"/>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pic>
        <p:nvPicPr>
          <p:cNvPr id="319" name="istockphoto-593305618-612x612.jpg" descr="istockphoto-593305618-612x612.jpg"/>
          <p:cNvPicPr>
            <a:picLocks noChangeAspect="1"/>
          </p:cNvPicPr>
          <p:nvPr/>
        </p:nvPicPr>
        <p:blipFill>
          <a:blip r:embed="rId4"/>
          <a:srcRect l="24924" r="24907" b="8"/>
          <a:stretch>
            <a:fillRect/>
          </a:stretch>
        </p:blipFill>
        <p:spPr>
          <a:xfrm>
            <a:off x="8572865" y="4290094"/>
            <a:ext cx="926061" cy="925910"/>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pic>
        <p:nvPicPr>
          <p:cNvPr id="320" name="istockphoto-486265469-612x612.jpg" descr="istockphoto-486265469-612x612.jpg"/>
          <p:cNvPicPr>
            <a:picLocks noChangeAspect="1"/>
          </p:cNvPicPr>
          <p:nvPr/>
        </p:nvPicPr>
        <p:blipFill>
          <a:blip r:embed="rId7"/>
          <a:srcRect l="16675" r="16652" b="8"/>
          <a:stretch>
            <a:fillRect/>
          </a:stretch>
        </p:blipFill>
        <p:spPr>
          <a:xfrm>
            <a:off x="8494741" y="2294790"/>
            <a:ext cx="926061" cy="925911"/>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2" y="1057"/>
                  <a:pt x="2881" y="3166"/>
                </a:cubicBezTo>
                <a:cubicBezTo>
                  <a:pt x="-961" y="7384"/>
                  <a:pt x="-961" y="14225"/>
                  <a:pt x="2881" y="18443"/>
                </a:cubicBezTo>
                <a:cubicBezTo>
                  <a:pt x="4802" y="20552"/>
                  <a:pt x="7321" y="21600"/>
                  <a:pt x="9839" y="21600"/>
                </a:cubicBezTo>
                <a:cubicBezTo>
                  <a:pt x="12357" y="21600"/>
                  <a:pt x="14876" y="20552"/>
                  <a:pt x="16797" y="18443"/>
                </a:cubicBezTo>
                <a:cubicBezTo>
                  <a:pt x="20639" y="14225"/>
                  <a:pt x="20639" y="7384"/>
                  <a:pt x="16797" y="3166"/>
                </a:cubicBezTo>
                <a:cubicBezTo>
                  <a:pt x="14876" y="1057"/>
                  <a:pt x="12357" y="0"/>
                  <a:pt x="9839" y="0"/>
                </a:cubicBezTo>
                <a:close/>
              </a:path>
            </a:pathLst>
          </a:custGeom>
          <a:ln w="12700">
            <a:miter lim="400000"/>
          </a:ln>
        </p:spPr>
      </p:pic>
      <p:sp>
        <p:nvSpPr>
          <p:cNvPr id="321" name="Clear directives…but no vision"/>
          <p:cNvSpPr txBox="1"/>
          <p:nvPr/>
        </p:nvSpPr>
        <p:spPr>
          <a:xfrm>
            <a:off x="5715007" y="2333727"/>
            <a:ext cx="2686910" cy="84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57200">
              <a:defRPr sz="2600">
                <a:latin typeface="Arial"/>
                <a:ea typeface="Arial"/>
                <a:cs typeface="Arial"/>
                <a:sym typeface="Arial"/>
              </a:defRPr>
            </a:lvl1pPr>
          </a:lstStyle>
          <a:p>
            <a:r>
              <a:t>Clear directives…but no vision</a:t>
            </a:r>
          </a:p>
        </p:txBody>
      </p:sp>
      <p:sp>
        <p:nvSpPr>
          <p:cNvPr id="322" name="Instant gain…long term growth"/>
          <p:cNvSpPr txBox="1"/>
          <p:nvPr/>
        </p:nvSpPr>
        <p:spPr>
          <a:xfrm>
            <a:off x="9513625" y="2333727"/>
            <a:ext cx="2548389" cy="84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57200">
              <a:defRPr sz="2600">
                <a:latin typeface="Arial"/>
                <a:ea typeface="Arial"/>
                <a:cs typeface="Arial"/>
                <a:sym typeface="Arial"/>
              </a:defRPr>
            </a:lvl1pPr>
          </a:lstStyle>
          <a:p>
            <a:r>
              <a:t>Instant gain…long term growth</a:t>
            </a:r>
          </a:p>
        </p:txBody>
      </p:sp>
      <p:sp>
        <p:nvSpPr>
          <p:cNvPr id="323" name="Leadership is…"/>
          <p:cNvSpPr txBox="1"/>
          <p:nvPr/>
        </p:nvSpPr>
        <p:spPr>
          <a:xfrm>
            <a:off x="1592420" y="3935331"/>
            <a:ext cx="2994240" cy="1635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p>
            <a:pPr algn="ctr" defTabSz="457200">
              <a:defRPr sz="2600">
                <a:latin typeface="Arial"/>
                <a:ea typeface="Arial"/>
                <a:cs typeface="Arial"/>
                <a:sym typeface="Arial"/>
              </a:defRPr>
            </a:pPr>
            <a:r>
              <a:t>Leadership is </a:t>
            </a:r>
          </a:p>
          <a:p>
            <a:pPr algn="ctr" defTabSz="457200">
              <a:defRPr sz="2600">
                <a:latin typeface="Arial"/>
                <a:ea typeface="Arial"/>
                <a:cs typeface="Arial"/>
                <a:sym typeface="Arial"/>
              </a:defRPr>
            </a:pPr>
            <a:r>
              <a:t>required at all </a:t>
            </a:r>
          </a:p>
          <a:p>
            <a:pPr algn="ctr" defTabSz="457200">
              <a:defRPr sz="2600">
                <a:latin typeface="Arial"/>
                <a:ea typeface="Arial"/>
                <a:cs typeface="Arial"/>
                <a:sym typeface="Arial"/>
              </a:defRPr>
            </a:pPr>
            <a:r>
              <a:t>levels of an organization.</a:t>
            </a:r>
          </a:p>
        </p:txBody>
      </p:sp>
      <p:sp>
        <p:nvSpPr>
          <p:cNvPr id="324" name="Leadership is NOT the same as Managing"/>
          <p:cNvSpPr txBox="1"/>
          <p:nvPr/>
        </p:nvSpPr>
        <p:spPr>
          <a:xfrm>
            <a:off x="5485837" y="4132181"/>
            <a:ext cx="2994240" cy="1241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57200">
              <a:defRPr sz="2600">
                <a:latin typeface="Arial"/>
                <a:ea typeface="Arial"/>
                <a:cs typeface="Arial"/>
                <a:sym typeface="Arial"/>
              </a:defRPr>
            </a:lvl1pPr>
          </a:lstStyle>
          <a:p>
            <a:r>
              <a:t>Leadership is NOT the same as Managing</a:t>
            </a:r>
          </a:p>
        </p:txBody>
      </p:sp>
      <p:sp>
        <p:nvSpPr>
          <p:cNvPr id="325" name="Rewarding but risky"/>
          <p:cNvSpPr txBox="1"/>
          <p:nvPr/>
        </p:nvSpPr>
        <p:spPr>
          <a:xfrm>
            <a:off x="9591714" y="4329031"/>
            <a:ext cx="2195161" cy="84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457200">
              <a:defRPr sz="2600">
                <a:latin typeface="Arial"/>
                <a:ea typeface="Arial"/>
                <a:cs typeface="Arial"/>
                <a:sym typeface="Arial"/>
              </a:defRPr>
            </a:lvl1pPr>
          </a:lstStyle>
          <a:p>
            <a:r>
              <a:t>Rewarding but risky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ypes of Power"/>
          <p:cNvSpPr txBox="1">
            <a:spLocks noGrp="1"/>
          </p:cNvSpPr>
          <p:nvPr>
            <p:ph type="title"/>
          </p:nvPr>
        </p:nvSpPr>
        <p:spPr>
          <a:prstGeom prst="rect">
            <a:avLst/>
          </a:prstGeom>
        </p:spPr>
        <p:txBody>
          <a:bodyPr/>
          <a:lstStyle/>
          <a:p>
            <a:r>
              <a:t>Types of Power</a:t>
            </a:r>
          </a:p>
        </p:txBody>
      </p:sp>
      <p:sp>
        <p:nvSpPr>
          <p:cNvPr id="330"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331" name="istockphoto-1139851278-612x612.jpg" descr="istockphoto-1139851278-612x612.jpg"/>
          <p:cNvPicPr>
            <a:picLocks noChangeAspect="1"/>
          </p:cNvPicPr>
          <p:nvPr/>
        </p:nvPicPr>
        <p:blipFill>
          <a:blip r:embed="rId2"/>
          <a:srcRect l="16669" r="16675" b="7"/>
          <a:stretch>
            <a:fillRect/>
          </a:stretch>
        </p:blipFill>
        <p:spPr>
          <a:xfrm>
            <a:off x="812827" y="4906876"/>
            <a:ext cx="1164712" cy="1164829"/>
          </a:xfrm>
          <a:custGeom>
            <a:avLst/>
            <a:gdLst/>
            <a:ahLst/>
            <a:cxnLst>
              <a:cxn ang="0">
                <a:pos x="wd2" y="hd2"/>
              </a:cxn>
              <a:cxn ang="5400000">
                <a:pos x="wd2" y="hd2"/>
              </a:cxn>
              <a:cxn ang="10800000">
                <a:pos x="wd2" y="hd2"/>
              </a:cxn>
              <a:cxn ang="16200000">
                <a:pos x="wd2" y="hd2"/>
              </a:cxn>
            </a:cxnLst>
            <a:rect l="0" t="0" r="r" b="b"/>
            <a:pathLst>
              <a:path w="19678" h="21600" extrusionOk="0">
                <a:moveTo>
                  <a:pt x="9842" y="0"/>
                </a:moveTo>
                <a:cubicBezTo>
                  <a:pt x="7324" y="0"/>
                  <a:pt x="4804" y="1056"/>
                  <a:pt x="2882" y="3165"/>
                </a:cubicBezTo>
                <a:cubicBezTo>
                  <a:pt x="-961" y="7383"/>
                  <a:pt x="-961" y="14217"/>
                  <a:pt x="2882" y="18435"/>
                </a:cubicBezTo>
                <a:cubicBezTo>
                  <a:pt x="4804" y="20544"/>
                  <a:pt x="7324" y="21600"/>
                  <a:pt x="9842" y="21600"/>
                </a:cubicBezTo>
                <a:cubicBezTo>
                  <a:pt x="12361" y="21600"/>
                  <a:pt x="14874" y="20544"/>
                  <a:pt x="16796" y="18435"/>
                </a:cubicBezTo>
                <a:cubicBezTo>
                  <a:pt x="20639" y="14217"/>
                  <a:pt x="20639" y="7383"/>
                  <a:pt x="16796" y="3165"/>
                </a:cubicBezTo>
                <a:cubicBezTo>
                  <a:pt x="14874" y="1056"/>
                  <a:pt x="12361" y="0"/>
                  <a:pt x="9842" y="0"/>
                </a:cubicBezTo>
                <a:close/>
              </a:path>
            </a:pathLst>
          </a:custGeom>
          <a:ln w="12700">
            <a:miter lim="400000"/>
          </a:ln>
        </p:spPr>
      </p:pic>
      <p:pic>
        <p:nvPicPr>
          <p:cNvPr id="332" name="istockphoto-465404013-612x612.jpg" descr="istockphoto-465404013-612x612.jpg"/>
          <p:cNvPicPr>
            <a:picLocks noChangeAspect="1"/>
          </p:cNvPicPr>
          <p:nvPr/>
        </p:nvPicPr>
        <p:blipFill>
          <a:blip r:embed="rId3"/>
          <a:srcRect l="16669" r="16675" b="7"/>
          <a:stretch>
            <a:fillRect/>
          </a:stretch>
        </p:blipFill>
        <p:spPr>
          <a:xfrm>
            <a:off x="812826" y="3457402"/>
            <a:ext cx="1164714" cy="1164829"/>
          </a:xfrm>
          <a:custGeom>
            <a:avLst/>
            <a:gdLst/>
            <a:ahLst/>
            <a:cxnLst>
              <a:cxn ang="0">
                <a:pos x="wd2" y="hd2"/>
              </a:cxn>
              <a:cxn ang="5400000">
                <a:pos x="wd2" y="hd2"/>
              </a:cxn>
              <a:cxn ang="10800000">
                <a:pos x="wd2" y="hd2"/>
              </a:cxn>
              <a:cxn ang="16200000">
                <a:pos x="wd2" y="hd2"/>
              </a:cxn>
            </a:cxnLst>
            <a:rect l="0" t="0" r="r" b="b"/>
            <a:pathLst>
              <a:path w="19678" h="21600" extrusionOk="0">
                <a:moveTo>
                  <a:pt x="9842" y="0"/>
                </a:moveTo>
                <a:cubicBezTo>
                  <a:pt x="7324" y="0"/>
                  <a:pt x="4804" y="1056"/>
                  <a:pt x="2882" y="3165"/>
                </a:cubicBezTo>
                <a:cubicBezTo>
                  <a:pt x="-961" y="7383"/>
                  <a:pt x="-961" y="14217"/>
                  <a:pt x="2882" y="18435"/>
                </a:cubicBezTo>
                <a:cubicBezTo>
                  <a:pt x="4804" y="20544"/>
                  <a:pt x="7324" y="21600"/>
                  <a:pt x="9842" y="21600"/>
                </a:cubicBezTo>
                <a:cubicBezTo>
                  <a:pt x="12361" y="21600"/>
                  <a:pt x="14874" y="20544"/>
                  <a:pt x="16796" y="18435"/>
                </a:cubicBezTo>
                <a:cubicBezTo>
                  <a:pt x="20639" y="14217"/>
                  <a:pt x="20639" y="7383"/>
                  <a:pt x="16796" y="3165"/>
                </a:cubicBezTo>
                <a:cubicBezTo>
                  <a:pt x="14874" y="1056"/>
                  <a:pt x="12361" y="0"/>
                  <a:pt x="9842" y="0"/>
                </a:cubicBezTo>
                <a:close/>
              </a:path>
            </a:pathLst>
          </a:custGeom>
          <a:ln w="12700">
            <a:miter lim="400000"/>
          </a:ln>
        </p:spPr>
      </p:pic>
      <p:pic>
        <p:nvPicPr>
          <p:cNvPr id="333" name="istockphoto-593305618-612x612.jpg" descr="istockphoto-593305618-612x612.jpg"/>
          <p:cNvPicPr>
            <a:picLocks noChangeAspect="1"/>
          </p:cNvPicPr>
          <p:nvPr/>
        </p:nvPicPr>
        <p:blipFill>
          <a:blip r:embed="rId4"/>
          <a:srcRect l="24921" r="24920"/>
          <a:stretch>
            <a:fillRect/>
          </a:stretch>
        </p:blipFill>
        <p:spPr>
          <a:xfrm>
            <a:off x="6516541" y="3457402"/>
            <a:ext cx="1164678" cy="1164798"/>
          </a:xfrm>
          <a:custGeom>
            <a:avLst/>
            <a:gdLst/>
            <a:ahLst/>
            <a:cxnLst>
              <a:cxn ang="0">
                <a:pos x="wd2" y="hd2"/>
              </a:cxn>
              <a:cxn ang="5400000">
                <a:pos x="wd2" y="hd2"/>
              </a:cxn>
              <a:cxn ang="10800000">
                <a:pos x="wd2" y="hd2"/>
              </a:cxn>
              <a:cxn ang="16200000">
                <a:pos x="wd2" y="hd2"/>
              </a:cxn>
            </a:cxnLst>
            <a:rect l="0" t="0" r="r" b="b"/>
            <a:pathLst>
              <a:path w="19679" h="21600" extrusionOk="0">
                <a:moveTo>
                  <a:pt x="9836" y="0"/>
                </a:moveTo>
                <a:cubicBezTo>
                  <a:pt x="7317" y="0"/>
                  <a:pt x="4803" y="1056"/>
                  <a:pt x="2882" y="3165"/>
                </a:cubicBezTo>
                <a:cubicBezTo>
                  <a:pt x="-961" y="7382"/>
                  <a:pt x="-961" y="14218"/>
                  <a:pt x="2882" y="18435"/>
                </a:cubicBezTo>
                <a:cubicBezTo>
                  <a:pt x="4803" y="20544"/>
                  <a:pt x="7317" y="21600"/>
                  <a:pt x="9836" y="21600"/>
                </a:cubicBezTo>
                <a:cubicBezTo>
                  <a:pt x="12354" y="21600"/>
                  <a:pt x="14875" y="20544"/>
                  <a:pt x="16796" y="18435"/>
                </a:cubicBezTo>
                <a:cubicBezTo>
                  <a:pt x="20639" y="14218"/>
                  <a:pt x="20639" y="7382"/>
                  <a:pt x="16796" y="3165"/>
                </a:cubicBezTo>
                <a:cubicBezTo>
                  <a:pt x="14875" y="1056"/>
                  <a:pt x="12354" y="0"/>
                  <a:pt x="9836" y="0"/>
                </a:cubicBezTo>
                <a:close/>
              </a:path>
            </a:pathLst>
          </a:custGeom>
          <a:ln w="12700">
            <a:miter lim="400000"/>
          </a:ln>
        </p:spPr>
      </p:pic>
      <p:pic>
        <p:nvPicPr>
          <p:cNvPr id="334" name="istockphoto-1145212266-612x612.jpg" descr="istockphoto-1145212266-612x612.jpg"/>
          <p:cNvPicPr>
            <a:picLocks noChangeAspect="1"/>
          </p:cNvPicPr>
          <p:nvPr/>
        </p:nvPicPr>
        <p:blipFill>
          <a:blip r:embed="rId5"/>
          <a:srcRect l="16673" r="16657" b="10"/>
          <a:stretch>
            <a:fillRect/>
          </a:stretch>
        </p:blipFill>
        <p:spPr>
          <a:xfrm>
            <a:off x="6516577" y="1991630"/>
            <a:ext cx="1164605" cy="1164433"/>
          </a:xfrm>
          <a:custGeom>
            <a:avLst/>
            <a:gdLst/>
            <a:ahLst/>
            <a:cxnLst>
              <a:cxn ang="0">
                <a:pos x="wd2" y="hd2"/>
              </a:cxn>
              <a:cxn ang="5400000">
                <a:pos x="wd2" y="hd2"/>
              </a:cxn>
              <a:cxn ang="10800000">
                <a:pos x="wd2" y="hd2"/>
              </a:cxn>
              <a:cxn ang="16200000">
                <a:pos x="wd2" y="hd2"/>
              </a:cxn>
            </a:cxnLst>
            <a:rect l="0" t="0" r="r" b="b"/>
            <a:pathLst>
              <a:path w="19679" h="21600" extrusionOk="0">
                <a:moveTo>
                  <a:pt x="9836" y="0"/>
                </a:moveTo>
                <a:cubicBezTo>
                  <a:pt x="7318" y="0"/>
                  <a:pt x="4803" y="1057"/>
                  <a:pt x="2881" y="3166"/>
                </a:cubicBezTo>
                <a:cubicBezTo>
                  <a:pt x="-961" y="7384"/>
                  <a:pt x="-961" y="14224"/>
                  <a:pt x="2881" y="18442"/>
                </a:cubicBezTo>
                <a:cubicBezTo>
                  <a:pt x="4803" y="20551"/>
                  <a:pt x="7318" y="21600"/>
                  <a:pt x="9836" y="21600"/>
                </a:cubicBezTo>
                <a:cubicBezTo>
                  <a:pt x="12354" y="21600"/>
                  <a:pt x="14875" y="20551"/>
                  <a:pt x="16797" y="18442"/>
                </a:cubicBezTo>
                <a:cubicBezTo>
                  <a:pt x="20639" y="14224"/>
                  <a:pt x="20639" y="7384"/>
                  <a:pt x="16797" y="3166"/>
                </a:cubicBezTo>
                <a:cubicBezTo>
                  <a:pt x="14875" y="1057"/>
                  <a:pt x="12354" y="0"/>
                  <a:pt x="9836" y="0"/>
                </a:cubicBezTo>
                <a:close/>
              </a:path>
            </a:pathLst>
          </a:custGeom>
          <a:ln w="12700">
            <a:miter lim="400000"/>
          </a:ln>
        </p:spPr>
      </p:pic>
      <p:pic>
        <p:nvPicPr>
          <p:cNvPr id="337" name="istockphoto-486265469-612x612.jpg" descr="istockphoto-486265469-612x612.jpg"/>
          <p:cNvPicPr>
            <a:picLocks noChangeAspect="1"/>
          </p:cNvPicPr>
          <p:nvPr/>
        </p:nvPicPr>
        <p:blipFill>
          <a:blip r:embed="rId6"/>
          <a:srcRect l="16669" r="16675" b="9"/>
          <a:stretch>
            <a:fillRect/>
          </a:stretch>
        </p:blipFill>
        <p:spPr>
          <a:xfrm>
            <a:off x="6516521" y="4923173"/>
            <a:ext cx="1164718" cy="1164829"/>
          </a:xfrm>
          <a:custGeom>
            <a:avLst/>
            <a:gdLst/>
            <a:ahLst/>
            <a:cxnLst>
              <a:cxn ang="0">
                <a:pos x="wd2" y="hd2"/>
              </a:cxn>
              <a:cxn ang="5400000">
                <a:pos x="wd2" y="hd2"/>
              </a:cxn>
              <a:cxn ang="10800000">
                <a:pos x="wd2" y="hd2"/>
              </a:cxn>
              <a:cxn ang="16200000">
                <a:pos x="wd2" y="hd2"/>
              </a:cxn>
            </a:cxnLst>
            <a:rect l="0" t="0" r="r" b="b"/>
            <a:pathLst>
              <a:path w="19678" h="21600" extrusionOk="0">
                <a:moveTo>
                  <a:pt x="9842" y="0"/>
                </a:moveTo>
                <a:cubicBezTo>
                  <a:pt x="7324" y="0"/>
                  <a:pt x="4804" y="1056"/>
                  <a:pt x="2882" y="3165"/>
                </a:cubicBezTo>
                <a:cubicBezTo>
                  <a:pt x="-961" y="7383"/>
                  <a:pt x="-961" y="14217"/>
                  <a:pt x="2882" y="18435"/>
                </a:cubicBezTo>
                <a:cubicBezTo>
                  <a:pt x="4804" y="20544"/>
                  <a:pt x="7324" y="21600"/>
                  <a:pt x="9842" y="21600"/>
                </a:cubicBezTo>
                <a:cubicBezTo>
                  <a:pt x="12361" y="21600"/>
                  <a:pt x="14874" y="20544"/>
                  <a:pt x="16796" y="18435"/>
                </a:cubicBezTo>
                <a:cubicBezTo>
                  <a:pt x="20639" y="14217"/>
                  <a:pt x="20639" y="7383"/>
                  <a:pt x="16796" y="3165"/>
                </a:cubicBezTo>
                <a:cubicBezTo>
                  <a:pt x="14874" y="1056"/>
                  <a:pt x="12361" y="0"/>
                  <a:pt x="9842" y="0"/>
                </a:cubicBezTo>
                <a:close/>
              </a:path>
            </a:pathLst>
          </a:custGeom>
          <a:ln w="12700">
            <a:miter lim="400000"/>
          </a:ln>
        </p:spPr>
      </p:pic>
      <p:pic>
        <p:nvPicPr>
          <p:cNvPr id="338" name="istockphoto-486265469-612x612.jpg" descr="istockphoto-486265469-612x612.jpg"/>
          <p:cNvPicPr>
            <a:picLocks noChangeAspect="1"/>
          </p:cNvPicPr>
          <p:nvPr/>
        </p:nvPicPr>
        <p:blipFill>
          <a:blip r:embed="rId6"/>
          <a:srcRect l="16669" r="16675" b="9"/>
          <a:stretch>
            <a:fillRect/>
          </a:stretch>
        </p:blipFill>
        <p:spPr>
          <a:xfrm>
            <a:off x="812822" y="1991630"/>
            <a:ext cx="1164718" cy="1164830"/>
          </a:xfrm>
          <a:custGeom>
            <a:avLst/>
            <a:gdLst/>
            <a:ahLst/>
            <a:cxnLst>
              <a:cxn ang="0">
                <a:pos x="wd2" y="hd2"/>
              </a:cxn>
              <a:cxn ang="5400000">
                <a:pos x="wd2" y="hd2"/>
              </a:cxn>
              <a:cxn ang="10800000">
                <a:pos x="wd2" y="hd2"/>
              </a:cxn>
              <a:cxn ang="16200000">
                <a:pos x="wd2" y="hd2"/>
              </a:cxn>
            </a:cxnLst>
            <a:rect l="0" t="0" r="r" b="b"/>
            <a:pathLst>
              <a:path w="19678" h="21600" extrusionOk="0">
                <a:moveTo>
                  <a:pt x="9842" y="0"/>
                </a:moveTo>
                <a:cubicBezTo>
                  <a:pt x="7324" y="0"/>
                  <a:pt x="4804" y="1056"/>
                  <a:pt x="2882" y="3165"/>
                </a:cubicBezTo>
                <a:cubicBezTo>
                  <a:pt x="-961" y="7383"/>
                  <a:pt x="-961" y="14217"/>
                  <a:pt x="2882" y="18435"/>
                </a:cubicBezTo>
                <a:cubicBezTo>
                  <a:pt x="4804" y="20544"/>
                  <a:pt x="7324" y="21600"/>
                  <a:pt x="9842" y="21600"/>
                </a:cubicBezTo>
                <a:cubicBezTo>
                  <a:pt x="12361" y="21600"/>
                  <a:pt x="14874" y="20544"/>
                  <a:pt x="16796" y="18435"/>
                </a:cubicBezTo>
                <a:cubicBezTo>
                  <a:pt x="20639" y="14217"/>
                  <a:pt x="20639" y="7383"/>
                  <a:pt x="16796" y="3165"/>
                </a:cubicBezTo>
                <a:cubicBezTo>
                  <a:pt x="14874" y="1056"/>
                  <a:pt x="12361" y="0"/>
                  <a:pt x="9842" y="0"/>
                </a:cubicBezTo>
                <a:close/>
              </a:path>
            </a:pathLst>
          </a:custGeom>
          <a:ln w="12700">
            <a:miter lim="400000"/>
          </a:ln>
        </p:spPr>
      </p:pic>
      <p:sp>
        <p:nvSpPr>
          <p:cNvPr id="339" name="Coercive"/>
          <p:cNvSpPr txBox="1"/>
          <p:nvPr/>
        </p:nvSpPr>
        <p:spPr>
          <a:xfrm>
            <a:off x="2210676" y="2256788"/>
            <a:ext cx="2227918"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Coercive</a:t>
            </a:r>
          </a:p>
        </p:txBody>
      </p:sp>
      <p:sp>
        <p:nvSpPr>
          <p:cNvPr id="340" name="Referent"/>
          <p:cNvSpPr txBox="1"/>
          <p:nvPr/>
        </p:nvSpPr>
        <p:spPr>
          <a:xfrm>
            <a:off x="7912975" y="3686716"/>
            <a:ext cx="2223156"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Referent</a:t>
            </a:r>
          </a:p>
        </p:txBody>
      </p:sp>
      <p:sp>
        <p:nvSpPr>
          <p:cNvPr id="341" name="Legitimate"/>
          <p:cNvSpPr txBox="1"/>
          <p:nvPr/>
        </p:nvSpPr>
        <p:spPr>
          <a:xfrm>
            <a:off x="2210676" y="5013384"/>
            <a:ext cx="2708930"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Legitimate</a:t>
            </a:r>
          </a:p>
        </p:txBody>
      </p:sp>
      <p:sp>
        <p:nvSpPr>
          <p:cNvPr id="342" name="Reward"/>
          <p:cNvSpPr txBox="1"/>
          <p:nvPr/>
        </p:nvSpPr>
        <p:spPr>
          <a:xfrm>
            <a:off x="2210676" y="3670419"/>
            <a:ext cx="1970148"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Reward</a:t>
            </a:r>
          </a:p>
        </p:txBody>
      </p:sp>
      <p:sp>
        <p:nvSpPr>
          <p:cNvPr id="343" name="Expert"/>
          <p:cNvSpPr txBox="1"/>
          <p:nvPr/>
        </p:nvSpPr>
        <p:spPr>
          <a:xfrm>
            <a:off x="7912975" y="2220746"/>
            <a:ext cx="1706127"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Expert</a:t>
            </a:r>
          </a:p>
        </p:txBody>
      </p:sp>
      <p:sp>
        <p:nvSpPr>
          <p:cNvPr id="344" name="Informational"/>
          <p:cNvSpPr txBox="1"/>
          <p:nvPr/>
        </p:nvSpPr>
        <p:spPr>
          <a:xfrm>
            <a:off x="7912975" y="5136190"/>
            <a:ext cx="3472717"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800">
                <a:solidFill>
                  <a:schemeClr val="accent6"/>
                </a:solidFill>
              </a:defRPr>
            </a:lvl1pPr>
          </a:lstStyle>
          <a:p>
            <a:r>
              <a:t>Informational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oercive Power"/>
          <p:cNvSpPr txBox="1">
            <a:spLocks noGrp="1"/>
          </p:cNvSpPr>
          <p:nvPr>
            <p:ph type="title"/>
          </p:nvPr>
        </p:nvSpPr>
        <p:spPr>
          <a:prstGeom prst="rect">
            <a:avLst/>
          </a:prstGeom>
        </p:spPr>
        <p:txBody>
          <a:bodyPr/>
          <a:lstStyle/>
          <a:p>
            <a:r>
              <a:t>Coercive Power</a:t>
            </a:r>
          </a:p>
        </p:txBody>
      </p:sp>
      <p:sp>
        <p:nvSpPr>
          <p:cNvPr id="347" name="Forcing someone to do something against their will…"/>
          <p:cNvSpPr txBox="1">
            <a:spLocks noGrp="1"/>
          </p:cNvSpPr>
          <p:nvPr>
            <p:ph type="body" idx="1"/>
          </p:nvPr>
        </p:nvSpPr>
        <p:spPr>
          <a:xfrm>
            <a:off x="838200" y="2160473"/>
            <a:ext cx="10515600" cy="4351339"/>
          </a:xfrm>
          <a:prstGeom prst="rect">
            <a:avLst/>
          </a:prstGeom>
        </p:spPr>
        <p:txBody>
          <a:bodyPr/>
          <a:lstStyle/>
          <a:p>
            <a:pPr marL="114299" indent="-114299" defTabSz="410765">
              <a:lnSpc>
                <a:spcPct val="100000"/>
              </a:lnSpc>
              <a:spcBef>
                <a:spcPts val="0"/>
              </a:spcBef>
              <a:buSzPct val="100000"/>
              <a:buChar char="•"/>
              <a:defRPr sz="3000"/>
            </a:pPr>
            <a:r>
              <a:rPr dirty="0"/>
              <a:t> Forcing someone to do something against their will</a:t>
            </a:r>
          </a:p>
          <a:p>
            <a:pPr marL="114299" indent="-114299" defTabSz="410765">
              <a:lnSpc>
                <a:spcPct val="100000"/>
              </a:lnSpc>
              <a:spcBef>
                <a:spcPts val="0"/>
              </a:spcBef>
              <a:buSzPct val="100000"/>
              <a:buChar char="•"/>
              <a:defRPr sz="3000"/>
            </a:pPr>
            <a:r>
              <a:rPr dirty="0"/>
              <a:t> Achieved by being able to punish someone for non-compliance</a:t>
            </a:r>
          </a:p>
          <a:p>
            <a:pPr marL="114299" indent="-114299" defTabSz="410765">
              <a:lnSpc>
                <a:spcPct val="100000"/>
              </a:lnSpc>
              <a:spcBef>
                <a:spcPts val="0"/>
              </a:spcBef>
              <a:buSzPct val="100000"/>
              <a:buChar char="•"/>
              <a:defRPr sz="3000"/>
            </a:pPr>
            <a:r>
              <a:rPr dirty="0"/>
              <a:t> Coercion can only achieve compliance in others, it can never lead them to exceed a minimum delivery level. </a:t>
            </a:r>
          </a:p>
          <a:p>
            <a:pPr marL="114299" indent="-114299" defTabSz="410765">
              <a:lnSpc>
                <a:spcPct val="100000"/>
              </a:lnSpc>
              <a:spcBef>
                <a:spcPts val="0"/>
              </a:spcBef>
              <a:buSzPct val="100000"/>
              <a:buChar char="•"/>
              <a:defRPr sz="3000"/>
            </a:pPr>
            <a:r>
              <a:rPr dirty="0"/>
              <a:t> It also usually causes resentment and if used too much will cause people to leave.</a:t>
            </a:r>
          </a:p>
        </p:txBody>
      </p:sp>
      <p:sp>
        <p:nvSpPr>
          <p:cNvPr id="348"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grpSp>
        <p:nvGrpSpPr>
          <p:cNvPr id="351" name="istockphoto-593305618-612x612.jpg"/>
          <p:cNvGrpSpPr/>
          <p:nvPr/>
        </p:nvGrpSpPr>
        <p:grpSpPr>
          <a:xfrm>
            <a:off x="4725144" y="39687"/>
            <a:ext cx="7577581" cy="2013333"/>
            <a:chOff x="0" y="0"/>
            <a:chExt cx="7577580" cy="2013331"/>
          </a:xfrm>
        </p:grpSpPr>
        <p:pic>
          <p:nvPicPr>
            <p:cNvPr id="350" name="istockphoto-593305618-612x612.jpg" descr="istockphoto-593305618-612x612.jpg"/>
            <p:cNvPicPr>
              <a:picLocks noChangeAspect="1"/>
            </p:cNvPicPr>
            <p:nvPr/>
          </p:nvPicPr>
          <p:blipFill>
            <a:blip r:embed="rId2"/>
            <a:srcRect b="56419"/>
            <a:stretch>
              <a:fillRect/>
            </a:stretch>
          </p:blipFill>
          <p:spPr>
            <a:xfrm>
              <a:off x="203200" y="204314"/>
              <a:ext cx="7171181" cy="1567718"/>
            </a:xfrm>
            <a:prstGeom prst="rect">
              <a:avLst/>
            </a:prstGeom>
            <a:ln>
              <a:noFill/>
            </a:ln>
            <a:effectLst/>
          </p:spPr>
        </p:pic>
        <p:pic>
          <p:nvPicPr>
            <p:cNvPr id="349" name="istockphoto-593305618-612x612.jpg" descr="istockphoto-593305618-612x612.jpg"/>
            <p:cNvPicPr>
              <a:picLocks/>
            </p:cNvPicPr>
            <p:nvPr/>
          </p:nvPicPr>
          <p:blipFill>
            <a:blip r:embed="rId3"/>
            <a:stretch>
              <a:fillRect/>
            </a:stretch>
          </p:blipFill>
          <p:spPr>
            <a:xfrm>
              <a:off x="0" y="0"/>
              <a:ext cx="7577581" cy="2013332"/>
            </a:xfrm>
            <a:prstGeom prst="rect">
              <a:avLst/>
            </a:prstGeom>
            <a:effectLst/>
          </p:spPr>
        </p:pic>
      </p:grpSp>
      <p:sp>
        <p:nvSpPr>
          <p:cNvPr id="352" name="This power can be abused."/>
          <p:cNvSpPr txBox="1"/>
          <p:nvPr/>
        </p:nvSpPr>
        <p:spPr>
          <a:xfrm rot="21600000">
            <a:off x="8049588" y="5280946"/>
            <a:ext cx="3285685" cy="722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410765">
              <a:defRPr sz="2200" cap="all" spc="241">
                <a:solidFill>
                  <a:srgbClr val="EE220C"/>
                </a:solidFill>
                <a:latin typeface="Arial"/>
                <a:ea typeface="Arial"/>
                <a:cs typeface="Arial"/>
                <a:sym typeface="Arial"/>
              </a:defRPr>
            </a:lvl1pPr>
          </a:lstStyle>
          <a:p>
            <a:r>
              <a:t>This power can be abused.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 build="p" bldLvl="5" animBg="1" advAuto="0"/>
      <p:bldP spid="352"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ward Power"/>
          <p:cNvSpPr txBox="1">
            <a:spLocks noGrp="1"/>
          </p:cNvSpPr>
          <p:nvPr>
            <p:ph type="title"/>
          </p:nvPr>
        </p:nvSpPr>
        <p:spPr>
          <a:prstGeom prst="rect">
            <a:avLst/>
          </a:prstGeom>
        </p:spPr>
        <p:txBody>
          <a:bodyPr/>
          <a:lstStyle/>
          <a:p>
            <a:r>
              <a:t>Reward Power</a:t>
            </a:r>
          </a:p>
        </p:txBody>
      </p:sp>
      <p:sp>
        <p:nvSpPr>
          <p:cNvPr id="355" name="Involves giving benefits to someone for doing something.…"/>
          <p:cNvSpPr txBox="1">
            <a:spLocks noGrp="1"/>
          </p:cNvSpPr>
          <p:nvPr>
            <p:ph type="body" idx="1"/>
          </p:nvPr>
        </p:nvSpPr>
        <p:spPr>
          <a:xfrm>
            <a:off x="838200" y="2053567"/>
            <a:ext cx="10515600" cy="4351339"/>
          </a:xfrm>
          <a:prstGeom prst="rect">
            <a:avLst/>
          </a:prstGeom>
        </p:spPr>
        <p:txBody>
          <a:bodyPr/>
          <a:lstStyle/>
          <a:p>
            <a:pPr marL="114299" indent="-114299" defTabSz="410765">
              <a:lnSpc>
                <a:spcPct val="100000"/>
              </a:lnSpc>
              <a:spcBef>
                <a:spcPts val="0"/>
              </a:spcBef>
              <a:buSzPct val="100000"/>
              <a:buChar char="•"/>
              <a:defRPr sz="3000"/>
            </a:pPr>
            <a:r>
              <a:rPr dirty="0"/>
              <a:t> Involves giving benefits to someone for doing something. </a:t>
            </a:r>
          </a:p>
          <a:p>
            <a:pPr marL="114299" indent="-114299" defTabSz="410765">
              <a:lnSpc>
                <a:spcPct val="100000"/>
              </a:lnSpc>
              <a:spcBef>
                <a:spcPts val="0"/>
              </a:spcBef>
              <a:buSzPct val="100000"/>
              <a:buChar char="•"/>
              <a:defRPr sz="3000"/>
            </a:pPr>
            <a:r>
              <a:rPr dirty="0"/>
              <a:t> Generally only achieves compliance</a:t>
            </a:r>
          </a:p>
          <a:p>
            <a:pPr marL="114299" indent="-114299" defTabSz="410765">
              <a:lnSpc>
                <a:spcPct val="100000"/>
              </a:lnSpc>
              <a:spcBef>
                <a:spcPts val="0"/>
              </a:spcBef>
              <a:buSzPct val="100000"/>
              <a:buChar char="•"/>
              <a:defRPr sz="3000"/>
            </a:pPr>
            <a:r>
              <a:rPr dirty="0"/>
              <a:t> Work to the point at which a reward has been earned, after which there is no ongoing incentive. </a:t>
            </a:r>
          </a:p>
          <a:p>
            <a:pPr marL="114299" indent="-114299" defTabSz="410765">
              <a:lnSpc>
                <a:spcPct val="100000"/>
              </a:lnSpc>
              <a:spcBef>
                <a:spcPts val="0"/>
              </a:spcBef>
              <a:buSzPct val="100000"/>
              <a:buChar char="•"/>
              <a:defRPr sz="3000"/>
            </a:pPr>
            <a:r>
              <a:rPr dirty="0"/>
              <a:t> Some rewards are personal, like a nice “thank you” which can be very powerful.  </a:t>
            </a:r>
          </a:p>
          <a:p>
            <a:pPr marL="114299" indent="-114299" defTabSz="410765">
              <a:lnSpc>
                <a:spcPct val="100000"/>
              </a:lnSpc>
              <a:spcBef>
                <a:spcPts val="0"/>
              </a:spcBef>
              <a:buSzPct val="100000"/>
              <a:buChar char="•"/>
              <a:defRPr sz="3000"/>
            </a:pPr>
            <a:r>
              <a:rPr dirty="0"/>
              <a:t> The power of rewards diminishes over time, and recipients of rewards may start to consider them as entitlements.</a:t>
            </a:r>
          </a:p>
        </p:txBody>
      </p:sp>
      <p:sp>
        <p:nvSpPr>
          <p:cNvPr id="356"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grpSp>
        <p:nvGrpSpPr>
          <p:cNvPr id="359" name="istockphoto-465404013-612x612.jpg"/>
          <p:cNvGrpSpPr/>
          <p:nvPr/>
        </p:nvGrpSpPr>
        <p:grpSpPr>
          <a:xfrm>
            <a:off x="4701637" y="40481"/>
            <a:ext cx="7576451" cy="2013085"/>
            <a:chOff x="0" y="0"/>
            <a:chExt cx="7576449" cy="2013084"/>
          </a:xfrm>
        </p:grpSpPr>
        <p:pic>
          <p:nvPicPr>
            <p:cNvPr id="358" name="istockphoto-465404013-612x612.jpg" descr="istockphoto-465404013-612x612.jpg"/>
            <p:cNvPicPr>
              <a:picLocks noChangeAspect="1"/>
            </p:cNvPicPr>
            <p:nvPr/>
          </p:nvPicPr>
          <p:blipFill>
            <a:blip r:embed="rId2"/>
            <a:srcRect t="14606" b="52577"/>
            <a:stretch>
              <a:fillRect/>
            </a:stretch>
          </p:blipFill>
          <p:spPr>
            <a:xfrm>
              <a:off x="203200" y="203200"/>
              <a:ext cx="7170050" cy="1568585"/>
            </a:xfrm>
            <a:prstGeom prst="rect">
              <a:avLst/>
            </a:prstGeom>
            <a:ln>
              <a:noFill/>
            </a:ln>
            <a:effectLst/>
          </p:spPr>
        </p:pic>
        <p:pic>
          <p:nvPicPr>
            <p:cNvPr id="357" name="istockphoto-465404013-612x612.jpg" descr="istockphoto-465404013-612x612.jpg"/>
            <p:cNvPicPr>
              <a:picLocks/>
            </p:cNvPicPr>
            <p:nvPr/>
          </p:nvPicPr>
          <p:blipFill>
            <a:blip r:embed="rId3"/>
            <a:stretch>
              <a:fillRect/>
            </a:stretch>
          </p:blipFill>
          <p:spPr>
            <a:xfrm>
              <a:off x="0" y="0"/>
              <a:ext cx="7576450" cy="2013085"/>
            </a:xfrm>
            <a:prstGeom prst="rect">
              <a:avLst/>
            </a:prstGeom>
            <a:effectLst/>
          </p:spPr>
        </p:pic>
      </p:grpSp>
      <p:sp>
        <p:nvSpPr>
          <p:cNvPr id="360" name="THIS IS ALMOST THE OPPOSITE OF COERCION."/>
          <p:cNvSpPr txBox="1"/>
          <p:nvPr/>
        </p:nvSpPr>
        <p:spPr>
          <a:xfrm rot="21600000">
            <a:off x="7527245" y="5568944"/>
            <a:ext cx="3700879" cy="1052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410765">
              <a:defRPr sz="2200">
                <a:solidFill>
                  <a:srgbClr val="FF2600"/>
                </a:solidFill>
                <a:latin typeface="Arial"/>
                <a:ea typeface="Arial"/>
                <a:cs typeface="Arial"/>
                <a:sym typeface="Arial"/>
              </a:defRPr>
            </a:lvl1pPr>
          </a:lstStyle>
          <a:p>
            <a:r>
              <a:t>THIS IS ALMOST THE OPPOSITE OF COERCION.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1" build="p" bldLvl="5" animBg="1" advAuto="0"/>
      <p:bldP spid="36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Legitimate Power"/>
          <p:cNvSpPr txBox="1">
            <a:spLocks noGrp="1"/>
          </p:cNvSpPr>
          <p:nvPr>
            <p:ph type="title"/>
          </p:nvPr>
        </p:nvSpPr>
        <p:spPr>
          <a:prstGeom prst="rect">
            <a:avLst/>
          </a:prstGeom>
        </p:spPr>
        <p:txBody>
          <a:bodyPr/>
          <a:lstStyle/>
          <a:p>
            <a:r>
              <a:t>Legitimate Power</a:t>
            </a:r>
          </a:p>
        </p:txBody>
      </p:sp>
      <p:sp>
        <p:nvSpPr>
          <p:cNvPr id="363" name="Derived from a position or a set of formal relationships…"/>
          <p:cNvSpPr txBox="1">
            <a:spLocks noGrp="1"/>
          </p:cNvSpPr>
          <p:nvPr>
            <p:ph type="body" idx="1"/>
          </p:nvPr>
        </p:nvSpPr>
        <p:spPr>
          <a:xfrm>
            <a:off x="838200" y="2029278"/>
            <a:ext cx="10515600" cy="4351339"/>
          </a:xfrm>
          <a:prstGeom prst="rect">
            <a:avLst/>
          </a:prstGeom>
        </p:spPr>
        <p:txBody>
          <a:bodyPr/>
          <a:lstStyle/>
          <a:p>
            <a:pPr marL="114299" indent="-114299" defTabSz="410765">
              <a:lnSpc>
                <a:spcPct val="100000"/>
              </a:lnSpc>
              <a:spcBef>
                <a:spcPts val="0"/>
              </a:spcBef>
              <a:buSzPct val="100000"/>
              <a:buChar char="•"/>
              <a:defRPr sz="3000">
                <a:latin typeface="Helvetica Neue"/>
                <a:ea typeface="Helvetica Neue"/>
                <a:cs typeface="Helvetica Neue"/>
                <a:sym typeface="Helvetica Neue"/>
              </a:defRPr>
            </a:pPr>
            <a:r>
              <a:t> Derived from a position or a set of formal relationships</a:t>
            </a:r>
          </a:p>
          <a:p>
            <a:pPr marL="114299" indent="-114299" defTabSz="410765">
              <a:lnSpc>
                <a:spcPct val="100000"/>
              </a:lnSpc>
              <a:spcBef>
                <a:spcPts val="0"/>
              </a:spcBef>
              <a:buSzPct val="100000"/>
              <a:buChar char="•"/>
              <a:defRPr sz="3000">
                <a:latin typeface="Helvetica Neue"/>
                <a:ea typeface="Helvetica Neue"/>
                <a:cs typeface="Helvetica Neue"/>
                <a:sym typeface="Helvetica Neue"/>
              </a:defRPr>
            </a:pPr>
            <a:r>
              <a:t> Leaders in a hierarchies and elected officials have legitimate power.</a:t>
            </a:r>
          </a:p>
          <a:p>
            <a:pPr marL="114299" indent="-114299" defTabSz="410765">
              <a:lnSpc>
                <a:spcPct val="100000"/>
              </a:lnSpc>
              <a:spcBef>
                <a:spcPts val="0"/>
              </a:spcBef>
              <a:buSzPct val="100000"/>
              <a:buChar char="•"/>
              <a:defRPr sz="3000">
                <a:latin typeface="Helvetica Neue"/>
                <a:ea typeface="Helvetica Neue"/>
                <a:cs typeface="Helvetica Neue"/>
                <a:sym typeface="Helvetica Neue"/>
              </a:defRPr>
            </a:pPr>
            <a:r>
              <a:t> People are influenced by legitimate power and they will do what they are told due to the rules of society and the workplace.</a:t>
            </a:r>
          </a:p>
        </p:txBody>
      </p:sp>
      <p:sp>
        <p:nvSpPr>
          <p:cNvPr id="364"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grpSp>
        <p:nvGrpSpPr>
          <p:cNvPr id="367" name="istockphoto-1139851278-612x612.jpg"/>
          <p:cNvGrpSpPr/>
          <p:nvPr/>
        </p:nvGrpSpPr>
        <p:grpSpPr>
          <a:xfrm>
            <a:off x="4697059" y="-9954"/>
            <a:ext cx="7576355" cy="2013064"/>
            <a:chOff x="0" y="0"/>
            <a:chExt cx="7576353" cy="2013063"/>
          </a:xfrm>
        </p:grpSpPr>
        <p:pic>
          <p:nvPicPr>
            <p:cNvPr id="366" name="istockphoto-1139851278-612x612.jpg" descr="istockphoto-1139851278-612x612.jpg"/>
            <p:cNvPicPr>
              <a:picLocks noChangeAspect="1"/>
            </p:cNvPicPr>
            <p:nvPr/>
          </p:nvPicPr>
          <p:blipFill>
            <a:blip r:embed="rId3"/>
            <a:srcRect t="33592" b="33592"/>
            <a:stretch>
              <a:fillRect/>
            </a:stretch>
          </p:blipFill>
          <p:spPr>
            <a:xfrm>
              <a:off x="203200" y="203200"/>
              <a:ext cx="7169954" cy="1568564"/>
            </a:xfrm>
            <a:prstGeom prst="rect">
              <a:avLst/>
            </a:prstGeom>
            <a:ln>
              <a:noFill/>
            </a:ln>
            <a:effectLst/>
          </p:spPr>
        </p:pic>
        <p:pic>
          <p:nvPicPr>
            <p:cNvPr id="365" name="istockphoto-1139851278-612x612.jpg" descr="istockphoto-1139851278-612x612.jpg"/>
            <p:cNvPicPr>
              <a:picLocks/>
            </p:cNvPicPr>
            <p:nvPr/>
          </p:nvPicPr>
          <p:blipFill>
            <a:blip r:embed="rId4"/>
            <a:stretch>
              <a:fillRect/>
            </a:stretch>
          </p:blipFill>
          <p:spPr>
            <a:xfrm>
              <a:off x="-1" y="0"/>
              <a:ext cx="7576355" cy="2013064"/>
            </a:xfrm>
            <a:prstGeom prst="rect">
              <a:avLst/>
            </a:prstGeom>
            <a:effectLst/>
          </p:spPr>
        </p:pic>
      </p:grpSp>
      <p:sp>
        <p:nvSpPr>
          <p:cNvPr id="368" name="If someone loses their position, they often quickly lose their power."/>
          <p:cNvSpPr txBox="1"/>
          <p:nvPr/>
        </p:nvSpPr>
        <p:spPr>
          <a:xfrm>
            <a:off x="6489545" y="4812030"/>
            <a:ext cx="4924163" cy="140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10765">
              <a:defRPr sz="2200" cap="all" spc="241">
                <a:solidFill>
                  <a:srgbClr val="EE220C"/>
                </a:solidFill>
                <a:latin typeface="Arial"/>
                <a:ea typeface="Arial"/>
                <a:cs typeface="Arial"/>
                <a:sym typeface="Arial"/>
              </a:defRPr>
            </a:lvl1pPr>
          </a:lstStyle>
          <a:p>
            <a:r>
              <a:t>If someone loses their position, they often quickly lose their power.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1" build="p" bldLvl="5" animBg="1" advAuto="0"/>
      <p:bldP spid="368"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Expert Power"/>
          <p:cNvSpPr txBox="1">
            <a:spLocks noGrp="1"/>
          </p:cNvSpPr>
          <p:nvPr>
            <p:ph type="title"/>
          </p:nvPr>
        </p:nvSpPr>
        <p:spPr>
          <a:prstGeom prst="rect">
            <a:avLst/>
          </a:prstGeom>
        </p:spPr>
        <p:txBody>
          <a:bodyPr/>
          <a:lstStyle/>
          <a:p>
            <a:r>
              <a:t>Expert Power</a:t>
            </a:r>
          </a:p>
        </p:txBody>
      </p:sp>
      <p:sp>
        <p:nvSpPr>
          <p:cNvPr id="373" name="Level of skill, competence and experience helps make them trustworthy and able to influence others.…"/>
          <p:cNvSpPr txBox="1">
            <a:spLocks noGrp="1"/>
          </p:cNvSpPr>
          <p:nvPr>
            <p:ph type="body" idx="1"/>
          </p:nvPr>
        </p:nvSpPr>
        <p:spPr>
          <a:xfrm>
            <a:off x="838200" y="2199492"/>
            <a:ext cx="10515600" cy="4351339"/>
          </a:xfrm>
          <a:prstGeom prst="rect">
            <a:avLst/>
          </a:prstGeom>
        </p:spPr>
        <p:txBody>
          <a:bodyPr/>
          <a:lstStyle/>
          <a:p>
            <a:pPr marL="114299" indent="-114299" defTabSz="410765">
              <a:lnSpc>
                <a:spcPct val="100000"/>
              </a:lnSpc>
              <a:spcBef>
                <a:spcPts val="0"/>
              </a:spcBef>
              <a:buSzPct val="100000"/>
              <a:buChar char="•"/>
              <a:defRPr sz="3000"/>
            </a:pPr>
            <a:r>
              <a:t> Level of skill, competence and experience helps make them trustworthy and able to influence others.</a:t>
            </a:r>
          </a:p>
          <a:p>
            <a:pPr marL="114299" indent="-114299" defTabSz="410765">
              <a:lnSpc>
                <a:spcPct val="100000"/>
              </a:lnSpc>
              <a:spcBef>
                <a:spcPts val="0"/>
              </a:spcBef>
              <a:buSzPct val="100000"/>
              <a:buChar char="•"/>
              <a:defRPr sz="3000"/>
            </a:pPr>
            <a:r>
              <a:t> Wholly independent of  a position in an organization.</a:t>
            </a:r>
          </a:p>
          <a:p>
            <a:pPr marL="114299" indent="-114299" defTabSz="410765">
              <a:lnSpc>
                <a:spcPct val="100000"/>
              </a:lnSpc>
              <a:spcBef>
                <a:spcPts val="0"/>
              </a:spcBef>
              <a:buSzPct val="100000"/>
              <a:buChar char="•"/>
              <a:defRPr sz="3000"/>
            </a:pPr>
            <a:r>
              <a:t> Expert power only lasts as long as an expert keeps getting good results and is not acting purely for personal gain.</a:t>
            </a:r>
          </a:p>
        </p:txBody>
      </p:sp>
      <p:sp>
        <p:nvSpPr>
          <p:cNvPr id="374" name="Slide Number"/>
          <p:cNvSpPr txBox="1">
            <a:spLocks noGrp="1"/>
          </p:cNvSpPr>
          <p:nvPr>
            <p:ph type="sldNum" sz="quarter" idx="2"/>
          </p:nvPr>
        </p:nvSpPr>
        <p:spPr>
          <a:xfrm>
            <a:off x="11164902" y="6406785"/>
            <a:ext cx="188898" cy="2642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grpSp>
        <p:nvGrpSpPr>
          <p:cNvPr id="377" name="istockphoto-1145212266-612x612.jpg"/>
          <p:cNvGrpSpPr/>
          <p:nvPr/>
        </p:nvGrpSpPr>
        <p:grpSpPr>
          <a:xfrm>
            <a:off x="4684713" y="39687"/>
            <a:ext cx="7583447" cy="2014616"/>
            <a:chOff x="0" y="0"/>
            <a:chExt cx="7583445" cy="2014614"/>
          </a:xfrm>
        </p:grpSpPr>
        <p:pic>
          <p:nvPicPr>
            <p:cNvPr id="376" name="istockphoto-1145212266-612x612.jpg" descr="istockphoto-1145212266-612x612.jpg"/>
            <p:cNvPicPr>
              <a:picLocks noChangeAspect="1"/>
            </p:cNvPicPr>
            <p:nvPr/>
          </p:nvPicPr>
          <p:blipFill>
            <a:blip r:embed="rId2"/>
            <a:srcRect t="5883" b="61301"/>
            <a:stretch>
              <a:fillRect/>
            </a:stretch>
          </p:blipFill>
          <p:spPr>
            <a:xfrm>
              <a:off x="203200" y="203200"/>
              <a:ext cx="7177046" cy="1570115"/>
            </a:xfrm>
            <a:prstGeom prst="rect">
              <a:avLst/>
            </a:prstGeom>
            <a:ln>
              <a:noFill/>
            </a:ln>
            <a:effectLst/>
          </p:spPr>
        </p:pic>
        <p:pic>
          <p:nvPicPr>
            <p:cNvPr id="375" name="istockphoto-1145212266-612x612.jpg" descr="istockphoto-1145212266-612x612.jpg"/>
            <p:cNvPicPr>
              <a:picLocks/>
            </p:cNvPicPr>
            <p:nvPr/>
          </p:nvPicPr>
          <p:blipFill>
            <a:blip r:embed="rId3"/>
            <a:stretch>
              <a:fillRect/>
            </a:stretch>
          </p:blipFill>
          <p:spPr>
            <a:xfrm>
              <a:off x="-1" y="0"/>
              <a:ext cx="7583447" cy="2014615"/>
            </a:xfrm>
            <a:prstGeom prst="rect">
              <a:avLst/>
            </a:prstGeom>
            <a:effectLst/>
          </p:spPr>
        </p:pic>
      </p:grpSp>
      <p:sp>
        <p:nvSpPr>
          <p:cNvPr id="378" name="DERIVES FROM AN INDIVIDUAL’S EXPERTISE."/>
          <p:cNvSpPr txBox="1"/>
          <p:nvPr/>
        </p:nvSpPr>
        <p:spPr>
          <a:xfrm rot="21600000">
            <a:off x="7315466" y="5122853"/>
            <a:ext cx="4062214" cy="1052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410765">
              <a:defRPr sz="2200">
                <a:solidFill>
                  <a:srgbClr val="EE220C"/>
                </a:solidFill>
                <a:latin typeface="Arial"/>
                <a:ea typeface="Arial"/>
                <a:cs typeface="Arial"/>
                <a:sym typeface="Arial"/>
              </a:defRPr>
            </a:lvl1pPr>
          </a:lstStyle>
          <a:p>
            <a:r>
              <a:t>DERIVES FROM AN INDIVIDUAL’S EXPERTISE.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build="p" bldLvl="5" animBg="1" advAuto="0"/>
      <p:bldP spid="378" grpId="2" animBg="1" advAuto="0"/>
    </p:bldLst>
  </p:timing>
</p:sld>
</file>

<file path=ppt/theme/theme1.xml><?xml version="1.0" encoding="utf-8"?>
<a:theme xmlns:a="http://schemas.openxmlformats.org/drawingml/2006/main" name="Section headers">
  <a:themeElements>
    <a:clrScheme name="Section headers">
      <a:dk1>
        <a:srgbClr val="000000"/>
      </a:dk1>
      <a:lt1>
        <a:srgbClr val="FFFFFF"/>
      </a:lt1>
      <a:dk2>
        <a:srgbClr val="A7A7A7"/>
      </a:dk2>
      <a:lt2>
        <a:srgbClr val="535353"/>
      </a:lt2>
      <a:accent1>
        <a:srgbClr val="003057"/>
      </a:accent1>
      <a:accent2>
        <a:srgbClr val="B7DDE1"/>
      </a:accent2>
      <a:accent3>
        <a:srgbClr val="E1513E"/>
      </a:accent3>
      <a:accent4>
        <a:srgbClr val="DB864E"/>
      </a:accent4>
      <a:accent5>
        <a:srgbClr val="006171"/>
      </a:accent5>
      <a:accent6>
        <a:srgbClr val="191919"/>
      </a:accent6>
      <a:hlink>
        <a:srgbClr val="0000FF"/>
      </a:hlink>
      <a:folHlink>
        <a:srgbClr val="FF00FF"/>
      </a:folHlink>
    </a:clrScheme>
    <a:fontScheme name="Section headers">
      <a:majorFont>
        <a:latin typeface="Calibri"/>
        <a:ea typeface="Calibri"/>
        <a:cs typeface="Calibri"/>
      </a:majorFont>
      <a:minorFont>
        <a:latin typeface="Helvetica"/>
        <a:ea typeface="Helvetica"/>
        <a:cs typeface="Helvetica"/>
      </a:minorFont>
    </a:fontScheme>
    <a:fmtScheme name="Section heade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D8D8"/>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ection headers">
  <a:themeElements>
    <a:clrScheme name="Section headers">
      <a:dk1>
        <a:srgbClr val="000000"/>
      </a:dk1>
      <a:lt1>
        <a:srgbClr val="FFFFFF"/>
      </a:lt1>
      <a:dk2>
        <a:srgbClr val="A7A7A7"/>
      </a:dk2>
      <a:lt2>
        <a:srgbClr val="535353"/>
      </a:lt2>
      <a:accent1>
        <a:srgbClr val="003057"/>
      </a:accent1>
      <a:accent2>
        <a:srgbClr val="B7DDE1"/>
      </a:accent2>
      <a:accent3>
        <a:srgbClr val="E1513E"/>
      </a:accent3>
      <a:accent4>
        <a:srgbClr val="DB864E"/>
      </a:accent4>
      <a:accent5>
        <a:srgbClr val="006171"/>
      </a:accent5>
      <a:accent6>
        <a:srgbClr val="191919"/>
      </a:accent6>
      <a:hlink>
        <a:srgbClr val="0000FF"/>
      </a:hlink>
      <a:folHlink>
        <a:srgbClr val="FF00FF"/>
      </a:folHlink>
    </a:clrScheme>
    <a:fontScheme name="Section headers">
      <a:majorFont>
        <a:latin typeface="Calibri"/>
        <a:ea typeface="Calibri"/>
        <a:cs typeface="Calibri"/>
      </a:majorFont>
      <a:minorFont>
        <a:latin typeface="Helvetica"/>
        <a:ea typeface="Helvetica"/>
        <a:cs typeface="Helvetica"/>
      </a:minorFont>
    </a:fontScheme>
    <a:fmtScheme name="Section heade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D8D8"/>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7" ma:contentTypeDescription="Create a new document." ma:contentTypeScope="" ma:versionID="7704050afc294e3af1556d092a6a4088">
  <xsd:schema xmlns:xsd="http://www.w3.org/2001/XMLSchema" xmlns:xs="http://www.w3.org/2001/XMLSchema" xmlns:p="http://schemas.microsoft.com/office/2006/metadata/properties" xmlns:ns2="d6715ed2-e44a-42ac-b38c-a8cdbc0a362e" xmlns:ns3="7f6b9d63-d5c2-496d-a5be-4d5c82d1e17a" xmlns:ns4="265fe9fd-8dfe-43a7-a645-1b820f28e792" targetNamespace="http://schemas.microsoft.com/office/2006/metadata/properties" ma:root="true" ma:fieldsID="4d4453e8daa9323d348523c2a72e9c73" ns2:_="" ns3:_="" ns4:_="">
    <xsd:import namespace="d6715ed2-e44a-42ac-b38c-a8cdbc0a362e"/>
    <xsd:import namespace="7f6b9d63-d5c2-496d-a5be-4d5c82d1e17a"/>
    <xsd:import namespace="265fe9fd-8dfe-43a7-a645-1b820f28e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05a3c-7d62-432c-a520-86fd7fa52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fe9fd-8dfe-43a7-a645-1b820f28e79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7277f1-3b44-4cdd-82a4-614e052aea03}" ma:internalName="TaxCatchAll" ma:showField="CatchAllData" ma:web="265fe9fd-8dfe-43a7-a645-1b820f28e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15ed2-e44a-42ac-b38c-a8cdbc0a362e">
      <Terms xmlns="http://schemas.microsoft.com/office/infopath/2007/PartnerControls"/>
    </lcf76f155ced4ddcb4097134ff3c332f>
    <TaxCatchAll xmlns="265fe9fd-8dfe-43a7-a645-1b820f28e792" xsi:nil="true"/>
  </documentManagement>
</p:properties>
</file>

<file path=customXml/itemProps1.xml><?xml version="1.0" encoding="utf-8"?>
<ds:datastoreItem xmlns:ds="http://schemas.openxmlformats.org/officeDocument/2006/customXml" ds:itemID="{832080D3-754A-46BB-8FF7-A3A81E7B4471}"/>
</file>

<file path=customXml/itemProps2.xml><?xml version="1.0" encoding="utf-8"?>
<ds:datastoreItem xmlns:ds="http://schemas.openxmlformats.org/officeDocument/2006/customXml" ds:itemID="{AC64FED7-B9ED-48EE-9ECF-87A6E117F316}"/>
</file>

<file path=customXml/itemProps3.xml><?xml version="1.0" encoding="utf-8"?>
<ds:datastoreItem xmlns:ds="http://schemas.openxmlformats.org/officeDocument/2006/customXml" ds:itemID="{1E25AF95-B7F9-4932-B2CB-93089BAD9A57}"/>
</file>

<file path=docProps/app.xml><?xml version="1.0" encoding="utf-8"?>
<Properties xmlns="http://schemas.openxmlformats.org/officeDocument/2006/extended-properties" xmlns:vt="http://schemas.openxmlformats.org/officeDocument/2006/docPropsVTypes">
  <TotalTime>6</TotalTime>
  <Words>4715</Words>
  <Application>Microsoft Office PowerPoint</Application>
  <PresentationFormat>Widescreen</PresentationFormat>
  <Paragraphs>351</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Helvetica Neue</vt:lpstr>
      <vt:lpstr>Helvetica Neue Light</vt:lpstr>
      <vt:lpstr>Helvetica Neue UltraLight</vt:lpstr>
      <vt:lpstr>Section headers</vt:lpstr>
      <vt:lpstr>Leading Up: How to Lead without a Title   2024 Oklahoma ANA  Shawn Collins, PhD, DNP, CRNA, FAANA</vt:lpstr>
      <vt:lpstr>Disclosure Statement</vt:lpstr>
      <vt:lpstr>Learner Outcomes</vt:lpstr>
      <vt:lpstr>Why is this important?</vt:lpstr>
      <vt:lpstr>Types of Power</vt:lpstr>
      <vt:lpstr>Coercive Power</vt:lpstr>
      <vt:lpstr>Reward Power</vt:lpstr>
      <vt:lpstr>Legitimate Power</vt:lpstr>
      <vt:lpstr>Expert Power</vt:lpstr>
      <vt:lpstr>Referent Power</vt:lpstr>
      <vt:lpstr>Informational  Power</vt:lpstr>
      <vt:lpstr>Availability of Power</vt:lpstr>
      <vt:lpstr>Types of Power</vt:lpstr>
      <vt:lpstr>Leading Up: What is it?</vt:lpstr>
      <vt:lpstr>Leading Up: How To</vt:lpstr>
      <vt:lpstr>Lead Yourself</vt:lpstr>
      <vt:lpstr>The Road Less Traveled  By Robert Frost</vt:lpstr>
      <vt:lpstr>The Road Less Traveled  By Robert Frost</vt:lpstr>
      <vt:lpstr>The Road Less Traveled  By Robert Frost</vt:lpstr>
      <vt:lpstr>Lead Yourself</vt:lpstr>
      <vt:lpstr>How to Stay Motivated</vt:lpstr>
      <vt:lpstr>Power of Focus</vt:lpstr>
      <vt:lpstr>Power of Focus</vt:lpstr>
      <vt:lpstr>Power of People</vt:lpstr>
      <vt:lpstr>Power of Persuasive  Communication</vt:lpstr>
      <vt:lpstr>Power of Persuasive  Communication</vt:lpstr>
      <vt:lpstr>Power of Execution</vt:lpstr>
      <vt:lpstr>Power of Giving</vt:lpstr>
      <vt:lpstr>Leaving a  Leadership Legacy</vt:lpstr>
      <vt:lpstr>Leaving a  Leadership Legacy</vt:lpstr>
      <vt:lpstr>Mastering Leadership</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Up: How to Lead without a Title   Oklahoma ANA 2024  Shawn Collins, PhD, DNP, CRNA, FAANA</dc:title>
  <dc:creator>Tawni Phelan</dc:creator>
  <cp:lastModifiedBy>Tawni Phelan</cp:lastModifiedBy>
  <cp:revision>2</cp:revision>
  <dcterms:modified xsi:type="dcterms:W3CDTF">2024-04-03T15:43:44Z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