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41"/>
  </p:notesMasterIdLst>
  <p:sldIdLst>
    <p:sldId id="256" r:id="rId2"/>
    <p:sldId id="259" r:id="rId3"/>
    <p:sldId id="261" r:id="rId4"/>
    <p:sldId id="292" r:id="rId5"/>
    <p:sldId id="294" r:id="rId6"/>
    <p:sldId id="350" r:id="rId7"/>
    <p:sldId id="351" r:id="rId8"/>
    <p:sldId id="352" r:id="rId9"/>
    <p:sldId id="353" r:id="rId10"/>
    <p:sldId id="312" r:id="rId11"/>
    <p:sldId id="339" r:id="rId12"/>
    <p:sldId id="340" r:id="rId13"/>
    <p:sldId id="342" r:id="rId14"/>
    <p:sldId id="343" r:id="rId15"/>
    <p:sldId id="344" r:id="rId16"/>
    <p:sldId id="336" r:id="rId17"/>
    <p:sldId id="309" r:id="rId18"/>
    <p:sldId id="337" r:id="rId19"/>
    <p:sldId id="338" r:id="rId20"/>
    <p:sldId id="334" r:id="rId21"/>
    <p:sldId id="316" r:id="rId22"/>
    <p:sldId id="354" r:id="rId23"/>
    <p:sldId id="348" r:id="rId24"/>
    <p:sldId id="315" r:id="rId25"/>
    <p:sldId id="321" r:id="rId26"/>
    <p:sldId id="349" r:id="rId27"/>
    <p:sldId id="317" r:id="rId28"/>
    <p:sldId id="318" r:id="rId29"/>
    <p:sldId id="320" r:id="rId30"/>
    <p:sldId id="319" r:id="rId31"/>
    <p:sldId id="322" r:id="rId32"/>
    <p:sldId id="323" r:id="rId33"/>
    <p:sldId id="324" r:id="rId34"/>
    <p:sldId id="326" r:id="rId35"/>
    <p:sldId id="310" r:id="rId36"/>
    <p:sldId id="355" r:id="rId37"/>
    <p:sldId id="308" r:id="rId38"/>
    <p:sldId id="311" r:id="rId39"/>
    <p:sldId id="329" r:id="rId40"/>
  </p:sldIdLst>
  <p:sldSz cx="9144000" cy="5143500" type="screen16x9"/>
  <p:notesSz cx="6858000" cy="9144000"/>
  <p:embeddedFontLst>
    <p:embeddedFont>
      <p:font typeface="Sniglet" panose="020B0604020202020204" charset="0"/>
      <p:regular r:id="rId42"/>
    </p:embeddedFont>
    <p:embeddedFont>
      <p:font typeface="Walter Turncoa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5F23F2-23BD-4A22-A605-4AC98E7876EE}">
  <a:tblStyle styleId="{805F23F2-23BD-4A22-A605-4AC98E7876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73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81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431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437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562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269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336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39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93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078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216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44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007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086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694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760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251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69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62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713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617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635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403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605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462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150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756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521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1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89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44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92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66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71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56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Surgical Pain Management for</a:t>
            </a:r>
            <a:br>
              <a:rPr lang="en-US" dirty="0"/>
            </a:br>
            <a:r>
              <a:rPr lang="en-US" dirty="0"/>
              <a:t>Hot patients</a:t>
            </a: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2070907" y="2079965"/>
            <a:ext cx="3156413" cy="55680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070907" y="3036562"/>
            <a:ext cx="1722428" cy="1015968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91ED1-CE36-42A1-92B3-99DB7ACB13CB}"/>
              </a:ext>
            </a:extLst>
          </p:cNvPr>
          <p:cNvSpPr txBox="1"/>
          <p:nvPr/>
        </p:nvSpPr>
        <p:spPr>
          <a:xfrm>
            <a:off x="5826296" y="4202400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Thomas Baribeault DNP CRNA</a:t>
            </a:r>
          </a:p>
          <a:p>
            <a:r>
              <a:rPr lang="en-US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@BaribeaultOFA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3.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HOT Pathophysiology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1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HOT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Long term opioid therapy</a:t>
            </a:r>
          </a:p>
          <a:p>
            <a:r>
              <a:rPr lang="en-US" dirty="0">
                <a:latin typeface="Sniglet" panose="020B0604020202020204" charset="0"/>
              </a:rPr>
              <a:t>Illicit opioid use</a:t>
            </a:r>
          </a:p>
          <a:p>
            <a:r>
              <a:rPr lang="en-US" dirty="0">
                <a:latin typeface="Sniglet" panose="020B0604020202020204" charset="0"/>
              </a:rPr>
              <a:t>Medication assisted therapy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Methadone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Buprenorphine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Suboxone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Subutex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Naltrexone (Vivitrol)</a:t>
            </a:r>
          </a:p>
        </p:txBody>
      </p:sp>
    </p:spTree>
    <p:extLst>
      <p:ext uri="{BB962C8B-B14F-4D97-AF65-F5344CB8AC3E}">
        <p14:creationId xmlns:p14="http://schemas.microsoft.com/office/powerpoint/2010/main" val="110917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HOT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Methadone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Broad spectrum opioid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Mu, Delta, Kappa, and NMDA receptor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Blocks opioid tolerance and hyperalgesia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6-8 hour alpha phase elimination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400% inter-patient variability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Respiratory depression can outlast analgesia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Prolongs QT interval</a:t>
            </a:r>
          </a:p>
        </p:txBody>
      </p:sp>
    </p:spTree>
    <p:extLst>
      <p:ext uri="{BB962C8B-B14F-4D97-AF65-F5344CB8AC3E}">
        <p14:creationId xmlns:p14="http://schemas.microsoft.com/office/powerpoint/2010/main" val="163971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HOT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Buprenorphine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Partial agonist Mu receptor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Less sedation, nausea, pruritis, respiratory depression, urinary retention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Higher affinity/slower disassociation than full Mu agonist </a:t>
            </a:r>
          </a:p>
          <a:p>
            <a:r>
              <a:rPr lang="en-US" dirty="0">
                <a:latin typeface="Sniglet" panose="020B0604020202020204" charset="0"/>
              </a:rPr>
              <a:t>Subutex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Buprenorphine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Higher abuse risk</a:t>
            </a:r>
          </a:p>
          <a:p>
            <a:r>
              <a:rPr lang="en-US" dirty="0">
                <a:latin typeface="Sniglet" panose="020B0604020202020204" charset="0"/>
              </a:rPr>
              <a:t>Suboxone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Buprenorphine + Naloxone</a:t>
            </a:r>
          </a:p>
        </p:txBody>
      </p:sp>
    </p:spTree>
    <p:extLst>
      <p:ext uri="{BB962C8B-B14F-4D97-AF65-F5344CB8AC3E}">
        <p14:creationId xmlns:p14="http://schemas.microsoft.com/office/powerpoint/2010/main" val="252109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HOT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Naltrexone (Vivitrol)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Antagonist Mu receptor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Can’t start until withdrawal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Monthly injection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Least potential for abuse</a:t>
            </a:r>
          </a:p>
        </p:txBody>
      </p:sp>
    </p:spTree>
    <p:extLst>
      <p:ext uri="{BB962C8B-B14F-4D97-AF65-F5344CB8AC3E}">
        <p14:creationId xmlns:p14="http://schemas.microsoft.com/office/powerpoint/2010/main" val="92534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Day of surgery Recommendations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Opioids 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Continue</a:t>
            </a:r>
          </a:p>
          <a:p>
            <a:r>
              <a:rPr lang="en-US" dirty="0">
                <a:latin typeface="Sniglet" panose="020B0604020202020204" charset="0"/>
              </a:rPr>
              <a:t>Methadone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Continue</a:t>
            </a:r>
          </a:p>
          <a:p>
            <a:r>
              <a:rPr lang="en-US" dirty="0">
                <a:latin typeface="Sniglet" panose="020B0604020202020204" charset="0"/>
              </a:rPr>
              <a:t>Buprenorphine or Naltrexone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Minor surgery continue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Major surgery wean vs continue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Can we control pain?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Is there a plan?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Wean</a:t>
            </a:r>
          </a:p>
          <a:p>
            <a:pPr lvl="3"/>
            <a:r>
              <a:rPr lang="en-US" dirty="0">
                <a:latin typeface="Sniglet" panose="020B0604020202020204" charset="0"/>
              </a:rPr>
              <a:t>3 day Buprenorphine</a:t>
            </a:r>
          </a:p>
          <a:p>
            <a:pPr lvl="3"/>
            <a:r>
              <a:rPr lang="en-US" dirty="0">
                <a:latin typeface="Sniglet" panose="020B0604020202020204" charset="0"/>
              </a:rPr>
              <a:t>28 days Naltrexone</a:t>
            </a:r>
          </a:p>
        </p:txBody>
      </p:sp>
    </p:spTree>
    <p:extLst>
      <p:ext uri="{BB962C8B-B14F-4D97-AF65-F5344CB8AC3E}">
        <p14:creationId xmlns:p14="http://schemas.microsoft.com/office/powerpoint/2010/main" val="5436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Multiple conditions</a:t>
            </a:r>
          </a:p>
          <a:p>
            <a:pPr lvl="1"/>
            <a:r>
              <a:rPr lang="en-US" dirty="0"/>
              <a:t>Similar pathophysiology</a:t>
            </a:r>
          </a:p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Widespread pain index  &gt;7</a:t>
            </a:r>
          </a:p>
          <a:p>
            <a:pPr lvl="1"/>
            <a:r>
              <a:rPr lang="en-US" dirty="0"/>
              <a:t>Symptom severity score &gt;5</a:t>
            </a:r>
          </a:p>
          <a:p>
            <a:pPr lvl="1"/>
            <a:r>
              <a:rPr lang="en-US" dirty="0"/>
              <a:t>&gt;3 months</a:t>
            </a:r>
          </a:p>
          <a:p>
            <a:pPr lvl="1"/>
            <a:r>
              <a:rPr lang="en-US" dirty="0"/>
              <a:t>Not explained by any other condition</a:t>
            </a:r>
          </a:p>
          <a:p>
            <a:r>
              <a:rPr lang="en-US" dirty="0"/>
              <a:t>Fibromyalgia-ness score</a:t>
            </a:r>
          </a:p>
          <a:p>
            <a:pPr lvl="1"/>
            <a:r>
              <a:rPr lang="en-US" dirty="0"/>
              <a:t>Predictive of post-operative pain and opioids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1419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Symptoms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Magnified sensory transmission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“volume knob concept”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Pain, allodynia (tender points), heat &amp; cold, auditory, and visual stimuli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+/- inflammation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Sleep disruption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Memory problems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Poor exercise tolerance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402142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Treatment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Aerobic exercise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Cognitive behavioral therapy</a:t>
            </a:r>
          </a:p>
          <a:p>
            <a:r>
              <a:rPr lang="en-US" dirty="0">
                <a:latin typeface="Sniglet" panose="020B0604020202020204" charset="0"/>
              </a:rPr>
              <a:t>Medical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Anti-depressants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TCA Amitriptyline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SSRI/SSNI Duloxetine</a:t>
            </a:r>
          </a:p>
          <a:p>
            <a:pPr lvl="1"/>
            <a:r>
              <a:rPr lang="en-US" dirty="0" err="1">
                <a:latin typeface="Sniglet" panose="020B0604020202020204" charset="0"/>
              </a:rPr>
              <a:t>Gabapentinoid</a:t>
            </a:r>
            <a:endParaRPr lang="en-US" dirty="0">
              <a:latin typeface="Sniglet" panose="020B0604020202020204" charset="0"/>
            </a:endParaRPr>
          </a:p>
          <a:p>
            <a:pPr lvl="2"/>
            <a:r>
              <a:rPr lang="en-US" dirty="0">
                <a:latin typeface="Sniglet" panose="020B0604020202020204" charset="0"/>
              </a:rPr>
              <a:t>Gabapentin/Pregabalin</a:t>
            </a:r>
          </a:p>
        </p:txBody>
      </p:sp>
    </p:spTree>
    <p:extLst>
      <p:ext uri="{BB962C8B-B14F-4D97-AF65-F5344CB8AC3E}">
        <p14:creationId xmlns:p14="http://schemas.microsoft.com/office/powerpoint/2010/main" val="550094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Treatment</a:t>
            </a:r>
          </a:p>
          <a:p>
            <a:pPr lvl="1"/>
            <a:r>
              <a:rPr lang="en-US" dirty="0" err="1">
                <a:latin typeface="Sniglet" panose="020B0604020202020204" charset="0"/>
              </a:rPr>
              <a:t>Tizandine</a:t>
            </a:r>
            <a:endParaRPr lang="en-US" dirty="0">
              <a:latin typeface="Sniglet" panose="020B0604020202020204" charset="0"/>
            </a:endParaRPr>
          </a:p>
          <a:p>
            <a:pPr lvl="2"/>
            <a:r>
              <a:rPr lang="en-US" dirty="0">
                <a:latin typeface="Sniglet" panose="020B0604020202020204" charset="0"/>
              </a:rPr>
              <a:t>Muscle relaxant with A2 agonist activity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Tramadol/</a:t>
            </a:r>
            <a:r>
              <a:rPr lang="en-US" dirty="0" err="1">
                <a:latin typeface="Sniglet" panose="020B0604020202020204" charset="0"/>
              </a:rPr>
              <a:t>Tapentadol</a:t>
            </a:r>
            <a:endParaRPr lang="en-US" dirty="0">
              <a:latin typeface="Sniglet" panose="020B0604020202020204" charset="0"/>
            </a:endParaRPr>
          </a:p>
          <a:p>
            <a:pPr lvl="2"/>
            <a:r>
              <a:rPr lang="en-US" dirty="0">
                <a:latin typeface="Sniglet" panose="020B0604020202020204" charset="0"/>
              </a:rPr>
              <a:t>Opioid with SSRI activity</a:t>
            </a:r>
          </a:p>
          <a:p>
            <a:r>
              <a:rPr lang="en-US" dirty="0">
                <a:latin typeface="Sniglet" panose="020B0604020202020204" charset="0"/>
              </a:rPr>
              <a:t>Unsuccessful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Opioids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Overproduction of endogenous opioids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Acetaminophen/</a:t>
            </a:r>
            <a:r>
              <a:rPr lang="en-US" dirty="0" err="1">
                <a:latin typeface="Sniglet" panose="020B0604020202020204" charset="0"/>
              </a:rPr>
              <a:t>Nsaids</a:t>
            </a:r>
            <a:endParaRPr lang="en-US" dirty="0"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1.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4.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Pharmacology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9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Options organized by pathway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Ca &amp; K channels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Opioids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Na channels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Local anesthetics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Glutamate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Gabapentin/Pregabalin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NMDA Receptor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</a:rPr>
              <a:t>Ketamine, N2O, Magnesium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Substance P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Dexmedetomidine, Clonidine</a:t>
            </a:r>
          </a:p>
        </p:txBody>
      </p:sp>
    </p:spTree>
    <p:extLst>
      <p:ext uri="{BB962C8B-B14F-4D97-AF65-F5344CB8AC3E}">
        <p14:creationId xmlns:p14="http://schemas.microsoft.com/office/powerpoint/2010/main" val="268029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Options organized by pathway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Serotonin/Norepinephrine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Duloxetine, Tramadol, </a:t>
            </a:r>
            <a:r>
              <a:rPr lang="en-US" altLang="en-US" dirty="0" err="1">
                <a:solidFill>
                  <a:schemeClr val="bg1"/>
                </a:solidFill>
              </a:rPr>
              <a:t>Tapentadol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Inflammation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Dexamethasone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NSAIDS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Acetaminophen</a:t>
            </a: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2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Pharmacology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Opioids</a:t>
            </a:r>
          </a:p>
          <a:p>
            <a:pPr lvl="1" latinLnBrk="0"/>
            <a:r>
              <a:rPr lang="en-US" dirty="0"/>
              <a:t>Benefit</a:t>
            </a:r>
          </a:p>
          <a:p>
            <a:pPr lvl="2" latinLnBrk="0"/>
            <a:r>
              <a:rPr lang="en-US" dirty="0"/>
              <a:t>No ceiling effect, limited by side effects</a:t>
            </a:r>
          </a:p>
          <a:p>
            <a:pPr lvl="2" latinLnBrk="0"/>
            <a:r>
              <a:rPr lang="en-US" dirty="0"/>
              <a:t>Reversible</a:t>
            </a:r>
          </a:p>
          <a:p>
            <a:pPr lvl="1" latinLnBrk="0"/>
            <a:r>
              <a:rPr lang="en-US" dirty="0"/>
              <a:t>Disadvantage</a:t>
            </a:r>
          </a:p>
          <a:p>
            <a:pPr lvl="2"/>
            <a:r>
              <a:rPr lang="en-US" dirty="0"/>
              <a:t>Respiratory depression</a:t>
            </a:r>
          </a:p>
          <a:p>
            <a:pPr lvl="2"/>
            <a:r>
              <a:rPr lang="en-US" dirty="0"/>
              <a:t>Sedation</a:t>
            </a:r>
          </a:p>
          <a:p>
            <a:pPr lvl="2"/>
            <a:r>
              <a:rPr lang="en-US" dirty="0"/>
              <a:t>PONV</a:t>
            </a:r>
          </a:p>
          <a:p>
            <a:pPr lvl="2"/>
            <a:r>
              <a:rPr lang="en-US" dirty="0"/>
              <a:t>Hallucinations</a:t>
            </a:r>
          </a:p>
          <a:p>
            <a:pPr lvl="1"/>
            <a:r>
              <a:rPr lang="en-US" dirty="0"/>
              <a:t>Long term/high dose/high potency</a:t>
            </a:r>
          </a:p>
          <a:p>
            <a:pPr lvl="2"/>
            <a:r>
              <a:rPr lang="en-US" dirty="0"/>
              <a:t>Sisyphus effect = hyperalgesia + tolerance</a:t>
            </a:r>
          </a:p>
          <a:p>
            <a:pPr lvl="2"/>
            <a:r>
              <a:rPr lang="en-US" dirty="0"/>
              <a:t>Dependence</a:t>
            </a:r>
          </a:p>
        </p:txBody>
      </p:sp>
    </p:spTree>
    <p:extLst>
      <p:ext uri="{BB962C8B-B14F-4D97-AF65-F5344CB8AC3E}">
        <p14:creationId xmlns:p14="http://schemas.microsoft.com/office/powerpoint/2010/main" val="48780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NA channel Block</a:t>
            </a:r>
            <a:br>
              <a:rPr lang="en-US" dirty="0"/>
            </a:br>
            <a:r>
              <a:rPr lang="en-US" dirty="0"/>
              <a:t>(Regional Anesthesia/Lidocaine Infusion) 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/>
              <a:t>Dose</a:t>
            </a:r>
          </a:p>
          <a:p>
            <a:pPr lvl="1"/>
            <a:r>
              <a:rPr lang="en-US" altLang="en-US" dirty="0"/>
              <a:t>1-2 mg/kg</a:t>
            </a:r>
          </a:p>
          <a:p>
            <a:pPr lvl="1"/>
            <a:r>
              <a:rPr lang="en-US" altLang="en-US" dirty="0"/>
              <a:t>2-3 mg/kg/</a:t>
            </a:r>
            <a:r>
              <a:rPr lang="en-US" altLang="en-US" dirty="0" err="1"/>
              <a:t>hr</a:t>
            </a:r>
            <a:endParaRPr lang="en-US" altLang="en-US" dirty="0"/>
          </a:p>
          <a:p>
            <a:r>
              <a:rPr lang="en-US" altLang="en-US" dirty="0"/>
              <a:t>Mechanism</a:t>
            </a:r>
          </a:p>
          <a:p>
            <a:pPr lvl="1"/>
            <a:r>
              <a:rPr lang="en-US" altLang="en-US" dirty="0"/>
              <a:t>Systemic analgesia 2, 8, 48 hours</a:t>
            </a:r>
          </a:p>
          <a:p>
            <a:pPr lvl="1"/>
            <a:r>
              <a:rPr lang="en-US" altLang="en-US" dirty="0"/>
              <a:t>Blocks prostaglandin release</a:t>
            </a:r>
          </a:p>
          <a:p>
            <a:r>
              <a:rPr lang="en-US" altLang="en-US" dirty="0"/>
              <a:t>Considerations</a:t>
            </a:r>
          </a:p>
          <a:p>
            <a:pPr lvl="1"/>
            <a:r>
              <a:rPr lang="en-US" altLang="en-US" dirty="0"/>
              <a:t>Safety</a:t>
            </a:r>
          </a:p>
          <a:p>
            <a:pPr lvl="2"/>
            <a:r>
              <a:rPr lang="en-US" altLang="en-US" dirty="0"/>
              <a:t>2-3 mcg/ml plasma concentration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79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Gabapentin/Pregabalin</a:t>
            </a:r>
            <a:br>
              <a:rPr lang="en-US" dirty="0"/>
            </a:b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 </a:t>
            </a:r>
          </a:p>
          <a:p>
            <a:pPr lvl="1"/>
            <a:r>
              <a:rPr lang="en-US" dirty="0"/>
              <a:t>Gabapentin 300-600 mg</a:t>
            </a:r>
          </a:p>
          <a:p>
            <a:pPr lvl="1"/>
            <a:r>
              <a:rPr lang="en-US" dirty="0"/>
              <a:t>Pregabalin 75-150 mg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Blocks release of glutamate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Reduction in chronic post-surgical pain</a:t>
            </a:r>
          </a:p>
          <a:p>
            <a:pPr lvl="1"/>
            <a:r>
              <a:rPr lang="en-US" dirty="0"/>
              <a:t>Better reduction of neuropathic pain</a:t>
            </a:r>
          </a:p>
        </p:txBody>
      </p:sp>
    </p:spTree>
    <p:extLst>
      <p:ext uri="{BB962C8B-B14F-4D97-AF65-F5344CB8AC3E}">
        <p14:creationId xmlns:p14="http://schemas.microsoft.com/office/powerpoint/2010/main" val="2548957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Gabapentin/Pregabalin</a:t>
            </a:r>
            <a:br>
              <a:rPr lang="en-US" dirty="0"/>
            </a:b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Increases respiratory depression when used with opioids</a:t>
            </a:r>
          </a:p>
          <a:p>
            <a:pPr lvl="1"/>
            <a:r>
              <a:rPr lang="en-US" dirty="0"/>
              <a:t>Post-operative sedation/dizziness</a:t>
            </a:r>
          </a:p>
          <a:p>
            <a:pPr lvl="1"/>
            <a:r>
              <a:rPr lang="en-US" dirty="0"/>
              <a:t>Pregabalin fast absorption, more consistent plasma levels</a:t>
            </a:r>
          </a:p>
          <a:p>
            <a:pPr lvl="1"/>
            <a:r>
              <a:rPr lang="en-US" dirty="0"/>
              <a:t>Pregabalin rare side effects</a:t>
            </a:r>
          </a:p>
          <a:p>
            <a:pPr lvl="2"/>
            <a:r>
              <a:rPr lang="en-US" dirty="0"/>
              <a:t>Angioedema, thrombocytopenia, rhabdomyolysis, increased </a:t>
            </a:r>
            <a:r>
              <a:rPr lang="en-US" dirty="0" err="1"/>
              <a:t>pr</a:t>
            </a:r>
            <a:r>
              <a:rPr lang="en-US" dirty="0"/>
              <a:t> interval</a:t>
            </a:r>
          </a:p>
        </p:txBody>
      </p:sp>
    </p:spTree>
    <p:extLst>
      <p:ext uri="{BB962C8B-B14F-4D97-AF65-F5344CB8AC3E}">
        <p14:creationId xmlns:p14="http://schemas.microsoft.com/office/powerpoint/2010/main" val="136623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Ketamine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0.1-0.3 mg/kg</a:t>
            </a:r>
          </a:p>
          <a:p>
            <a:pPr lvl="1"/>
            <a:r>
              <a:rPr lang="en-US" dirty="0"/>
              <a:t>0.3-0.5 mg/kg</a:t>
            </a:r>
          </a:p>
          <a:p>
            <a:pPr lvl="1"/>
            <a:r>
              <a:rPr lang="en-US" dirty="0"/>
              <a:t>0.1-0.5 mg/kg/</a:t>
            </a:r>
            <a:r>
              <a:rPr lang="en-US" dirty="0" err="1"/>
              <a:t>hr</a:t>
            </a:r>
            <a:r>
              <a:rPr lang="en-US" dirty="0"/>
              <a:t> = 2-10 mcg/kg/min</a:t>
            </a:r>
          </a:p>
          <a:p>
            <a:pPr lvl="1"/>
            <a:r>
              <a:rPr lang="en-US" dirty="0"/>
              <a:t>1:1 morphine PCA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Blocks NMDA receptor</a:t>
            </a:r>
          </a:p>
        </p:txBody>
      </p:sp>
    </p:spTree>
    <p:extLst>
      <p:ext uri="{BB962C8B-B14F-4D97-AF65-F5344CB8AC3E}">
        <p14:creationId xmlns:p14="http://schemas.microsoft.com/office/powerpoint/2010/main" val="2082277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Ketamine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Bronchodilator </a:t>
            </a:r>
          </a:p>
          <a:p>
            <a:pPr lvl="1"/>
            <a:r>
              <a:rPr lang="en-US" dirty="0"/>
              <a:t>Treatment for depression, suicidal ideation, and PTSD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Caution cardiovascular disease, increased ICP, and catecholamine depression</a:t>
            </a:r>
          </a:p>
          <a:p>
            <a:pPr lvl="1"/>
            <a:r>
              <a:rPr lang="en-US" dirty="0"/>
              <a:t>Hallucinations/disassociation</a:t>
            </a:r>
          </a:p>
          <a:p>
            <a:pPr lvl="1"/>
            <a:r>
              <a:rPr lang="en-US" dirty="0"/>
              <a:t>Reverse and prevent OIH/OT</a:t>
            </a:r>
          </a:p>
        </p:txBody>
      </p:sp>
    </p:spTree>
    <p:extLst>
      <p:ext uri="{BB962C8B-B14F-4D97-AF65-F5344CB8AC3E}">
        <p14:creationId xmlns:p14="http://schemas.microsoft.com/office/powerpoint/2010/main" val="999606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N2O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50% ET = 15 mg morphine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Blocks NMDA receptor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Can reverse hyperalgesia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PONV</a:t>
            </a:r>
          </a:p>
          <a:p>
            <a:pPr lvl="1"/>
            <a:r>
              <a:rPr lang="en-US" dirty="0"/>
              <a:t>Caution in pulmonary hypertension, B12 anemia, and respiratory disease</a:t>
            </a:r>
          </a:p>
        </p:txBody>
      </p:sp>
    </p:spTree>
    <p:extLst>
      <p:ext uri="{BB962C8B-B14F-4D97-AF65-F5344CB8AC3E}">
        <p14:creationId xmlns:p14="http://schemas.microsoft.com/office/powerpoint/2010/main" val="198663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Pain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Fentanyl became an integral part of anesthesia in the 1960’s as balanced anesthesia was more hemodynamically stable.</a:t>
            </a:r>
          </a:p>
          <a:p>
            <a:r>
              <a:rPr lang="en-US" dirty="0"/>
              <a:t>The opioid epidemic and chronic pain epidemic have dramatically reduced the effectiveness of opioids in anesthesia and made it necessary to find other methods of treating surgical pain. </a:t>
            </a:r>
          </a:p>
          <a:p>
            <a:r>
              <a:rPr lang="en-US" dirty="0"/>
              <a:t>The obesity epidemic as well as increased knowledge of opioid-related adverse drug events (ORADES), have increased the risk profile of opioids during anesthesia.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Magnesium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30-50 mg/kg</a:t>
            </a:r>
          </a:p>
          <a:p>
            <a:pPr lvl="1"/>
            <a:r>
              <a:rPr lang="en-US" dirty="0"/>
              <a:t>10 mg/kg/</a:t>
            </a:r>
            <a:r>
              <a:rPr lang="en-US" dirty="0" err="1"/>
              <a:t>hr</a:t>
            </a:r>
            <a:r>
              <a:rPr lang="en-US" dirty="0"/>
              <a:t> infusion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Prevents loss of Mg plug from NMDA receptor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Prevent post-operative shivering</a:t>
            </a:r>
          </a:p>
          <a:p>
            <a:pPr lvl="1"/>
            <a:r>
              <a:rPr lang="en-US" dirty="0"/>
              <a:t>Reduces burn from Propofol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Caution in renal failure</a:t>
            </a:r>
          </a:p>
          <a:p>
            <a:pPr lvl="1"/>
            <a:r>
              <a:rPr lang="en-US" dirty="0"/>
              <a:t>Prolongs NMB </a:t>
            </a:r>
          </a:p>
          <a:p>
            <a:pPr marL="1473200" lvl="3" indent="0" latinLnBrk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1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Dexmedetomidine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 </a:t>
            </a:r>
          </a:p>
          <a:p>
            <a:pPr lvl="1"/>
            <a:r>
              <a:rPr lang="en-US" dirty="0"/>
              <a:t>0.1-0.5 mcg/kg over 10 minutes</a:t>
            </a:r>
          </a:p>
          <a:p>
            <a:pPr lvl="1"/>
            <a:r>
              <a:rPr lang="en-US" dirty="0"/>
              <a:t>0.2-1 mcg/kg/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Sedation</a:t>
            </a:r>
          </a:p>
          <a:p>
            <a:pPr lvl="2"/>
            <a:r>
              <a:rPr lang="en-US" dirty="0"/>
              <a:t>Blocks norepinephrine in the locus coeruleus</a:t>
            </a:r>
          </a:p>
          <a:p>
            <a:pPr lvl="1"/>
            <a:r>
              <a:rPr lang="en-US" dirty="0"/>
              <a:t>Pain</a:t>
            </a:r>
          </a:p>
          <a:p>
            <a:pPr lvl="2"/>
            <a:r>
              <a:rPr lang="en-US" dirty="0"/>
              <a:t>Blocks substance P from binding to the NK1 receptor</a:t>
            </a:r>
          </a:p>
        </p:txBody>
      </p:sp>
    </p:spTree>
    <p:extLst>
      <p:ext uri="{BB962C8B-B14F-4D97-AF65-F5344CB8AC3E}">
        <p14:creationId xmlns:p14="http://schemas.microsoft.com/office/powerpoint/2010/main" val="47614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Dexmedetomidine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Reduced emergence delirium </a:t>
            </a:r>
          </a:p>
          <a:p>
            <a:pPr lvl="1"/>
            <a:r>
              <a:rPr lang="en-US" dirty="0"/>
              <a:t>Anxiolysis</a:t>
            </a:r>
          </a:p>
          <a:p>
            <a:pPr lvl="1"/>
            <a:r>
              <a:rPr lang="en-US" dirty="0"/>
              <a:t>Prevents post-operative shivering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Caution </a:t>
            </a:r>
            <a:r>
              <a:rPr lang="en-US" dirty="0" err="1"/>
              <a:t>tachy</a:t>
            </a:r>
            <a:r>
              <a:rPr lang="en-US" dirty="0"/>
              <a:t>/bradycardia, hyper/hypotension</a:t>
            </a:r>
          </a:p>
          <a:p>
            <a:pPr lvl="1"/>
            <a:r>
              <a:rPr lang="en-US" dirty="0"/>
              <a:t>Post-operative sedation</a:t>
            </a:r>
          </a:p>
        </p:txBody>
      </p:sp>
    </p:spTree>
    <p:extLst>
      <p:ext uri="{BB962C8B-B14F-4D97-AF65-F5344CB8AC3E}">
        <p14:creationId xmlns:p14="http://schemas.microsoft.com/office/powerpoint/2010/main" val="3499120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Clonidine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2-3 mcg/kg IV</a:t>
            </a:r>
          </a:p>
          <a:p>
            <a:pPr lvl="1"/>
            <a:r>
              <a:rPr lang="en-US" dirty="0"/>
              <a:t>3-5 mcg/kg PO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Same as dexmedetomidine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12 hour half life</a:t>
            </a:r>
          </a:p>
          <a:p>
            <a:pPr lvl="1"/>
            <a:r>
              <a:rPr lang="en-US" dirty="0"/>
              <a:t>Less specific for pain/sedation receptors than dexmedetomidine</a:t>
            </a:r>
          </a:p>
        </p:txBody>
      </p:sp>
    </p:spTree>
    <p:extLst>
      <p:ext uri="{BB962C8B-B14F-4D97-AF65-F5344CB8AC3E}">
        <p14:creationId xmlns:p14="http://schemas.microsoft.com/office/powerpoint/2010/main" val="748615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Serotonin/Norepinephrine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Tramadol/</a:t>
            </a:r>
            <a:r>
              <a:rPr lang="en-US" dirty="0" err="1"/>
              <a:t>Tapentadol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50-100 mg</a:t>
            </a:r>
          </a:p>
          <a:p>
            <a:pPr lvl="1"/>
            <a:r>
              <a:rPr lang="en-US" dirty="0"/>
              <a:t>Opioid + SSRI</a:t>
            </a:r>
          </a:p>
          <a:p>
            <a:r>
              <a:rPr lang="en-US" dirty="0"/>
              <a:t>Duloxetine </a:t>
            </a:r>
          </a:p>
          <a:p>
            <a:pPr lvl="1"/>
            <a:r>
              <a:rPr lang="en-US" dirty="0"/>
              <a:t>20-30 mg</a:t>
            </a:r>
          </a:p>
          <a:p>
            <a:pPr lvl="1"/>
            <a:r>
              <a:rPr lang="en-US" dirty="0"/>
              <a:t>SSRI/SSNI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6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Dexamethasone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0.1-0.2 mg/kg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Inhibits prostaglandins, leukotrienes, and histamine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Does not inhibit healing</a:t>
            </a:r>
          </a:p>
          <a:p>
            <a:pPr lvl="1"/>
            <a:r>
              <a:rPr lang="en-US" dirty="0"/>
              <a:t>Raise blood sugar?</a:t>
            </a:r>
          </a:p>
          <a:p>
            <a:pPr lvl="1"/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43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NSAID/</a:t>
            </a:r>
            <a:r>
              <a:rPr lang="en-US" dirty="0" err="1"/>
              <a:t>Coxib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Cox 1 vs Cox 2 inhibition</a:t>
            </a:r>
          </a:p>
          <a:p>
            <a:pPr lvl="1"/>
            <a:r>
              <a:rPr lang="en-US" dirty="0"/>
              <a:t>Cox 1</a:t>
            </a:r>
          </a:p>
          <a:p>
            <a:pPr lvl="2"/>
            <a:r>
              <a:rPr lang="en-US" dirty="0"/>
              <a:t>Gastric ulcer</a:t>
            </a:r>
          </a:p>
          <a:p>
            <a:pPr lvl="2"/>
            <a:r>
              <a:rPr lang="en-US" dirty="0"/>
              <a:t>Platelet dysfunction</a:t>
            </a:r>
          </a:p>
          <a:p>
            <a:pPr lvl="2"/>
            <a:r>
              <a:rPr lang="en-US" dirty="0"/>
              <a:t>Renal dysfunction</a:t>
            </a:r>
          </a:p>
          <a:p>
            <a:pPr lvl="1"/>
            <a:r>
              <a:rPr lang="en-US" dirty="0"/>
              <a:t>Cox 2</a:t>
            </a:r>
          </a:p>
          <a:p>
            <a:pPr lvl="2"/>
            <a:r>
              <a:rPr lang="en-US" dirty="0"/>
              <a:t>Renal dysfunction</a:t>
            </a:r>
          </a:p>
          <a:p>
            <a:pPr lvl="2"/>
            <a:r>
              <a:rPr lang="en-US" dirty="0"/>
              <a:t>Reduces pain, fever, and inflammation</a:t>
            </a:r>
          </a:p>
          <a:p>
            <a:r>
              <a:rPr lang="en-US" dirty="0"/>
              <a:t>Contraindications</a:t>
            </a:r>
          </a:p>
          <a:p>
            <a:pPr lvl="1"/>
            <a:r>
              <a:rPr lang="en-US" altLang="en-US" dirty="0"/>
              <a:t>renal failure, </a:t>
            </a:r>
            <a:r>
              <a:rPr lang="en-US" altLang="en-US" dirty="0" err="1"/>
              <a:t>gi</a:t>
            </a:r>
            <a:r>
              <a:rPr lang="en-US" altLang="en-US" dirty="0"/>
              <a:t> bleed, thrombotic event, CABG, age &gt;60, thrombocytopenia</a:t>
            </a:r>
            <a:endParaRPr lang="es-ES" altLang="en-US" dirty="0">
              <a:solidFill>
                <a:srgbClr val="000000"/>
              </a:solidFill>
            </a:endParaRPr>
          </a:p>
          <a:p>
            <a:pPr marL="558800" lvl="1" indent="0">
              <a:buNone/>
            </a:pPr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75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NSAID/</a:t>
            </a:r>
            <a:r>
              <a:rPr lang="en-US" dirty="0" err="1"/>
              <a:t>Coxib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Non-selective cox inhibitors</a:t>
            </a:r>
          </a:p>
          <a:p>
            <a:pPr lvl="1"/>
            <a:r>
              <a:rPr lang="en-US" altLang="en-US" dirty="0"/>
              <a:t>Ketorolac PO, IV</a:t>
            </a:r>
          </a:p>
          <a:p>
            <a:pPr lvl="1"/>
            <a:r>
              <a:rPr lang="en-US" altLang="en-US" dirty="0"/>
              <a:t>Meloxicam PO, IV</a:t>
            </a:r>
          </a:p>
          <a:p>
            <a:pPr lvl="1"/>
            <a:r>
              <a:rPr lang="en-US" altLang="en-US" dirty="0"/>
              <a:t>Ibuprofen PO, IV, TD</a:t>
            </a:r>
          </a:p>
          <a:p>
            <a:pPr lvl="1"/>
            <a:r>
              <a:rPr lang="en-US" altLang="en-US" dirty="0"/>
              <a:t>Diclofenac PO, IV, TD</a:t>
            </a:r>
          </a:p>
          <a:p>
            <a:pPr lvl="1"/>
            <a:r>
              <a:rPr lang="en-US" altLang="en-US" dirty="0"/>
              <a:t>Naproxen PO</a:t>
            </a:r>
          </a:p>
          <a:p>
            <a:r>
              <a:rPr lang="en-US" altLang="en-US" dirty="0"/>
              <a:t>Cox 2 inhibitor</a:t>
            </a:r>
          </a:p>
          <a:p>
            <a:pPr lvl="1"/>
            <a:r>
              <a:rPr lang="en-US" altLang="en-US" dirty="0"/>
              <a:t>Celecoxib PO</a:t>
            </a:r>
          </a:p>
          <a:p>
            <a:pPr lvl="1"/>
            <a:r>
              <a:rPr lang="en-US" altLang="en-US" dirty="0"/>
              <a:t>Parecoxib IV (Non-US)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09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Acetaminophen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Dose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1G</a:t>
            </a:r>
          </a:p>
          <a:p>
            <a:r>
              <a:rPr lang="es-ES" altLang="en-US" dirty="0">
                <a:solidFill>
                  <a:schemeClr val="bg1"/>
                </a:solidFill>
              </a:rPr>
              <a:t>Mechanism	</a:t>
            </a:r>
          </a:p>
          <a:p>
            <a:pPr lvl="1"/>
            <a:r>
              <a:rPr lang="es-ES" altLang="en-US" dirty="0">
                <a:solidFill>
                  <a:schemeClr val="bg1"/>
                </a:solidFill>
              </a:rPr>
              <a:t>Unknown</a:t>
            </a:r>
          </a:p>
          <a:p>
            <a:r>
              <a:rPr lang="es-ES" altLang="en-US" dirty="0">
                <a:solidFill>
                  <a:schemeClr val="bg1"/>
                </a:solidFill>
              </a:rPr>
              <a:t>Considerations</a:t>
            </a:r>
          </a:p>
          <a:p>
            <a:pPr lvl="1"/>
            <a:r>
              <a:rPr lang="es-ES" altLang="en-US" dirty="0" err="1">
                <a:solidFill>
                  <a:schemeClr val="bg1"/>
                </a:solidFill>
              </a:rPr>
              <a:t>Liver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dysfunction</a:t>
            </a:r>
            <a:endParaRPr lang="es-ES" altLang="en-US" dirty="0">
              <a:solidFill>
                <a:schemeClr val="bg1"/>
              </a:solidFill>
            </a:endParaRPr>
          </a:p>
          <a:p>
            <a:pPr lvl="1"/>
            <a:r>
              <a:rPr lang="es-ES" altLang="en-US" dirty="0">
                <a:solidFill>
                  <a:schemeClr val="bg1"/>
                </a:solidFill>
              </a:rPr>
              <a:t>IV vs PO</a:t>
            </a:r>
          </a:p>
          <a:p>
            <a:pPr lvl="1"/>
            <a:r>
              <a:rPr lang="es-ES" altLang="en-US" dirty="0" err="1">
                <a:solidFill>
                  <a:schemeClr val="bg1"/>
                </a:solidFill>
              </a:rPr>
              <a:t>Endocannbinoid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reuptake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inhibitor</a:t>
            </a:r>
            <a:endParaRPr lang="es-ES" altLang="en-US" dirty="0">
              <a:solidFill>
                <a:schemeClr val="bg1"/>
              </a:solidFill>
            </a:endParaRPr>
          </a:p>
          <a:p>
            <a:pPr marL="5588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0160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1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buNone/>
            </a:pPr>
            <a:r>
              <a:rPr lang="en-US" altLang="en-US" sz="6600" dirty="0"/>
              <a:t>Questions?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2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260530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2.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Neurotransmitters &amp; Receptors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62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Excitatory Neurotransmitters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41148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Glutamate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Primary neurotransmitter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AMPA/Na, NMDA/Ca, </a:t>
            </a:r>
            <a:r>
              <a:rPr lang="en-US" dirty="0" err="1">
                <a:latin typeface="Sniglet" panose="020B0604020202020204" charset="0"/>
              </a:rPr>
              <a:t>Kainate</a:t>
            </a:r>
            <a:r>
              <a:rPr lang="en-US" dirty="0">
                <a:latin typeface="Sniglet" panose="020B0604020202020204" charset="0"/>
              </a:rPr>
              <a:t>/Na &amp; Ca, 8 </a:t>
            </a:r>
            <a:r>
              <a:rPr lang="en-US" dirty="0" err="1">
                <a:latin typeface="Sniglet" panose="020B0604020202020204" charset="0"/>
              </a:rPr>
              <a:t>mGluR</a:t>
            </a:r>
            <a:endParaRPr lang="en-US" dirty="0">
              <a:latin typeface="Sniglet" panose="020B0604020202020204" charset="0"/>
            </a:endParaRPr>
          </a:p>
          <a:p>
            <a:r>
              <a:rPr lang="en-US" dirty="0">
                <a:latin typeface="Sniglet" panose="020B0604020202020204" charset="0"/>
              </a:rPr>
              <a:t>Substance P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NK1</a:t>
            </a:r>
          </a:p>
          <a:p>
            <a:r>
              <a:rPr lang="en-US" dirty="0">
                <a:latin typeface="Sniglet" panose="020B0604020202020204" charset="0"/>
              </a:rPr>
              <a:t>Microglial Cells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Peripheral nerve injury causes release inflammatory mediators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BFC14-A5B0-4FD3-952B-7CDEFF645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2" y="764215"/>
            <a:ext cx="4567338" cy="43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Inhibitory Neurotransmitters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41148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GABA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GABA A &amp; B receptor 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Pre &amp; Post synaptic</a:t>
            </a:r>
          </a:p>
          <a:p>
            <a:r>
              <a:rPr lang="en-US" dirty="0">
                <a:latin typeface="Sniglet" panose="020B0604020202020204" charset="0"/>
              </a:rPr>
              <a:t>Glycine</a:t>
            </a:r>
          </a:p>
          <a:p>
            <a:pPr lvl="1"/>
            <a:r>
              <a:rPr lang="en-US" dirty="0" err="1">
                <a:latin typeface="Sniglet" panose="020B0604020202020204" charset="0"/>
              </a:rPr>
              <a:t>Strych</a:t>
            </a:r>
            <a:r>
              <a:rPr lang="en-US" dirty="0">
                <a:latin typeface="Sniglet" panose="020B0604020202020204" charset="0"/>
              </a:rPr>
              <a:t> receptors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Pre &amp; Post Synaptic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BFC14-A5B0-4FD3-952B-7CDEFF645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2" y="764215"/>
            <a:ext cx="4567338" cy="43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Inhibitory Neurotransmitters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41148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Norepinephrine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Alpha 2 receptor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Pre &amp; Post Synaptic</a:t>
            </a:r>
          </a:p>
          <a:p>
            <a:r>
              <a:rPr lang="en-US" dirty="0">
                <a:latin typeface="Sniglet" panose="020B0604020202020204" charset="0"/>
              </a:rPr>
              <a:t>Serotonin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5HT2 receptor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Post-synaptic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BFC14-A5B0-4FD3-952B-7CDEFF645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2" y="764215"/>
            <a:ext cx="4567338" cy="43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5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Inhibitory Neurotransmitters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41148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Endorphin, dynorphin, enkephalin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Mu, Kappa, Delta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Pre &amp; Post Synaptic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Inhibit Ca &amp; K ion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BFC14-A5B0-4FD3-952B-7CDEFF645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2" y="764215"/>
            <a:ext cx="4567338" cy="43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0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Inhibitory Neurotransmitters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41148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latin typeface="Sniglet" panose="020B0604020202020204" charset="0"/>
              </a:rPr>
              <a:t>Endocannbinoids</a:t>
            </a:r>
            <a:endParaRPr lang="en-US" dirty="0">
              <a:latin typeface="Sniglet" panose="020B0604020202020204" charset="0"/>
            </a:endParaRPr>
          </a:p>
          <a:p>
            <a:pPr lvl="1"/>
            <a:r>
              <a:rPr lang="en-US" dirty="0">
                <a:latin typeface="Sniglet" panose="020B0604020202020204" charset="0"/>
              </a:rPr>
              <a:t>Anandamide &amp; 2AG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CB1 &amp; CB2 receptors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Inhibit microglia release of inflammatory mediators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ABE2E-8299-457C-B56C-189E4AD5E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31" y="896676"/>
            <a:ext cx="4635669" cy="3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3362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E3726F0C32E4A8A64D4C7015DE9D5" ma:contentTypeVersion="11" ma:contentTypeDescription="Create a new document." ma:contentTypeScope="" ma:versionID="184799bf8d76f85531993610309028f1">
  <xsd:schema xmlns:xsd="http://www.w3.org/2001/XMLSchema" xmlns:xs="http://www.w3.org/2001/XMLSchema" xmlns:p="http://schemas.microsoft.com/office/2006/metadata/properties" xmlns:ns2="d6715ed2-e44a-42ac-b38c-a8cdbc0a362e" xmlns:ns3="7f6b9d63-d5c2-496d-a5be-4d5c82d1e17a" targetNamespace="http://schemas.microsoft.com/office/2006/metadata/properties" ma:root="true" ma:fieldsID="4cf5b43bae59079b6730b3d36dfe23c4" ns2:_="" ns3:_="">
    <xsd:import namespace="d6715ed2-e44a-42ac-b38c-a8cdbc0a362e"/>
    <xsd:import namespace="7f6b9d63-d5c2-496d-a5be-4d5c82d1e1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15ed2-e44a-42ac-b38c-a8cdbc0a3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b9d63-d5c2-496d-a5be-4d5c82d1e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5D49D3-E5C2-4801-8A00-A38401E520A0}"/>
</file>

<file path=customXml/itemProps2.xml><?xml version="1.0" encoding="utf-8"?>
<ds:datastoreItem xmlns:ds="http://schemas.openxmlformats.org/officeDocument/2006/customXml" ds:itemID="{95B0CC22-F110-4DAA-AD43-1C92BC6144E5}"/>
</file>

<file path=customXml/itemProps3.xml><?xml version="1.0" encoding="utf-8"?>
<ds:datastoreItem xmlns:ds="http://schemas.openxmlformats.org/officeDocument/2006/customXml" ds:itemID="{B6B7AAFF-C8C1-4ECD-8F12-8D9F27495A32}"/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1001</Words>
  <Application>Microsoft Office PowerPoint</Application>
  <PresentationFormat>On-screen Show (16:9)</PresentationFormat>
  <Paragraphs>305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Sniglet</vt:lpstr>
      <vt:lpstr>Walter Turncoat</vt:lpstr>
      <vt:lpstr>Ursula template</vt:lpstr>
      <vt:lpstr>Surgical Pain Management for Hot patients</vt:lpstr>
      <vt:lpstr>1.  Introduction</vt:lpstr>
      <vt:lpstr>Pain</vt:lpstr>
      <vt:lpstr>2.  Neurotransmitters &amp; Receptors</vt:lpstr>
      <vt:lpstr>Excitatory Neurotransmitters</vt:lpstr>
      <vt:lpstr>Inhibitory Neurotransmitters</vt:lpstr>
      <vt:lpstr>Inhibitory Neurotransmitters</vt:lpstr>
      <vt:lpstr>Inhibitory Neurotransmitters</vt:lpstr>
      <vt:lpstr>Inhibitory Neurotransmitters</vt:lpstr>
      <vt:lpstr>3.  HOT Pathophysiology</vt:lpstr>
      <vt:lpstr>HOT</vt:lpstr>
      <vt:lpstr>HOT</vt:lpstr>
      <vt:lpstr>HOT</vt:lpstr>
      <vt:lpstr>HOT</vt:lpstr>
      <vt:lpstr>Day of surgery Recommendations</vt:lpstr>
      <vt:lpstr>Fibromyalgia</vt:lpstr>
      <vt:lpstr>Fibromyalgia</vt:lpstr>
      <vt:lpstr>Fibromyalgia</vt:lpstr>
      <vt:lpstr>Fibromyalgia</vt:lpstr>
      <vt:lpstr>4.  Pharmacology</vt:lpstr>
      <vt:lpstr>Options organized by pathway</vt:lpstr>
      <vt:lpstr>Options organized by pathway</vt:lpstr>
      <vt:lpstr>Pharmacology</vt:lpstr>
      <vt:lpstr>NA channel Block (Regional Anesthesia/Lidocaine Infusion) </vt:lpstr>
      <vt:lpstr>Gabapentin/Pregabalin </vt:lpstr>
      <vt:lpstr>Gabapentin/Pregabalin </vt:lpstr>
      <vt:lpstr>Ketamine</vt:lpstr>
      <vt:lpstr>Ketamine</vt:lpstr>
      <vt:lpstr>N2O</vt:lpstr>
      <vt:lpstr>Magnesium</vt:lpstr>
      <vt:lpstr>Dexmedetomidine</vt:lpstr>
      <vt:lpstr>Dexmedetomidine</vt:lpstr>
      <vt:lpstr>Clonidine</vt:lpstr>
      <vt:lpstr>Serotonin/Norepinephrine</vt:lpstr>
      <vt:lpstr>Dexamethasone</vt:lpstr>
      <vt:lpstr>NSAID/Coxib</vt:lpstr>
      <vt:lpstr>NSAID/Coxib</vt:lpstr>
      <vt:lpstr>Acetaminophen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Anatomy, Physiology, and Pharmacology of Pain</dc:title>
  <dc:creator>Tom</dc:creator>
  <cp:lastModifiedBy>Tawni Phelan</cp:lastModifiedBy>
  <cp:revision>41</cp:revision>
  <dcterms:modified xsi:type="dcterms:W3CDTF">2021-09-20T15:25:09Z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0x010100310E3726F0C32E4A8A64D4C7015DE9D5</vt:lpwstr>
  </property>
</Properties>
</file>